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89"/>
  </p:notesMasterIdLst>
  <p:handoutMasterIdLst>
    <p:handoutMasterId r:id="rId90"/>
  </p:handoutMasterIdLst>
  <p:sldIdLst>
    <p:sldId id="911" r:id="rId5"/>
    <p:sldId id="1028" r:id="rId6"/>
    <p:sldId id="1029" r:id="rId7"/>
    <p:sldId id="1022" r:id="rId8"/>
    <p:sldId id="942" r:id="rId9"/>
    <p:sldId id="943" r:id="rId10"/>
    <p:sldId id="944" r:id="rId11"/>
    <p:sldId id="945" r:id="rId12"/>
    <p:sldId id="946" r:id="rId13"/>
    <p:sldId id="947" r:id="rId14"/>
    <p:sldId id="951" r:id="rId15"/>
    <p:sldId id="952" r:id="rId16"/>
    <p:sldId id="949" r:id="rId17"/>
    <p:sldId id="950" r:id="rId18"/>
    <p:sldId id="953" r:id="rId19"/>
    <p:sldId id="955" r:id="rId20"/>
    <p:sldId id="957" r:id="rId21"/>
    <p:sldId id="958" r:id="rId22"/>
    <p:sldId id="1023" r:id="rId23"/>
    <p:sldId id="938" r:id="rId24"/>
    <p:sldId id="961" r:id="rId25"/>
    <p:sldId id="962" r:id="rId26"/>
    <p:sldId id="940" r:id="rId27"/>
    <p:sldId id="963" r:id="rId28"/>
    <p:sldId id="941" r:id="rId29"/>
    <p:sldId id="960" r:id="rId30"/>
    <p:sldId id="1024" r:id="rId31"/>
    <p:sldId id="964" r:id="rId32"/>
    <p:sldId id="965" r:id="rId33"/>
    <p:sldId id="966" r:id="rId34"/>
    <p:sldId id="968" r:id="rId35"/>
    <p:sldId id="967" r:id="rId36"/>
    <p:sldId id="970" r:id="rId37"/>
    <p:sldId id="971" r:id="rId38"/>
    <p:sldId id="972" r:id="rId39"/>
    <p:sldId id="973" r:id="rId40"/>
    <p:sldId id="974" r:id="rId41"/>
    <p:sldId id="1025" r:id="rId42"/>
    <p:sldId id="975" r:id="rId43"/>
    <p:sldId id="976" r:id="rId44"/>
    <p:sldId id="977" r:id="rId45"/>
    <p:sldId id="979" r:id="rId46"/>
    <p:sldId id="981" r:id="rId47"/>
    <p:sldId id="982" r:id="rId48"/>
    <p:sldId id="983" r:id="rId49"/>
    <p:sldId id="984" r:id="rId50"/>
    <p:sldId id="985" r:id="rId51"/>
    <p:sldId id="987" r:id="rId52"/>
    <p:sldId id="986" r:id="rId53"/>
    <p:sldId id="988" r:id="rId54"/>
    <p:sldId id="989" r:id="rId55"/>
    <p:sldId id="991" r:id="rId56"/>
    <p:sldId id="1026" r:id="rId57"/>
    <p:sldId id="990" r:id="rId58"/>
    <p:sldId id="992" r:id="rId59"/>
    <p:sldId id="993" r:id="rId60"/>
    <p:sldId id="994" r:id="rId61"/>
    <p:sldId id="995" r:id="rId62"/>
    <p:sldId id="996" r:id="rId63"/>
    <p:sldId id="997" r:id="rId64"/>
    <p:sldId id="998" r:id="rId65"/>
    <p:sldId id="1000" r:id="rId66"/>
    <p:sldId id="999" r:id="rId67"/>
    <p:sldId id="1027" r:id="rId68"/>
    <p:sldId id="1001" r:id="rId69"/>
    <p:sldId id="1003" r:id="rId70"/>
    <p:sldId id="1004" r:id="rId71"/>
    <p:sldId id="1005" r:id="rId72"/>
    <p:sldId id="1006" r:id="rId73"/>
    <p:sldId id="1007" r:id="rId74"/>
    <p:sldId id="1008" r:id="rId75"/>
    <p:sldId id="1010" r:id="rId76"/>
    <p:sldId id="1011" r:id="rId77"/>
    <p:sldId id="1012" r:id="rId78"/>
    <p:sldId id="1013" r:id="rId79"/>
    <p:sldId id="1014" r:id="rId80"/>
    <p:sldId id="1015" r:id="rId81"/>
    <p:sldId id="1016" r:id="rId82"/>
    <p:sldId id="1017" r:id="rId83"/>
    <p:sldId id="1018" r:id="rId84"/>
    <p:sldId id="1019" r:id="rId85"/>
    <p:sldId id="1020" r:id="rId86"/>
    <p:sldId id="1021" r:id="rId87"/>
    <p:sldId id="269" r:id="rId88"/>
  </p:sldIdLst>
  <p:sldSz cx="12192000" cy="6858000"/>
  <p:notesSz cx="7099300" cy="10234613"/>
  <p:defaultTextStyle>
    <a:defPPr>
      <a:defRPr lang="ja-JP"/>
    </a:defPPr>
    <a:lvl1pPr marL="0" algn="l" defTabSz="1000793" rtl="0" eaLnBrk="1" latinLnBrk="0" hangingPunct="1">
      <a:defRPr kumimoji="1" sz="1969" kern="1200">
        <a:solidFill>
          <a:schemeClr val="tx1"/>
        </a:solidFill>
        <a:latin typeface="+mn-lt"/>
        <a:ea typeface="+mn-ea"/>
        <a:cs typeface="+mn-cs"/>
      </a:defRPr>
    </a:lvl1pPr>
    <a:lvl2pPr marL="500397" algn="l" defTabSz="1000793" rtl="0" eaLnBrk="1" latinLnBrk="0" hangingPunct="1">
      <a:defRPr kumimoji="1" sz="1969" kern="1200">
        <a:solidFill>
          <a:schemeClr val="tx1"/>
        </a:solidFill>
        <a:latin typeface="+mn-lt"/>
        <a:ea typeface="+mn-ea"/>
        <a:cs typeface="+mn-cs"/>
      </a:defRPr>
    </a:lvl2pPr>
    <a:lvl3pPr marL="1000793" algn="l" defTabSz="1000793" rtl="0" eaLnBrk="1" latinLnBrk="0" hangingPunct="1">
      <a:defRPr kumimoji="1" sz="1969" kern="1200">
        <a:solidFill>
          <a:schemeClr val="tx1"/>
        </a:solidFill>
        <a:latin typeface="+mn-lt"/>
        <a:ea typeface="+mn-ea"/>
        <a:cs typeface="+mn-cs"/>
      </a:defRPr>
    </a:lvl3pPr>
    <a:lvl4pPr marL="1501189" algn="l" defTabSz="1000793" rtl="0" eaLnBrk="1" latinLnBrk="0" hangingPunct="1">
      <a:defRPr kumimoji="1" sz="1969" kern="1200">
        <a:solidFill>
          <a:schemeClr val="tx1"/>
        </a:solidFill>
        <a:latin typeface="+mn-lt"/>
        <a:ea typeface="+mn-ea"/>
        <a:cs typeface="+mn-cs"/>
      </a:defRPr>
    </a:lvl4pPr>
    <a:lvl5pPr marL="2001585" algn="l" defTabSz="1000793" rtl="0" eaLnBrk="1" latinLnBrk="0" hangingPunct="1">
      <a:defRPr kumimoji="1" sz="1969" kern="1200">
        <a:solidFill>
          <a:schemeClr val="tx1"/>
        </a:solidFill>
        <a:latin typeface="+mn-lt"/>
        <a:ea typeface="+mn-ea"/>
        <a:cs typeface="+mn-cs"/>
      </a:defRPr>
    </a:lvl5pPr>
    <a:lvl6pPr marL="2501982" algn="l" defTabSz="1000793" rtl="0" eaLnBrk="1" latinLnBrk="0" hangingPunct="1">
      <a:defRPr kumimoji="1" sz="1969" kern="1200">
        <a:solidFill>
          <a:schemeClr val="tx1"/>
        </a:solidFill>
        <a:latin typeface="+mn-lt"/>
        <a:ea typeface="+mn-ea"/>
        <a:cs typeface="+mn-cs"/>
      </a:defRPr>
    </a:lvl6pPr>
    <a:lvl7pPr marL="3002378" algn="l" defTabSz="1000793" rtl="0" eaLnBrk="1" latinLnBrk="0" hangingPunct="1">
      <a:defRPr kumimoji="1" sz="1969" kern="1200">
        <a:solidFill>
          <a:schemeClr val="tx1"/>
        </a:solidFill>
        <a:latin typeface="+mn-lt"/>
        <a:ea typeface="+mn-ea"/>
        <a:cs typeface="+mn-cs"/>
      </a:defRPr>
    </a:lvl7pPr>
    <a:lvl8pPr marL="3502775" algn="l" defTabSz="1000793" rtl="0" eaLnBrk="1" latinLnBrk="0" hangingPunct="1">
      <a:defRPr kumimoji="1" sz="1969" kern="1200">
        <a:solidFill>
          <a:schemeClr val="tx1"/>
        </a:solidFill>
        <a:latin typeface="+mn-lt"/>
        <a:ea typeface="+mn-ea"/>
        <a:cs typeface="+mn-cs"/>
      </a:defRPr>
    </a:lvl8pPr>
    <a:lvl9pPr marL="4003171" algn="l" defTabSz="1000793" rtl="0" eaLnBrk="1" latinLnBrk="0" hangingPunct="1">
      <a:defRPr kumimoji="1" sz="1969"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5252"/>
    <a:srgbClr val="FF0000"/>
    <a:srgbClr val="FF66CC"/>
    <a:srgbClr val="262626"/>
    <a:srgbClr val="595959"/>
    <a:srgbClr val="8FAADC"/>
    <a:srgbClr val="828282"/>
    <a:srgbClr val="535E62"/>
    <a:srgbClr val="FF99CC"/>
    <a:srgbClr val="5899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中間スタイル 3 - アクセント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A488322-F2BA-4B5B-9748-0D474271808F}" styleName="中間スタイル 3 - アクセント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86776" autoAdjust="0"/>
  </p:normalViewPr>
  <p:slideViewPr>
    <p:cSldViewPr snapToGrid="0">
      <p:cViewPr varScale="1">
        <p:scale>
          <a:sx n="72" d="100"/>
          <a:sy n="72" d="100"/>
        </p:scale>
        <p:origin x="618" y="60"/>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notesMaster" Target="notesMasters/notesMaster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handoutMaster" Target="handoutMasters/handout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558688D3-BA35-4390-94C2-30CDBB736216}"/>
              </a:ext>
            </a:extLst>
          </p:cNvPr>
          <p:cNvSpPr>
            <a:spLocks noGrp="1"/>
          </p:cNvSpPr>
          <p:nvPr>
            <p:ph type="hdr" sz="quarter"/>
          </p:nvPr>
        </p:nvSpPr>
        <p:spPr>
          <a:xfrm>
            <a:off x="0" y="0"/>
            <a:ext cx="3076575" cy="512763"/>
          </a:xfrm>
          <a:prstGeom prst="rect">
            <a:avLst/>
          </a:prstGeom>
        </p:spPr>
        <p:txBody>
          <a:bodyPr vert="horz" lIns="91440" tIns="45720" rIns="91440" bIns="45720" rtlCol="0"/>
          <a:lstStyle>
            <a:lvl1pPr algn="l">
              <a:defRPr sz="1200"/>
            </a:lvl1pPr>
          </a:lstStyle>
          <a:p>
            <a:r>
              <a:rPr kumimoji="1" lang="en-US" altLang="ja-JP"/>
              <a:t>M1-3514</a:t>
            </a:r>
            <a:endParaRPr kumimoji="1" lang="ja-JP" altLang="en-US"/>
          </a:p>
        </p:txBody>
      </p:sp>
      <p:sp>
        <p:nvSpPr>
          <p:cNvPr id="3" name="日付プレースホルダー 2">
            <a:extLst>
              <a:ext uri="{FF2B5EF4-FFF2-40B4-BE49-F238E27FC236}">
                <a16:creationId xmlns:a16="http://schemas.microsoft.com/office/drawing/2014/main" id="{244C5D87-C1A3-4A53-B222-A3481B5D6573}"/>
              </a:ext>
            </a:extLst>
          </p:cNvPr>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a:defRPr sz="1200"/>
            </a:lvl1pPr>
          </a:lstStyle>
          <a:p>
            <a:fld id="{97F149B6-72FD-48DC-B830-639313C6A2D0}" type="datetimeFigureOut">
              <a:rPr kumimoji="1" lang="ja-JP" altLang="en-US" smtClean="0"/>
              <a:t>2023/4/28</a:t>
            </a:fld>
            <a:endParaRPr kumimoji="1" lang="ja-JP" altLang="en-US"/>
          </a:p>
        </p:txBody>
      </p:sp>
      <p:sp>
        <p:nvSpPr>
          <p:cNvPr id="4" name="フッター プレースホルダー 3">
            <a:extLst>
              <a:ext uri="{FF2B5EF4-FFF2-40B4-BE49-F238E27FC236}">
                <a16:creationId xmlns:a16="http://schemas.microsoft.com/office/drawing/2014/main" id="{8160950F-1AF2-4111-881B-D7DCFF5F5424}"/>
              </a:ext>
            </a:extLst>
          </p:cNvPr>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7B483ADB-387C-4F4C-A7FA-67538F30242C}"/>
              </a:ext>
            </a:extLst>
          </p:cNvPr>
          <p:cNvSpPr>
            <a:spLocks noGrp="1"/>
          </p:cNvSpPr>
          <p:nvPr>
            <p:ph type="sldNum" sz="quarter" idx="3"/>
          </p:nvPr>
        </p:nvSpPr>
        <p:spPr>
          <a:xfrm>
            <a:off x="4021138" y="9721850"/>
            <a:ext cx="3076575" cy="512763"/>
          </a:xfrm>
          <a:prstGeom prst="rect">
            <a:avLst/>
          </a:prstGeom>
        </p:spPr>
        <p:txBody>
          <a:bodyPr vert="horz" lIns="91440" tIns="45720" rIns="91440" bIns="45720" rtlCol="0" anchor="b"/>
          <a:lstStyle>
            <a:lvl1pPr algn="r">
              <a:defRPr sz="1200"/>
            </a:lvl1pPr>
          </a:lstStyle>
          <a:p>
            <a:fld id="{C598489E-A2A7-4476-9198-205B011A25B1}" type="slidenum">
              <a:rPr kumimoji="1" lang="ja-JP" altLang="en-US" smtClean="0"/>
              <a:t>‹#›</a:t>
            </a:fld>
            <a:endParaRPr kumimoji="1" lang="ja-JP" altLang="en-US"/>
          </a:p>
        </p:txBody>
      </p:sp>
    </p:spTree>
    <p:extLst>
      <p:ext uri="{BB962C8B-B14F-4D97-AF65-F5344CB8AC3E}">
        <p14:creationId xmlns:p14="http://schemas.microsoft.com/office/powerpoint/2010/main" val="901955146"/>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kumimoji="1" lang="en-US" altLang="ja-JP"/>
              <a:t>M1-3514</a:t>
            </a:r>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47C12851-3109-4739-BEB8-903908018599}" type="datetimeFigureOut">
              <a:rPr kumimoji="1" lang="ja-JP" altLang="en-US" smtClean="0"/>
              <a:t>2023/4/28</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91D73523-41ED-47A6-87AA-39ABBA3F9C24}" type="slidenum">
              <a:rPr kumimoji="1" lang="ja-JP" altLang="en-US" smtClean="0"/>
              <a:t>‹#›</a:t>
            </a:fld>
            <a:endParaRPr kumimoji="1" lang="ja-JP" altLang="en-US"/>
          </a:p>
        </p:txBody>
      </p:sp>
    </p:spTree>
    <p:extLst>
      <p:ext uri="{BB962C8B-B14F-4D97-AF65-F5344CB8AC3E}">
        <p14:creationId xmlns:p14="http://schemas.microsoft.com/office/powerpoint/2010/main" val="452108745"/>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p:nvPr>
        </p:nvSpPr>
        <p:spPr/>
        <p:txBody>
          <a:bodyPr/>
          <a:lstStyle/>
          <a:p>
            <a:r>
              <a:rPr kumimoji="1" lang="en-US" altLang="ja-JP"/>
              <a:t>M1-3514</a:t>
            </a:r>
            <a:endParaRPr kumimoji="1" lang="ja-JP" altLang="en-US"/>
          </a:p>
        </p:txBody>
      </p:sp>
    </p:spTree>
    <p:extLst>
      <p:ext uri="{BB962C8B-B14F-4D97-AF65-F5344CB8AC3E}">
        <p14:creationId xmlns:p14="http://schemas.microsoft.com/office/powerpoint/2010/main" val="637225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p:nvPr>
        </p:nvSpPr>
        <p:spPr/>
        <p:txBody>
          <a:bodyPr/>
          <a:lstStyle/>
          <a:p>
            <a:r>
              <a:rPr kumimoji="1" lang="en-US" altLang="ja-JP"/>
              <a:t>M1-3514</a:t>
            </a:r>
            <a:endParaRPr kumimoji="1" lang="ja-JP" altLang="en-US"/>
          </a:p>
        </p:txBody>
      </p:sp>
    </p:spTree>
    <p:extLst>
      <p:ext uri="{BB962C8B-B14F-4D97-AF65-F5344CB8AC3E}">
        <p14:creationId xmlns:p14="http://schemas.microsoft.com/office/powerpoint/2010/main" val="2066962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p:nvPr>
        </p:nvSpPr>
        <p:spPr/>
        <p:txBody>
          <a:bodyPr/>
          <a:lstStyle/>
          <a:p>
            <a:r>
              <a:rPr kumimoji="1" lang="en-US" altLang="ja-JP"/>
              <a:t>M1-3514</a:t>
            </a:r>
            <a:endParaRPr kumimoji="1" lang="ja-JP" altLang="en-US"/>
          </a:p>
        </p:txBody>
      </p:sp>
    </p:spTree>
    <p:extLst>
      <p:ext uri="{BB962C8B-B14F-4D97-AF65-F5344CB8AC3E}">
        <p14:creationId xmlns:p14="http://schemas.microsoft.com/office/powerpoint/2010/main" val="1881791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p:nvPr>
        </p:nvSpPr>
        <p:spPr/>
        <p:txBody>
          <a:bodyPr/>
          <a:lstStyle/>
          <a:p>
            <a:r>
              <a:rPr kumimoji="1" lang="en-US" altLang="ja-JP"/>
              <a:t>M1-3514</a:t>
            </a:r>
            <a:endParaRPr kumimoji="1" lang="ja-JP" altLang="en-US"/>
          </a:p>
        </p:txBody>
      </p:sp>
    </p:spTree>
    <p:extLst>
      <p:ext uri="{BB962C8B-B14F-4D97-AF65-F5344CB8AC3E}">
        <p14:creationId xmlns:p14="http://schemas.microsoft.com/office/powerpoint/2010/main" val="2560543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p:nvPr>
        </p:nvSpPr>
        <p:spPr/>
        <p:txBody>
          <a:bodyPr/>
          <a:lstStyle/>
          <a:p>
            <a:r>
              <a:rPr kumimoji="1" lang="en-US" altLang="ja-JP"/>
              <a:t>M1-3514</a:t>
            </a:r>
            <a:endParaRPr kumimoji="1" lang="ja-JP" altLang="en-US"/>
          </a:p>
        </p:txBody>
      </p:sp>
    </p:spTree>
    <p:extLst>
      <p:ext uri="{BB962C8B-B14F-4D97-AF65-F5344CB8AC3E}">
        <p14:creationId xmlns:p14="http://schemas.microsoft.com/office/powerpoint/2010/main" val="635580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p:nvPr>
        </p:nvSpPr>
        <p:spPr/>
        <p:txBody>
          <a:bodyPr/>
          <a:lstStyle/>
          <a:p>
            <a:r>
              <a:rPr kumimoji="1" lang="en-US" altLang="ja-JP"/>
              <a:t>M1-3514</a:t>
            </a:r>
            <a:endParaRPr kumimoji="1" lang="ja-JP" altLang="en-US"/>
          </a:p>
        </p:txBody>
      </p:sp>
    </p:spTree>
    <p:extLst>
      <p:ext uri="{BB962C8B-B14F-4D97-AF65-F5344CB8AC3E}">
        <p14:creationId xmlns:p14="http://schemas.microsoft.com/office/powerpoint/2010/main" val="4679969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1_タイトル スライド">
    <p:bg>
      <p:bgPr>
        <a:solidFill>
          <a:schemeClr val="bg1">
            <a:lumMod val="95000"/>
            <a:alpha val="99000"/>
          </a:schemeClr>
        </a:solidFill>
        <a:effectLst/>
      </p:bgPr>
    </p:bg>
    <p:spTree>
      <p:nvGrpSpPr>
        <p:cNvPr id="1" name=""/>
        <p:cNvGrpSpPr/>
        <p:nvPr/>
      </p:nvGrpSpPr>
      <p:grpSpPr>
        <a:xfrm>
          <a:off x="0" y="0"/>
          <a:ext cx="0" cy="0"/>
          <a:chOff x="0" y="0"/>
          <a:chExt cx="0" cy="0"/>
        </a:xfrm>
      </p:grpSpPr>
      <p:sp>
        <p:nvSpPr>
          <p:cNvPr id="14" name="タイトル 1"/>
          <p:cNvSpPr>
            <a:spLocks noGrp="1"/>
          </p:cNvSpPr>
          <p:nvPr>
            <p:ph type="ctrTitle" hasCustomPrompt="1"/>
          </p:nvPr>
        </p:nvSpPr>
        <p:spPr>
          <a:xfrm>
            <a:off x="623455" y="1412776"/>
            <a:ext cx="10734455" cy="2016223"/>
          </a:xfrm>
          <a:ln>
            <a:noFill/>
          </a:ln>
        </p:spPr>
        <p:txBody>
          <a:bodyPr anchor="b" anchorCtr="1">
            <a:normAutofit/>
          </a:bodyPr>
          <a:lstStyle>
            <a:lvl1pPr algn="ctr">
              <a:defRPr sz="4200">
                <a:solidFill>
                  <a:srgbClr val="525252"/>
                </a:solidFill>
                <a:latin typeface="Noto Sans CJK JP" panose="020B0500000000000000" pitchFamily="34" charset="-128"/>
                <a:ea typeface="Noto Sans CJK JP" panose="020B0500000000000000" pitchFamily="34" charset="-128"/>
              </a:defRPr>
            </a:lvl1pPr>
          </a:lstStyle>
          <a:p>
            <a:r>
              <a:rPr kumimoji="1" lang="ja-JP" altLang="en-US"/>
              <a:t>マスター タイトルの書式設定</a:t>
            </a:r>
          </a:p>
        </p:txBody>
      </p:sp>
      <p:sp>
        <p:nvSpPr>
          <p:cNvPr id="15" name="サブタイトル 2"/>
          <p:cNvSpPr>
            <a:spLocks noGrp="1"/>
          </p:cNvSpPr>
          <p:nvPr>
            <p:ph type="subTitle" idx="1" hasCustomPrompt="1"/>
          </p:nvPr>
        </p:nvSpPr>
        <p:spPr>
          <a:xfrm>
            <a:off x="4428892" y="3802330"/>
            <a:ext cx="3123579" cy="466228"/>
          </a:xfrm>
        </p:spPr>
        <p:txBody>
          <a:bodyPr>
            <a:normAutofit/>
          </a:bodyPr>
          <a:lstStyle>
            <a:lvl1pPr marL="0" indent="0" algn="ctr">
              <a:buNone/>
              <a:defRPr sz="1800">
                <a:solidFill>
                  <a:srgbClr val="828282"/>
                </a:solidFill>
                <a:latin typeface="Noto Sans CJK JP" panose="020B0500000000000000" pitchFamily="34" charset="-128"/>
                <a:ea typeface="Noto Sans CJK JP" panose="020B0500000000000000" pitchFamily="34" charset="-128"/>
              </a:defRPr>
            </a:lvl1pPr>
            <a:lvl2pPr marL="640035" indent="0" algn="ctr">
              <a:buNone/>
              <a:defRPr>
                <a:solidFill>
                  <a:schemeClr val="tx1">
                    <a:tint val="75000"/>
                  </a:schemeClr>
                </a:solidFill>
              </a:defRPr>
            </a:lvl2pPr>
            <a:lvl3pPr marL="1280068" indent="0" algn="ctr">
              <a:buNone/>
              <a:defRPr>
                <a:solidFill>
                  <a:schemeClr val="tx1">
                    <a:tint val="75000"/>
                  </a:schemeClr>
                </a:solidFill>
              </a:defRPr>
            </a:lvl3pPr>
            <a:lvl4pPr marL="1920103" indent="0" algn="ctr">
              <a:buNone/>
              <a:defRPr>
                <a:solidFill>
                  <a:schemeClr val="tx1">
                    <a:tint val="75000"/>
                  </a:schemeClr>
                </a:solidFill>
              </a:defRPr>
            </a:lvl4pPr>
            <a:lvl5pPr marL="2560136" indent="0" algn="ctr">
              <a:buNone/>
              <a:defRPr>
                <a:solidFill>
                  <a:schemeClr val="tx1">
                    <a:tint val="75000"/>
                  </a:schemeClr>
                </a:solidFill>
              </a:defRPr>
            </a:lvl5pPr>
            <a:lvl6pPr marL="3200171" indent="0" algn="ctr">
              <a:buNone/>
              <a:defRPr>
                <a:solidFill>
                  <a:schemeClr val="tx1">
                    <a:tint val="75000"/>
                  </a:schemeClr>
                </a:solidFill>
              </a:defRPr>
            </a:lvl6pPr>
            <a:lvl7pPr marL="3840206" indent="0" algn="ctr">
              <a:buNone/>
              <a:defRPr>
                <a:solidFill>
                  <a:schemeClr val="tx1">
                    <a:tint val="75000"/>
                  </a:schemeClr>
                </a:solidFill>
              </a:defRPr>
            </a:lvl7pPr>
            <a:lvl8pPr marL="4480240" indent="0" algn="ctr">
              <a:buNone/>
              <a:defRPr>
                <a:solidFill>
                  <a:schemeClr val="tx1">
                    <a:tint val="75000"/>
                  </a:schemeClr>
                </a:solidFill>
              </a:defRPr>
            </a:lvl8pPr>
            <a:lvl9pPr marL="5120274" indent="0" algn="ctr">
              <a:buNone/>
              <a:defRPr>
                <a:solidFill>
                  <a:schemeClr val="tx1">
                    <a:tint val="75000"/>
                  </a:schemeClr>
                </a:solidFill>
              </a:defRPr>
            </a:lvl9pPr>
          </a:lstStyle>
          <a:p>
            <a:r>
              <a:rPr kumimoji="1" lang="en-US" altLang="ja-JP"/>
              <a:t>2018</a:t>
            </a:r>
            <a:r>
              <a:rPr kumimoji="1" lang="ja-JP" altLang="en-US"/>
              <a:t>年</a:t>
            </a:r>
            <a:r>
              <a:rPr kumimoji="1" lang="en-US" altLang="ja-JP"/>
              <a:t>5</a:t>
            </a:r>
            <a:r>
              <a:rPr kumimoji="1" lang="ja-JP" altLang="en-US"/>
              <a:t>月</a:t>
            </a:r>
            <a:r>
              <a:rPr kumimoji="1" lang="en-US" altLang="ja-JP"/>
              <a:t>9</a:t>
            </a:r>
            <a:r>
              <a:rPr kumimoji="1" lang="ja-JP" altLang="en-US"/>
              <a:t>日</a:t>
            </a:r>
          </a:p>
        </p:txBody>
      </p:sp>
      <p:grpSp>
        <p:nvGrpSpPr>
          <p:cNvPr id="19" name="Group 18">
            <a:extLst>
              <a:ext uri="{FF2B5EF4-FFF2-40B4-BE49-F238E27FC236}">
                <a16:creationId xmlns:a16="http://schemas.microsoft.com/office/drawing/2014/main" id="{1156B7C6-873A-8645-99F9-F2F3C8BBA04D}"/>
              </a:ext>
            </a:extLst>
          </p:cNvPr>
          <p:cNvGrpSpPr/>
          <p:nvPr userDrawn="1"/>
        </p:nvGrpSpPr>
        <p:grpSpPr>
          <a:xfrm>
            <a:off x="-5" y="1"/>
            <a:ext cx="3358113" cy="1484783"/>
            <a:chOff x="-5" y="1"/>
            <a:chExt cx="3358113" cy="1484783"/>
          </a:xfrm>
        </p:grpSpPr>
        <p:sp>
          <p:nvSpPr>
            <p:cNvPr id="23" name="Right Triangle 22">
              <a:extLst>
                <a:ext uri="{FF2B5EF4-FFF2-40B4-BE49-F238E27FC236}">
                  <a16:creationId xmlns:a16="http://schemas.microsoft.com/office/drawing/2014/main" id="{10532400-AC72-D94B-8EB0-463DE47B6F5D}"/>
                </a:ext>
              </a:extLst>
            </p:cNvPr>
            <p:cNvSpPr/>
            <p:nvPr/>
          </p:nvSpPr>
          <p:spPr>
            <a:xfrm rot="5400000">
              <a:off x="396600" y="-396603"/>
              <a:ext cx="1484783" cy="2277991"/>
            </a:xfrm>
            <a:prstGeom prst="rtTriangle">
              <a:avLst/>
            </a:prstGeom>
            <a:solidFill>
              <a:srgbClr val="82828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ight Triangle 23">
              <a:extLst>
                <a:ext uri="{FF2B5EF4-FFF2-40B4-BE49-F238E27FC236}">
                  <a16:creationId xmlns:a16="http://schemas.microsoft.com/office/drawing/2014/main" id="{EBA72EC7-AF17-3A4D-8F9B-CC412D1163F6}"/>
                </a:ext>
              </a:extLst>
            </p:cNvPr>
            <p:cNvSpPr/>
            <p:nvPr/>
          </p:nvSpPr>
          <p:spPr>
            <a:xfrm rot="5400000">
              <a:off x="936658" y="-936662"/>
              <a:ext cx="1124743" cy="2998069"/>
            </a:xfrm>
            <a:prstGeom prst="rtTriangle">
              <a:avLst/>
            </a:prstGeom>
            <a:solidFill>
              <a:srgbClr val="535E6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Triangle 24">
              <a:extLst>
                <a:ext uri="{FF2B5EF4-FFF2-40B4-BE49-F238E27FC236}">
                  <a16:creationId xmlns:a16="http://schemas.microsoft.com/office/drawing/2014/main" id="{519DF01A-83AE-8E4C-A82F-5829BAA28776}"/>
                </a:ext>
              </a:extLst>
            </p:cNvPr>
            <p:cNvSpPr/>
            <p:nvPr/>
          </p:nvSpPr>
          <p:spPr>
            <a:xfrm rot="5400000">
              <a:off x="1260698" y="-1260698"/>
              <a:ext cx="836711" cy="3358109"/>
            </a:xfrm>
            <a:prstGeom prst="rtTriangle">
              <a:avLst/>
            </a:prstGeom>
            <a:gradFill>
              <a:gsLst>
                <a:gs pos="0">
                  <a:srgbClr val="00BDFF"/>
                </a:gs>
                <a:gs pos="100000">
                  <a:srgbClr val="4C61E2"/>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F415D6E-F234-AB49-BBF9-A63BDE47EBA4}"/>
              </a:ext>
            </a:extLst>
          </p:cNvPr>
          <p:cNvGrpSpPr/>
          <p:nvPr userDrawn="1"/>
        </p:nvGrpSpPr>
        <p:grpSpPr>
          <a:xfrm>
            <a:off x="8830716" y="5373217"/>
            <a:ext cx="3358113" cy="1484783"/>
            <a:chOff x="8830716" y="5373217"/>
            <a:chExt cx="3358113" cy="1484783"/>
          </a:xfrm>
        </p:grpSpPr>
        <p:sp>
          <p:nvSpPr>
            <p:cNvPr id="27" name="Right Triangle 26">
              <a:extLst>
                <a:ext uri="{FF2B5EF4-FFF2-40B4-BE49-F238E27FC236}">
                  <a16:creationId xmlns:a16="http://schemas.microsoft.com/office/drawing/2014/main" id="{0A94AD37-48DC-774A-B1C7-88A59DCF7E18}"/>
                </a:ext>
              </a:extLst>
            </p:cNvPr>
            <p:cNvSpPr/>
            <p:nvPr/>
          </p:nvSpPr>
          <p:spPr>
            <a:xfrm rot="16200000">
              <a:off x="10307441" y="4976613"/>
              <a:ext cx="1484783" cy="2277991"/>
            </a:xfrm>
            <a:prstGeom prst="rtTriangle">
              <a:avLst/>
            </a:prstGeom>
            <a:solidFill>
              <a:srgbClr val="82828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ight Triangle 27">
              <a:extLst>
                <a:ext uri="{FF2B5EF4-FFF2-40B4-BE49-F238E27FC236}">
                  <a16:creationId xmlns:a16="http://schemas.microsoft.com/office/drawing/2014/main" id="{FFC58DEF-B30E-C949-A316-59E001628E28}"/>
                </a:ext>
              </a:extLst>
            </p:cNvPr>
            <p:cNvSpPr/>
            <p:nvPr/>
          </p:nvSpPr>
          <p:spPr>
            <a:xfrm rot="16200000">
              <a:off x="10127423" y="4796594"/>
              <a:ext cx="1124743" cy="2998069"/>
            </a:xfrm>
            <a:prstGeom prst="rtTriangle">
              <a:avLst/>
            </a:prstGeom>
            <a:solidFill>
              <a:srgbClr val="535E6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ight Triangle 28">
              <a:extLst>
                <a:ext uri="{FF2B5EF4-FFF2-40B4-BE49-F238E27FC236}">
                  <a16:creationId xmlns:a16="http://schemas.microsoft.com/office/drawing/2014/main" id="{4CDE73CD-FF29-1D42-B28C-A5AF180A1016}"/>
                </a:ext>
              </a:extLst>
            </p:cNvPr>
            <p:cNvSpPr/>
            <p:nvPr/>
          </p:nvSpPr>
          <p:spPr>
            <a:xfrm rot="16200000">
              <a:off x="10091415" y="4760590"/>
              <a:ext cx="836711" cy="3358109"/>
            </a:xfrm>
            <a:prstGeom prst="rtTriangle">
              <a:avLst/>
            </a:prstGeom>
            <a:gradFill>
              <a:gsLst>
                <a:gs pos="0">
                  <a:srgbClr val="00BDFF"/>
                </a:gs>
                <a:gs pos="100000">
                  <a:srgbClr val="4C61E2"/>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5E8974D4-ACD2-7A41-A841-2B655B9A258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71340" y="4964766"/>
            <a:ext cx="1848589" cy="1124744"/>
          </a:xfrm>
          <a:prstGeom prst="rect">
            <a:avLst/>
          </a:prstGeom>
        </p:spPr>
      </p:pic>
    </p:spTree>
    <p:extLst>
      <p:ext uri="{BB962C8B-B14F-4D97-AF65-F5344CB8AC3E}">
        <p14:creationId xmlns:p14="http://schemas.microsoft.com/office/powerpoint/2010/main" val="3757981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355680" y="1019158"/>
            <a:ext cx="10972800" cy="4882877"/>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609119" y="6244920"/>
            <a:ext cx="2844960" cy="476280"/>
          </a:xfrm>
          <a:prstGeom prst="rect">
            <a:avLst/>
          </a:prstGeom>
        </p:spPr>
        <p:txBody>
          <a:bodyPr/>
          <a:lstStyle>
            <a:lvl1pPr>
              <a:defRPr>
                <a:solidFill>
                  <a:srgbClr val="828282"/>
                </a:solidFill>
                <a:latin typeface="Noto Sans CJK JP" panose="020B0500000000000000" pitchFamily="34" charset="-128"/>
                <a:ea typeface="Noto Sans CJK JP" panose="020B0500000000000000" pitchFamily="34" charset="-128"/>
              </a:defRPr>
            </a:lvl1pPr>
          </a:lstStyle>
          <a:p>
            <a:endParaRPr lang="ja-JP" altLang="en-US"/>
          </a:p>
        </p:txBody>
      </p:sp>
      <p:sp>
        <p:nvSpPr>
          <p:cNvPr id="5" name="フッター プレースホルダー 4"/>
          <p:cNvSpPr>
            <a:spLocks noGrp="1"/>
          </p:cNvSpPr>
          <p:nvPr>
            <p:ph type="ftr" sz="quarter" idx="11"/>
          </p:nvPr>
        </p:nvSpPr>
        <p:spPr>
          <a:xfrm>
            <a:off x="4165439" y="6244920"/>
            <a:ext cx="3861118" cy="476280"/>
          </a:xfrm>
          <a:prstGeom prst="rect">
            <a:avLst/>
          </a:prstGeom>
        </p:spPr>
        <p:txBody>
          <a:bodyPr/>
          <a:lstStyle>
            <a:lvl1pPr>
              <a:defRPr>
                <a:solidFill>
                  <a:srgbClr val="828282"/>
                </a:solidFill>
                <a:latin typeface="Noto Sans CJK JP" panose="020B0500000000000000" pitchFamily="34" charset="-128"/>
                <a:ea typeface="Noto Sans CJK JP" panose="020B0500000000000000" pitchFamily="34" charset="-128"/>
              </a:defRPr>
            </a:lvl1pPr>
          </a:lstStyle>
          <a:p>
            <a:r>
              <a:rPr lang="en-US" altLang="ja-JP"/>
              <a:t>M1-3514</a:t>
            </a:r>
            <a:endParaRPr lang="ja-JP" altLang="en-US"/>
          </a:p>
        </p:txBody>
      </p:sp>
      <p:sp>
        <p:nvSpPr>
          <p:cNvPr id="6" name="スライド番号プレースホルダー 5"/>
          <p:cNvSpPr>
            <a:spLocks noGrp="1"/>
          </p:cNvSpPr>
          <p:nvPr>
            <p:ph type="sldNum" sz="quarter" idx="12"/>
          </p:nvPr>
        </p:nvSpPr>
        <p:spPr/>
        <p:txBody>
          <a:bodyPr/>
          <a:lstStyle/>
          <a:p>
            <a:fld id="{58559E05-BCEC-45BC-9BA0-4ACA84666899}" type="slidenum">
              <a:rPr kumimoji="1" lang="ja-JP" altLang="en-US" smtClean="0"/>
              <a:t>‹#›</a:t>
            </a:fld>
            <a:endParaRPr kumimoji="1" lang="ja-JP" altLang="en-US"/>
          </a:p>
        </p:txBody>
      </p:sp>
    </p:spTree>
    <p:extLst>
      <p:ext uri="{BB962C8B-B14F-4D97-AF65-F5344CB8AC3E}">
        <p14:creationId xmlns:p14="http://schemas.microsoft.com/office/powerpoint/2010/main" val="1436601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496301" y="872836"/>
            <a:ext cx="2832100" cy="5070764"/>
          </a:xfrm>
        </p:spPr>
        <p:txBody>
          <a:bodyPr vert="eaVert"/>
          <a:lstStyle>
            <a:lvl1pPr>
              <a:defRPr>
                <a:solidFill>
                  <a:srgbClr val="525252"/>
                </a:solidFill>
              </a:defRPr>
            </a:lvl1p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0" y="872835"/>
            <a:ext cx="8293101" cy="5070763"/>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609119" y="6244920"/>
            <a:ext cx="2844960" cy="476280"/>
          </a:xfrm>
          <a:prstGeom prst="rect">
            <a:avLst/>
          </a:prstGeom>
        </p:spPr>
        <p:txBody>
          <a:bodyPr/>
          <a:lstStyle>
            <a:lvl1pPr>
              <a:defRPr>
                <a:solidFill>
                  <a:srgbClr val="828282"/>
                </a:solidFill>
                <a:latin typeface="Noto Sans CJK JP" panose="020B0500000000000000" pitchFamily="34" charset="-128"/>
                <a:ea typeface="Noto Sans CJK JP" panose="020B0500000000000000" pitchFamily="34" charset="-128"/>
              </a:defRPr>
            </a:lvl1pPr>
          </a:lstStyle>
          <a:p>
            <a:endParaRPr lang="ja-JP" altLang="en-US"/>
          </a:p>
        </p:txBody>
      </p:sp>
      <p:sp>
        <p:nvSpPr>
          <p:cNvPr id="5" name="フッター プレースホルダー 4"/>
          <p:cNvSpPr>
            <a:spLocks noGrp="1"/>
          </p:cNvSpPr>
          <p:nvPr>
            <p:ph type="ftr" sz="quarter" idx="11"/>
          </p:nvPr>
        </p:nvSpPr>
        <p:spPr>
          <a:xfrm>
            <a:off x="4165439" y="6244920"/>
            <a:ext cx="3861118" cy="476280"/>
          </a:xfrm>
          <a:prstGeom prst="rect">
            <a:avLst/>
          </a:prstGeom>
        </p:spPr>
        <p:txBody>
          <a:bodyPr/>
          <a:lstStyle>
            <a:lvl1pPr>
              <a:defRPr>
                <a:solidFill>
                  <a:srgbClr val="828282"/>
                </a:solidFill>
                <a:latin typeface="Noto Sans CJK JP" panose="020B0500000000000000" pitchFamily="34" charset="-128"/>
                <a:ea typeface="Noto Sans CJK JP" panose="020B0500000000000000" pitchFamily="34" charset="-128"/>
              </a:defRPr>
            </a:lvl1pPr>
          </a:lstStyle>
          <a:p>
            <a:r>
              <a:rPr lang="en-US" altLang="ja-JP"/>
              <a:t>M1-3514</a:t>
            </a:r>
            <a:endParaRPr lang="ja-JP" altLang="en-US"/>
          </a:p>
        </p:txBody>
      </p:sp>
      <p:sp>
        <p:nvSpPr>
          <p:cNvPr id="6" name="スライド番号プレースホルダー 5"/>
          <p:cNvSpPr>
            <a:spLocks noGrp="1"/>
          </p:cNvSpPr>
          <p:nvPr>
            <p:ph type="sldNum" sz="quarter" idx="12"/>
          </p:nvPr>
        </p:nvSpPr>
        <p:spPr/>
        <p:txBody>
          <a:bodyPr/>
          <a:lstStyle/>
          <a:p>
            <a:fld id="{58559E05-BCEC-45BC-9BA0-4ACA84666899}" type="slidenum">
              <a:rPr kumimoji="1" lang="ja-JP" altLang="en-US" smtClean="0"/>
              <a:t>‹#›</a:t>
            </a:fld>
            <a:endParaRPr kumimoji="1" lang="ja-JP" altLang="en-US"/>
          </a:p>
        </p:txBody>
      </p:sp>
    </p:spTree>
    <p:extLst>
      <p:ext uri="{BB962C8B-B14F-4D97-AF65-F5344CB8AC3E}">
        <p14:creationId xmlns:p14="http://schemas.microsoft.com/office/powerpoint/2010/main" val="41265659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終わり">
    <p:bg>
      <p:bgPr>
        <a:solidFill>
          <a:schemeClr val="tx1">
            <a:alpha val="99000"/>
          </a:schemeClr>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877BDD1-3A8B-9941-A37C-BCB49F581599}"/>
              </a:ext>
            </a:extLst>
          </p:cNvPr>
          <p:cNvGrpSpPr/>
          <p:nvPr userDrawn="1"/>
        </p:nvGrpSpPr>
        <p:grpSpPr>
          <a:xfrm>
            <a:off x="-5" y="1"/>
            <a:ext cx="3358113" cy="1484783"/>
            <a:chOff x="-5" y="1"/>
            <a:chExt cx="3358113" cy="1484783"/>
          </a:xfrm>
        </p:grpSpPr>
        <p:sp>
          <p:nvSpPr>
            <p:cNvPr id="8" name="Right Triangle 7">
              <a:extLst>
                <a:ext uri="{FF2B5EF4-FFF2-40B4-BE49-F238E27FC236}">
                  <a16:creationId xmlns:a16="http://schemas.microsoft.com/office/drawing/2014/main" id="{24E158BB-328A-7E42-B347-01571F5E91C6}"/>
                </a:ext>
              </a:extLst>
            </p:cNvPr>
            <p:cNvSpPr/>
            <p:nvPr/>
          </p:nvSpPr>
          <p:spPr>
            <a:xfrm rot="5400000">
              <a:off x="396600" y="-396603"/>
              <a:ext cx="1484783" cy="2277991"/>
            </a:xfrm>
            <a:prstGeom prst="rtTriangle">
              <a:avLst/>
            </a:prstGeom>
            <a:solidFill>
              <a:srgbClr val="82828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E925C866-11E3-2445-82E0-EBED04046604}"/>
                </a:ext>
              </a:extLst>
            </p:cNvPr>
            <p:cNvSpPr/>
            <p:nvPr/>
          </p:nvSpPr>
          <p:spPr>
            <a:xfrm rot="5400000">
              <a:off x="936658" y="-936662"/>
              <a:ext cx="1124743" cy="2998069"/>
            </a:xfrm>
            <a:prstGeom prst="rtTriangle">
              <a:avLst/>
            </a:prstGeom>
            <a:solidFill>
              <a:srgbClr val="535E6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4DBF2B80-F941-8140-BA54-D4077612878B}"/>
                </a:ext>
              </a:extLst>
            </p:cNvPr>
            <p:cNvSpPr/>
            <p:nvPr/>
          </p:nvSpPr>
          <p:spPr>
            <a:xfrm rot="5400000">
              <a:off x="1260698" y="-1260698"/>
              <a:ext cx="836711" cy="3358109"/>
            </a:xfrm>
            <a:prstGeom prst="rtTriangle">
              <a:avLst/>
            </a:prstGeom>
            <a:gradFill>
              <a:gsLst>
                <a:gs pos="0">
                  <a:srgbClr val="00BDFF"/>
                </a:gs>
                <a:gs pos="100000">
                  <a:srgbClr val="4C61E2"/>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E46938AF-7537-CE4E-AFE4-B6976ED23403}"/>
              </a:ext>
            </a:extLst>
          </p:cNvPr>
          <p:cNvGrpSpPr/>
          <p:nvPr userDrawn="1"/>
        </p:nvGrpSpPr>
        <p:grpSpPr>
          <a:xfrm>
            <a:off x="8830716" y="5373217"/>
            <a:ext cx="3358113" cy="1484783"/>
            <a:chOff x="8830716" y="5373217"/>
            <a:chExt cx="3358113" cy="1484783"/>
          </a:xfrm>
        </p:grpSpPr>
        <p:sp>
          <p:nvSpPr>
            <p:cNvPr id="12" name="Right Triangle 11">
              <a:extLst>
                <a:ext uri="{FF2B5EF4-FFF2-40B4-BE49-F238E27FC236}">
                  <a16:creationId xmlns:a16="http://schemas.microsoft.com/office/drawing/2014/main" id="{BBA336B7-492D-6143-A54A-05C3E405E2FA}"/>
                </a:ext>
              </a:extLst>
            </p:cNvPr>
            <p:cNvSpPr/>
            <p:nvPr/>
          </p:nvSpPr>
          <p:spPr>
            <a:xfrm rot="16200000">
              <a:off x="10307441" y="4976613"/>
              <a:ext cx="1484783" cy="2277991"/>
            </a:xfrm>
            <a:prstGeom prst="rtTriangle">
              <a:avLst/>
            </a:prstGeom>
            <a:solidFill>
              <a:srgbClr val="82828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Triangle 12">
              <a:extLst>
                <a:ext uri="{FF2B5EF4-FFF2-40B4-BE49-F238E27FC236}">
                  <a16:creationId xmlns:a16="http://schemas.microsoft.com/office/drawing/2014/main" id="{523FFEFA-C8D6-444F-A461-41EFA9503F1F}"/>
                </a:ext>
              </a:extLst>
            </p:cNvPr>
            <p:cNvSpPr/>
            <p:nvPr/>
          </p:nvSpPr>
          <p:spPr>
            <a:xfrm rot="16200000">
              <a:off x="10127423" y="4796594"/>
              <a:ext cx="1124743" cy="2998069"/>
            </a:xfrm>
            <a:prstGeom prst="rtTriangle">
              <a:avLst/>
            </a:prstGeom>
            <a:solidFill>
              <a:srgbClr val="535E6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Triangle 13">
              <a:extLst>
                <a:ext uri="{FF2B5EF4-FFF2-40B4-BE49-F238E27FC236}">
                  <a16:creationId xmlns:a16="http://schemas.microsoft.com/office/drawing/2014/main" id="{96D6BED8-D427-664B-B342-D9AEB808B6E8}"/>
                </a:ext>
              </a:extLst>
            </p:cNvPr>
            <p:cNvSpPr/>
            <p:nvPr/>
          </p:nvSpPr>
          <p:spPr>
            <a:xfrm rot="16200000">
              <a:off x="10091415" y="4760590"/>
              <a:ext cx="836711" cy="3358109"/>
            </a:xfrm>
            <a:prstGeom prst="rtTriangle">
              <a:avLst/>
            </a:prstGeom>
            <a:gradFill>
              <a:gsLst>
                <a:gs pos="0">
                  <a:srgbClr val="00BDFF"/>
                </a:gs>
                <a:gs pos="100000">
                  <a:srgbClr val="4C61E2"/>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図 11">
            <a:extLst>
              <a:ext uri="{FF2B5EF4-FFF2-40B4-BE49-F238E27FC236}">
                <a16:creationId xmlns:a16="http://schemas.microsoft.com/office/drawing/2014/main" id="{2A325704-639B-2841-929E-A6C90C531B52}"/>
              </a:ext>
            </a:extLst>
          </p:cNvPr>
          <p:cNvPicPr>
            <a:picLocks noChangeAspect="1"/>
          </p:cNvPicPr>
          <p:nvPr userDrawn="1"/>
        </p:nvPicPr>
        <p:blipFill>
          <a:blip r:embed="rId2"/>
          <a:stretch>
            <a:fillRect/>
          </a:stretch>
        </p:blipFill>
        <p:spPr>
          <a:xfrm>
            <a:off x="5835650" y="5029763"/>
            <a:ext cx="520700" cy="520700"/>
          </a:xfrm>
          <a:prstGeom prst="rect">
            <a:avLst/>
          </a:prstGeom>
        </p:spPr>
      </p:pic>
      <p:sp>
        <p:nvSpPr>
          <p:cNvPr id="2" name="TextBox 1">
            <a:extLst>
              <a:ext uri="{FF2B5EF4-FFF2-40B4-BE49-F238E27FC236}">
                <a16:creationId xmlns:a16="http://schemas.microsoft.com/office/drawing/2014/main" id="{E1B7CBD5-635C-1F4D-9993-C234F297EC3F}"/>
              </a:ext>
            </a:extLst>
          </p:cNvPr>
          <p:cNvSpPr txBox="1"/>
          <p:nvPr userDrawn="1"/>
        </p:nvSpPr>
        <p:spPr>
          <a:xfrm>
            <a:off x="5340825" y="5617237"/>
            <a:ext cx="1510350" cy="246221"/>
          </a:xfrm>
          <a:prstGeom prst="rect">
            <a:avLst/>
          </a:prstGeom>
          <a:noFill/>
        </p:spPr>
        <p:txBody>
          <a:bodyPr wrap="none" rtlCol="0">
            <a:spAutoFit/>
          </a:bodyPr>
          <a:lstStyle/>
          <a:p>
            <a:pPr algn="ctr"/>
            <a:r>
              <a:rPr lang="en-US" sz="1000" err="1">
                <a:solidFill>
                  <a:srgbClr val="535E62"/>
                </a:solidFill>
                <a:latin typeface="Noto Sans CJK JP" panose="020B0500000000000000" pitchFamily="34" charset="-128"/>
                <a:ea typeface="Noto Sans CJK JP" panose="020B0500000000000000" pitchFamily="34" charset="-128"/>
              </a:rPr>
              <a:t>www.compmind.co.jp</a:t>
            </a:r>
            <a:endParaRPr lang="en-US" sz="1000">
              <a:solidFill>
                <a:srgbClr val="535E62"/>
              </a:solidFill>
              <a:latin typeface="Noto Sans CJK JP" panose="020B0500000000000000" pitchFamily="34" charset="-128"/>
              <a:ea typeface="Noto Sans CJK JP" panose="020B0500000000000000" pitchFamily="34" charset="-128"/>
            </a:endParaRPr>
          </a:p>
        </p:txBody>
      </p:sp>
      <p:pic>
        <p:nvPicPr>
          <p:cNvPr id="17" name="Picture 16">
            <a:extLst>
              <a:ext uri="{FF2B5EF4-FFF2-40B4-BE49-F238E27FC236}">
                <a16:creationId xmlns:a16="http://schemas.microsoft.com/office/drawing/2014/main" id="{2BC4F982-4358-7045-8EAA-079E68140B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37359" y="1491269"/>
            <a:ext cx="3117283" cy="1896660"/>
          </a:xfrm>
          <a:prstGeom prst="rect">
            <a:avLst/>
          </a:prstGeom>
        </p:spPr>
      </p:pic>
      <p:pic>
        <p:nvPicPr>
          <p:cNvPr id="19" name="図 18">
            <a:extLst>
              <a:ext uri="{FF2B5EF4-FFF2-40B4-BE49-F238E27FC236}">
                <a16:creationId xmlns:a16="http://schemas.microsoft.com/office/drawing/2014/main" id="{8166CFDA-5768-42DC-9E6C-D2C1AC77429C}"/>
              </a:ext>
            </a:extLst>
          </p:cNvPr>
          <p:cNvPicPr>
            <a:picLocks noChangeAspect="1"/>
          </p:cNvPicPr>
          <p:nvPr userDrawn="1"/>
        </p:nvPicPr>
        <p:blipFill>
          <a:blip r:embed="rId4"/>
          <a:stretch>
            <a:fillRect/>
          </a:stretch>
        </p:blipFill>
        <p:spPr>
          <a:xfrm>
            <a:off x="4728020" y="3656749"/>
            <a:ext cx="2704155" cy="836712"/>
          </a:xfrm>
          <a:prstGeom prst="rect">
            <a:avLst/>
          </a:prstGeom>
        </p:spPr>
      </p:pic>
    </p:spTree>
    <p:extLst>
      <p:ext uri="{BB962C8B-B14F-4D97-AF65-F5344CB8AC3E}">
        <p14:creationId xmlns:p14="http://schemas.microsoft.com/office/powerpoint/2010/main" val="3997604418"/>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タイトルとコンテンツ">
    <p:spTree>
      <p:nvGrpSpPr>
        <p:cNvPr id="1" name=""/>
        <p:cNvGrpSpPr/>
        <p:nvPr/>
      </p:nvGrpSpPr>
      <p:grpSpPr>
        <a:xfrm>
          <a:off x="0" y="0"/>
          <a:ext cx="0" cy="0"/>
          <a:chOff x="0" y="0"/>
          <a:chExt cx="0" cy="0"/>
        </a:xfrm>
      </p:grpSpPr>
      <p:sp>
        <p:nvSpPr>
          <p:cNvPr id="5" name="Rectangle 20">
            <a:extLst>
              <a:ext uri="{FF2B5EF4-FFF2-40B4-BE49-F238E27FC236}">
                <a16:creationId xmlns:a16="http://schemas.microsoft.com/office/drawing/2014/main" id="{FD7B7142-1EA8-4167-A99C-C1B488813976}"/>
              </a:ext>
            </a:extLst>
          </p:cNvPr>
          <p:cNvSpPr/>
          <p:nvPr userDrawn="1"/>
        </p:nvSpPr>
        <p:spPr>
          <a:xfrm>
            <a:off x="1" y="478972"/>
            <a:ext cx="12191999" cy="6379028"/>
          </a:xfrm>
          <a:prstGeom prst="rect">
            <a:avLst/>
          </a:prstGeom>
          <a:gradFill>
            <a:gsLst>
              <a:gs pos="50000">
                <a:srgbClr val="00BDFF"/>
              </a:gs>
              <a:gs pos="100000">
                <a:srgbClr val="4C61E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スライド番号プレースホルダー 5"/>
          <p:cNvSpPr>
            <a:spLocks noGrp="1"/>
          </p:cNvSpPr>
          <p:nvPr>
            <p:ph type="sldNum" sz="quarter" idx="12"/>
          </p:nvPr>
        </p:nvSpPr>
        <p:spPr/>
        <p:txBody>
          <a:bodyPr/>
          <a:lstStyle>
            <a:lvl1pPr algn="r">
              <a:defRPr>
                <a:solidFill>
                  <a:schemeClr val="bg1"/>
                </a:solidFill>
                <a:latin typeface="Noto Sans CJK JP" panose="020B0500000000000000" pitchFamily="34" charset="-128"/>
                <a:ea typeface="Noto Sans CJK JP" panose="020B0500000000000000" pitchFamily="34" charset="-128"/>
              </a:defRPr>
            </a:lvl1pPr>
          </a:lstStyle>
          <a:p>
            <a:fld id="{58559E05-BCEC-45BC-9BA0-4ACA84666899}" type="slidenum">
              <a:rPr lang="ja-JP" altLang="en-US" smtClean="0"/>
              <a:pPr/>
              <a:t>‹#›</a:t>
            </a:fld>
            <a:endParaRPr lang="ja-JP" altLang="en-US"/>
          </a:p>
        </p:txBody>
      </p:sp>
      <p:sp>
        <p:nvSpPr>
          <p:cNvPr id="7" name="タイトル 1">
            <a:extLst>
              <a:ext uri="{FF2B5EF4-FFF2-40B4-BE49-F238E27FC236}">
                <a16:creationId xmlns:a16="http://schemas.microsoft.com/office/drawing/2014/main" id="{FE28CB7A-A186-45DA-8E1B-5B6067C3F071}"/>
              </a:ext>
            </a:extLst>
          </p:cNvPr>
          <p:cNvSpPr>
            <a:spLocks noGrp="1"/>
          </p:cNvSpPr>
          <p:nvPr>
            <p:ph type="title"/>
          </p:nvPr>
        </p:nvSpPr>
        <p:spPr>
          <a:xfrm>
            <a:off x="584944" y="3017044"/>
            <a:ext cx="5626386" cy="823912"/>
          </a:xfrm>
        </p:spPr>
        <p:txBody>
          <a:bodyPr/>
          <a:lstStyle>
            <a:lvl1pPr>
              <a:defRPr sz="3200" b="1">
                <a:solidFill>
                  <a:schemeClr val="bg1"/>
                </a:solidFill>
              </a:defRPr>
            </a:lvl1pPr>
          </a:lstStyle>
          <a:p>
            <a:r>
              <a:rPr kumimoji="1" lang="ja-JP" altLang="en-US"/>
              <a:t>マスター タイトルの書式設定</a:t>
            </a:r>
            <a:endParaRPr kumimoji="1" lang="ja-JP" altLang="en-US" dirty="0"/>
          </a:p>
        </p:txBody>
      </p:sp>
    </p:spTree>
    <p:extLst>
      <p:ext uri="{BB962C8B-B14F-4D97-AF65-F5344CB8AC3E}">
        <p14:creationId xmlns:p14="http://schemas.microsoft.com/office/powerpoint/2010/main" val="4038631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bg>
      <p:bgPr>
        <a:solidFill>
          <a:schemeClr val="bg1">
            <a:lumMod val="95000"/>
          </a:schemeClr>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9906000" cy="617838"/>
          </a:xfrm>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lvl1pPr>
              <a:defRPr>
                <a:solidFill>
                  <a:srgbClr val="525252"/>
                </a:solidFill>
              </a:defRPr>
            </a:lvl1pPr>
            <a:lvl2pPr>
              <a:defRPr>
                <a:solidFill>
                  <a:srgbClr val="525252"/>
                </a:solidFill>
              </a:defRPr>
            </a:lvl2pPr>
            <a:lvl3pPr>
              <a:defRPr>
                <a:solidFill>
                  <a:srgbClr val="525252"/>
                </a:solidFill>
              </a:defRPr>
            </a:lvl3pPr>
            <a:lvl4pPr>
              <a:defRPr>
                <a:solidFill>
                  <a:srgbClr val="525252"/>
                </a:solidFill>
              </a:defRPr>
            </a:lvl4pPr>
            <a:lvl5pPr>
              <a:defRPr>
                <a:solidFill>
                  <a:srgbClr val="525252"/>
                </a:solidFill>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p:cNvSpPr>
            <a:spLocks noGrp="1"/>
          </p:cNvSpPr>
          <p:nvPr>
            <p:ph type="sldNum" sz="quarter" idx="12"/>
          </p:nvPr>
        </p:nvSpPr>
        <p:spPr/>
        <p:txBody>
          <a:bodyPr/>
          <a:lstStyle>
            <a:lvl1pPr algn="r">
              <a:defRPr>
                <a:solidFill>
                  <a:schemeClr val="bg1"/>
                </a:solidFill>
                <a:latin typeface="Noto Sans CJK JP" panose="020B0500000000000000" pitchFamily="34" charset="-128"/>
                <a:ea typeface="Noto Sans CJK JP" panose="020B0500000000000000" pitchFamily="34" charset="-128"/>
              </a:defRPr>
            </a:lvl1pPr>
          </a:lstStyle>
          <a:p>
            <a:fld id="{58559E05-BCEC-45BC-9BA0-4ACA84666899}" type="slidenum">
              <a:rPr lang="ja-JP" altLang="en-US" smtClean="0"/>
              <a:pPr/>
              <a:t>‹#›</a:t>
            </a:fld>
            <a:endParaRPr lang="ja-JP" altLang="en-US"/>
          </a:p>
        </p:txBody>
      </p:sp>
    </p:spTree>
    <p:extLst>
      <p:ext uri="{BB962C8B-B14F-4D97-AF65-F5344CB8AC3E}">
        <p14:creationId xmlns:p14="http://schemas.microsoft.com/office/powerpoint/2010/main" val="598964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693740"/>
            <a:ext cx="10515600" cy="2852737"/>
          </a:xfrm>
        </p:spPr>
        <p:txBody>
          <a:bodyPr anchor="b"/>
          <a:lstStyle>
            <a:lvl1pPr>
              <a:defRPr sz="4799">
                <a:solidFill>
                  <a:srgbClr val="525252"/>
                </a:solidFill>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3700276"/>
            <a:ext cx="10515600" cy="1373375"/>
          </a:xfrm>
        </p:spPr>
        <p:txBody>
          <a:bodyPr/>
          <a:lstStyle>
            <a:lvl1pPr marL="0" indent="0">
              <a:buNone/>
              <a:defRPr sz="2400">
                <a:solidFill>
                  <a:srgbClr val="828282"/>
                </a:solidFill>
              </a:defRPr>
            </a:lvl1pPr>
            <a:lvl2pPr marL="457166" indent="0">
              <a:buNone/>
              <a:defRPr sz="2000">
                <a:solidFill>
                  <a:schemeClr val="tx1">
                    <a:tint val="75000"/>
                  </a:schemeClr>
                </a:solidFill>
              </a:defRPr>
            </a:lvl2pPr>
            <a:lvl3pPr marL="914333" indent="0">
              <a:buNone/>
              <a:defRPr sz="1800">
                <a:solidFill>
                  <a:schemeClr val="tx1">
                    <a:tint val="75000"/>
                  </a:schemeClr>
                </a:solidFill>
              </a:defRPr>
            </a:lvl3pPr>
            <a:lvl4pPr marL="1371498" indent="0">
              <a:buNone/>
              <a:defRPr sz="1600">
                <a:solidFill>
                  <a:schemeClr val="tx1">
                    <a:tint val="75000"/>
                  </a:schemeClr>
                </a:solidFill>
              </a:defRPr>
            </a:lvl4pPr>
            <a:lvl5pPr marL="1828664" indent="0">
              <a:buNone/>
              <a:defRPr sz="1600">
                <a:solidFill>
                  <a:schemeClr val="tx1">
                    <a:tint val="75000"/>
                  </a:schemeClr>
                </a:solidFill>
              </a:defRPr>
            </a:lvl5pPr>
            <a:lvl6pPr marL="2285831" indent="0">
              <a:buNone/>
              <a:defRPr sz="1600">
                <a:solidFill>
                  <a:schemeClr val="tx1">
                    <a:tint val="75000"/>
                  </a:schemeClr>
                </a:solidFill>
              </a:defRPr>
            </a:lvl6pPr>
            <a:lvl7pPr marL="2742997" indent="0">
              <a:buNone/>
              <a:defRPr sz="1600">
                <a:solidFill>
                  <a:schemeClr val="tx1">
                    <a:tint val="75000"/>
                  </a:schemeClr>
                </a:solidFill>
              </a:defRPr>
            </a:lvl7pPr>
            <a:lvl8pPr marL="3200163" indent="0">
              <a:buNone/>
              <a:defRPr sz="1600">
                <a:solidFill>
                  <a:schemeClr val="tx1">
                    <a:tint val="75000"/>
                  </a:schemeClr>
                </a:solidFill>
              </a:defRPr>
            </a:lvl8pPr>
            <a:lvl9pPr marL="3657329"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a:xfrm>
            <a:off x="609119" y="6244920"/>
            <a:ext cx="2844960" cy="476280"/>
          </a:xfrm>
          <a:prstGeom prst="rect">
            <a:avLst/>
          </a:prstGeom>
        </p:spPr>
        <p:txBody>
          <a:bodyPr/>
          <a:lstStyle>
            <a:lvl1pPr>
              <a:defRPr>
                <a:solidFill>
                  <a:srgbClr val="525252"/>
                </a:solidFill>
              </a:defRPr>
            </a:lvl1pPr>
          </a:lstStyle>
          <a:p>
            <a:endParaRPr lang="ja-JP" altLang="en-US"/>
          </a:p>
        </p:txBody>
      </p:sp>
      <p:sp>
        <p:nvSpPr>
          <p:cNvPr id="6" name="スライド番号プレースホルダー 5"/>
          <p:cNvSpPr>
            <a:spLocks noGrp="1"/>
          </p:cNvSpPr>
          <p:nvPr>
            <p:ph type="sldNum" sz="quarter" idx="12"/>
          </p:nvPr>
        </p:nvSpPr>
        <p:spPr/>
        <p:txBody>
          <a:bodyPr/>
          <a:lstStyle>
            <a:lvl1pPr algn="r">
              <a:defRPr>
                <a:solidFill>
                  <a:schemeClr val="bg1">
                    <a:lumMod val="95000"/>
                  </a:schemeClr>
                </a:solidFill>
              </a:defRPr>
            </a:lvl1pPr>
          </a:lstStyle>
          <a:p>
            <a:fld id="{58559E05-BCEC-45BC-9BA0-4ACA84666899}" type="slidenum">
              <a:rPr lang="ja-JP" altLang="en-US" smtClean="0"/>
              <a:pPr/>
              <a:t>‹#›</a:t>
            </a:fld>
            <a:endParaRPr lang="ja-JP" altLang="en-US"/>
          </a:p>
        </p:txBody>
      </p:sp>
    </p:spTree>
    <p:extLst>
      <p:ext uri="{BB962C8B-B14F-4D97-AF65-F5344CB8AC3E}">
        <p14:creationId xmlns:p14="http://schemas.microsoft.com/office/powerpoint/2010/main" val="4107573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355599" y="1019176"/>
            <a:ext cx="5384801" cy="4525963"/>
          </a:xfrm>
        </p:spPr>
        <p:txBody>
          <a:bodyPr/>
          <a:lstStyle>
            <a:lvl1pPr>
              <a:defRPr>
                <a:solidFill>
                  <a:srgbClr val="525252"/>
                </a:solidFill>
              </a:defRPr>
            </a:lvl1pPr>
            <a:lvl2pPr>
              <a:defRPr>
                <a:solidFill>
                  <a:srgbClr val="525252"/>
                </a:solidFill>
              </a:defRPr>
            </a:lvl2pPr>
            <a:lvl3pPr>
              <a:defRPr>
                <a:solidFill>
                  <a:srgbClr val="525252"/>
                </a:solidFill>
              </a:defRPr>
            </a:lvl3pPr>
            <a:lvl4pPr>
              <a:defRPr>
                <a:solidFill>
                  <a:srgbClr val="525252"/>
                </a:solidFill>
              </a:defRPr>
            </a:lvl4pPr>
            <a:lvl5pPr>
              <a:defRPr>
                <a:solidFill>
                  <a:srgbClr val="525252"/>
                </a:solidFill>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5943599" y="1019176"/>
            <a:ext cx="5384801" cy="4525963"/>
          </a:xfrm>
        </p:spPr>
        <p:txBody>
          <a:bodyPr/>
          <a:lstStyle>
            <a:lvl1pPr>
              <a:defRPr>
                <a:solidFill>
                  <a:srgbClr val="525252"/>
                </a:solidFill>
              </a:defRPr>
            </a:lvl1pPr>
            <a:lvl2pPr>
              <a:defRPr>
                <a:solidFill>
                  <a:srgbClr val="525252"/>
                </a:solidFill>
              </a:defRPr>
            </a:lvl2pPr>
            <a:lvl3pPr>
              <a:defRPr>
                <a:solidFill>
                  <a:srgbClr val="525252"/>
                </a:solidFill>
              </a:defRPr>
            </a:lvl3pPr>
            <a:lvl4pPr>
              <a:defRPr>
                <a:solidFill>
                  <a:srgbClr val="525252"/>
                </a:solidFill>
              </a:defRPr>
            </a:lvl4pPr>
            <a:lvl5pPr>
              <a:defRPr>
                <a:solidFill>
                  <a:srgbClr val="525252"/>
                </a:solidFill>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a:xfrm>
            <a:off x="609119" y="6244920"/>
            <a:ext cx="2844960" cy="476280"/>
          </a:xfrm>
          <a:prstGeom prst="rect">
            <a:avLst/>
          </a:prstGeom>
        </p:spPr>
        <p:txBody>
          <a:bodyPr/>
          <a:lstStyle>
            <a:lvl1pPr>
              <a:defRPr>
                <a:solidFill>
                  <a:srgbClr val="828282"/>
                </a:solidFill>
                <a:latin typeface="Noto Sans CJK JP" panose="020B0500000000000000" pitchFamily="34" charset="-128"/>
                <a:ea typeface="Noto Sans CJK JP" panose="020B0500000000000000" pitchFamily="34" charset="-128"/>
              </a:defRPr>
            </a:lvl1pPr>
          </a:lstStyle>
          <a:p>
            <a:endParaRPr lang="ja-JP" altLang="en-US"/>
          </a:p>
        </p:txBody>
      </p:sp>
      <p:sp>
        <p:nvSpPr>
          <p:cNvPr id="6" name="フッター プレースホルダー 5"/>
          <p:cNvSpPr>
            <a:spLocks noGrp="1"/>
          </p:cNvSpPr>
          <p:nvPr>
            <p:ph type="ftr" sz="quarter" idx="11"/>
          </p:nvPr>
        </p:nvSpPr>
        <p:spPr>
          <a:xfrm>
            <a:off x="6096000" y="130380"/>
            <a:ext cx="3861118" cy="476280"/>
          </a:xfrm>
          <a:prstGeom prst="rect">
            <a:avLst/>
          </a:prstGeom>
        </p:spPr>
        <p:txBody>
          <a:bodyPr/>
          <a:lstStyle>
            <a:lvl1pPr>
              <a:defRPr>
                <a:solidFill>
                  <a:srgbClr val="828282"/>
                </a:solidFill>
                <a:latin typeface="Noto Sans CJK JP" panose="020B0500000000000000" pitchFamily="34" charset="-128"/>
                <a:ea typeface="Noto Sans CJK JP" panose="020B0500000000000000" pitchFamily="34" charset="-128"/>
              </a:defRPr>
            </a:lvl1pPr>
          </a:lstStyle>
          <a:p>
            <a:r>
              <a:rPr lang="en-US" altLang="ja-JP"/>
              <a:t>M1-3514</a:t>
            </a:r>
            <a:endParaRPr lang="ja-JP" altLang="en-US"/>
          </a:p>
        </p:txBody>
      </p:sp>
      <p:sp>
        <p:nvSpPr>
          <p:cNvPr id="7" name="スライド番号プレースホルダー 6"/>
          <p:cNvSpPr>
            <a:spLocks noGrp="1"/>
          </p:cNvSpPr>
          <p:nvPr>
            <p:ph type="sldNum" sz="quarter" idx="12"/>
          </p:nvPr>
        </p:nvSpPr>
        <p:spPr/>
        <p:txBody>
          <a:bodyPr/>
          <a:lstStyle/>
          <a:p>
            <a:fld id="{58559E05-BCEC-45BC-9BA0-4ACA84666899}" type="slidenum">
              <a:rPr kumimoji="1" lang="ja-JP" altLang="en-US" smtClean="0"/>
              <a:t>‹#›</a:t>
            </a:fld>
            <a:endParaRPr kumimoji="1" lang="ja-JP" altLang="en-US"/>
          </a:p>
        </p:txBody>
      </p:sp>
    </p:spTree>
    <p:extLst>
      <p:ext uri="{BB962C8B-B14F-4D97-AF65-F5344CB8AC3E}">
        <p14:creationId xmlns:p14="http://schemas.microsoft.com/office/powerpoint/2010/main" val="2879001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40317" y="866777"/>
            <a:ext cx="10515600" cy="823912"/>
          </a:xfrm>
        </p:spPr>
        <p:txBody>
          <a:bodyPr/>
          <a:lstStyle>
            <a:lvl1pPr>
              <a:defRPr>
                <a:solidFill>
                  <a:srgbClr val="525252"/>
                </a:solidFill>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40318" y="1681163"/>
            <a:ext cx="5158316" cy="823912"/>
          </a:xfrm>
        </p:spPr>
        <p:txBody>
          <a:bodyPr anchor="b"/>
          <a:lstStyle>
            <a:lvl1pPr marL="0" indent="0">
              <a:buNone/>
              <a:defRPr sz="2400" b="1"/>
            </a:lvl1pPr>
            <a:lvl2pPr marL="457166" indent="0">
              <a:buNone/>
              <a:defRPr sz="2000" b="1"/>
            </a:lvl2pPr>
            <a:lvl3pPr marL="914333" indent="0">
              <a:buNone/>
              <a:defRPr sz="1800" b="1"/>
            </a:lvl3pPr>
            <a:lvl4pPr marL="1371498" indent="0">
              <a:buNone/>
              <a:defRPr sz="1600" b="1"/>
            </a:lvl4pPr>
            <a:lvl5pPr marL="1828664" indent="0">
              <a:buNone/>
              <a:defRPr sz="1600" b="1"/>
            </a:lvl5pPr>
            <a:lvl6pPr marL="2285831" indent="0">
              <a:buNone/>
              <a:defRPr sz="1600" b="1"/>
            </a:lvl6pPr>
            <a:lvl7pPr marL="2742997" indent="0">
              <a:buNone/>
              <a:defRPr sz="1600" b="1"/>
            </a:lvl7pPr>
            <a:lvl8pPr marL="3200163" indent="0">
              <a:buNone/>
              <a:defRPr sz="1600" b="1"/>
            </a:lvl8pPr>
            <a:lvl9pPr marL="3657329"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40318" y="2505076"/>
            <a:ext cx="5158316"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717" cy="823912"/>
          </a:xfrm>
        </p:spPr>
        <p:txBody>
          <a:bodyPr anchor="b"/>
          <a:lstStyle>
            <a:lvl1pPr marL="0" indent="0">
              <a:buNone/>
              <a:defRPr sz="2400" b="1"/>
            </a:lvl1pPr>
            <a:lvl2pPr marL="457166" indent="0">
              <a:buNone/>
              <a:defRPr sz="2000" b="1"/>
            </a:lvl2pPr>
            <a:lvl3pPr marL="914333" indent="0">
              <a:buNone/>
              <a:defRPr sz="1800" b="1"/>
            </a:lvl3pPr>
            <a:lvl4pPr marL="1371498" indent="0">
              <a:buNone/>
              <a:defRPr sz="1600" b="1"/>
            </a:lvl4pPr>
            <a:lvl5pPr marL="1828664" indent="0">
              <a:buNone/>
              <a:defRPr sz="1600" b="1"/>
            </a:lvl5pPr>
            <a:lvl6pPr marL="2285831" indent="0">
              <a:buNone/>
              <a:defRPr sz="1600" b="1"/>
            </a:lvl6pPr>
            <a:lvl7pPr marL="2742997" indent="0">
              <a:buNone/>
              <a:defRPr sz="1600" b="1"/>
            </a:lvl7pPr>
            <a:lvl8pPr marL="3200163" indent="0">
              <a:buNone/>
              <a:defRPr sz="1600" b="1"/>
            </a:lvl8pPr>
            <a:lvl9pPr marL="3657329"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6"/>
            <a:ext cx="518371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a:xfrm>
            <a:off x="609119" y="6244920"/>
            <a:ext cx="2844960" cy="476280"/>
          </a:xfrm>
          <a:prstGeom prst="rect">
            <a:avLst/>
          </a:prstGeom>
        </p:spPr>
        <p:txBody>
          <a:bodyPr/>
          <a:lstStyle>
            <a:lvl1pPr>
              <a:defRPr>
                <a:solidFill>
                  <a:srgbClr val="828282"/>
                </a:solidFill>
                <a:latin typeface="Noto Sans CJK JP" panose="020B0500000000000000" pitchFamily="34" charset="-128"/>
                <a:ea typeface="Noto Sans CJK JP" panose="020B0500000000000000" pitchFamily="34" charset="-128"/>
              </a:defRPr>
            </a:lvl1pPr>
          </a:lstStyle>
          <a:p>
            <a:endParaRPr lang="ja-JP" altLang="en-US"/>
          </a:p>
        </p:txBody>
      </p:sp>
      <p:sp>
        <p:nvSpPr>
          <p:cNvPr id="9" name="スライド番号プレースホルダー 8"/>
          <p:cNvSpPr>
            <a:spLocks noGrp="1"/>
          </p:cNvSpPr>
          <p:nvPr>
            <p:ph type="sldNum" sz="quarter" idx="12"/>
          </p:nvPr>
        </p:nvSpPr>
        <p:spPr/>
        <p:txBody>
          <a:bodyPr/>
          <a:lstStyle/>
          <a:p>
            <a:fld id="{58559E05-BCEC-45BC-9BA0-4ACA84666899}" type="slidenum">
              <a:rPr kumimoji="1" lang="ja-JP" altLang="en-US" smtClean="0"/>
              <a:t>‹#›</a:t>
            </a:fld>
            <a:endParaRPr kumimoji="1" lang="ja-JP" altLang="en-US"/>
          </a:p>
        </p:txBody>
      </p:sp>
    </p:spTree>
    <p:extLst>
      <p:ext uri="{BB962C8B-B14F-4D97-AF65-F5344CB8AC3E}">
        <p14:creationId xmlns:p14="http://schemas.microsoft.com/office/powerpoint/2010/main" val="2664387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a:xfrm>
            <a:off x="609119" y="6244920"/>
            <a:ext cx="2844960" cy="476280"/>
          </a:xfrm>
          <a:prstGeom prst="rect">
            <a:avLst/>
          </a:prstGeom>
        </p:spPr>
        <p:txBody>
          <a:bodyPr/>
          <a:lstStyle>
            <a:lvl1pPr>
              <a:defRPr>
                <a:solidFill>
                  <a:srgbClr val="828282"/>
                </a:solidFill>
                <a:latin typeface="Noto Sans CJK JP" panose="020B0500000000000000" pitchFamily="34" charset="-128"/>
                <a:ea typeface="Noto Sans CJK JP" panose="020B0500000000000000" pitchFamily="34" charset="-128"/>
              </a:defRPr>
            </a:lvl1pPr>
          </a:lstStyle>
          <a:p>
            <a:endParaRPr lang="ja-JP" altLang="en-US"/>
          </a:p>
        </p:txBody>
      </p:sp>
      <p:sp>
        <p:nvSpPr>
          <p:cNvPr id="5" name="スライド番号プレースホルダー 4"/>
          <p:cNvSpPr>
            <a:spLocks noGrp="1"/>
          </p:cNvSpPr>
          <p:nvPr>
            <p:ph type="sldNum" sz="quarter" idx="12"/>
          </p:nvPr>
        </p:nvSpPr>
        <p:spPr/>
        <p:txBody>
          <a:bodyPr/>
          <a:lstStyle/>
          <a:p>
            <a:fld id="{58559E05-BCEC-45BC-9BA0-4ACA84666899}" type="slidenum">
              <a:rPr kumimoji="1" lang="ja-JP" altLang="en-US" smtClean="0"/>
              <a:t>‹#›</a:t>
            </a:fld>
            <a:endParaRPr kumimoji="1" lang="ja-JP" altLang="en-US"/>
          </a:p>
        </p:txBody>
      </p:sp>
    </p:spTree>
    <p:extLst>
      <p:ext uri="{BB962C8B-B14F-4D97-AF65-F5344CB8AC3E}">
        <p14:creationId xmlns:p14="http://schemas.microsoft.com/office/powerpoint/2010/main" val="3652615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609119" y="6244920"/>
            <a:ext cx="2844960" cy="476280"/>
          </a:xfrm>
          <a:prstGeom prst="rect">
            <a:avLst/>
          </a:prstGeom>
        </p:spPr>
        <p:txBody>
          <a:bodyPr/>
          <a:lstStyle>
            <a:lvl1pPr>
              <a:defRPr>
                <a:solidFill>
                  <a:srgbClr val="828282"/>
                </a:solidFill>
                <a:latin typeface="Noto Sans CJK JP" panose="020B0500000000000000" pitchFamily="34" charset="-128"/>
                <a:ea typeface="Noto Sans CJK JP" panose="020B0500000000000000" pitchFamily="34" charset="-128"/>
              </a:defRPr>
            </a:lvl1pPr>
          </a:lstStyle>
          <a:p>
            <a:endParaRPr lang="ja-JP" altLang="en-US"/>
          </a:p>
        </p:txBody>
      </p:sp>
      <p:sp>
        <p:nvSpPr>
          <p:cNvPr id="4" name="スライド番号プレースホルダー 3"/>
          <p:cNvSpPr>
            <a:spLocks noGrp="1"/>
          </p:cNvSpPr>
          <p:nvPr>
            <p:ph type="sldNum" sz="quarter" idx="12"/>
          </p:nvPr>
        </p:nvSpPr>
        <p:spPr/>
        <p:txBody>
          <a:bodyPr/>
          <a:lstStyle/>
          <a:p>
            <a:fld id="{58559E05-BCEC-45BC-9BA0-4ACA84666899}" type="slidenum">
              <a:rPr kumimoji="1" lang="ja-JP" altLang="en-US" smtClean="0"/>
              <a:t>‹#›</a:t>
            </a:fld>
            <a:endParaRPr kumimoji="1" lang="ja-JP" altLang="en-US"/>
          </a:p>
        </p:txBody>
      </p:sp>
    </p:spTree>
    <p:extLst>
      <p:ext uri="{BB962C8B-B14F-4D97-AF65-F5344CB8AC3E}">
        <p14:creationId xmlns:p14="http://schemas.microsoft.com/office/powerpoint/2010/main" val="2475877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36083" y="987426"/>
            <a:ext cx="3932767" cy="1600200"/>
          </a:xfrm>
        </p:spPr>
        <p:txBody>
          <a:bodyPr anchor="b"/>
          <a:lstStyle>
            <a:lvl1pPr>
              <a:defRPr sz="3200">
                <a:solidFill>
                  <a:srgbClr val="525252"/>
                </a:solidFill>
              </a:defRPr>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718" y="987426"/>
            <a:ext cx="6172199"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6083" y="2587626"/>
            <a:ext cx="3932767" cy="3282948"/>
          </a:xfrm>
        </p:spPr>
        <p:txBody>
          <a:bodyPr/>
          <a:lstStyle>
            <a:lvl1pPr marL="0" indent="0">
              <a:buNone/>
              <a:defRPr sz="1600"/>
            </a:lvl1pPr>
            <a:lvl2pPr marL="457166" indent="0">
              <a:buNone/>
              <a:defRPr sz="1400"/>
            </a:lvl2pPr>
            <a:lvl3pPr marL="914333" indent="0">
              <a:buNone/>
              <a:defRPr sz="1200"/>
            </a:lvl3pPr>
            <a:lvl4pPr marL="1371498" indent="0">
              <a:buNone/>
              <a:defRPr sz="1000"/>
            </a:lvl4pPr>
            <a:lvl5pPr marL="1828664" indent="0">
              <a:buNone/>
              <a:defRPr sz="1000"/>
            </a:lvl5pPr>
            <a:lvl6pPr marL="2285831" indent="0">
              <a:buNone/>
              <a:defRPr sz="1000"/>
            </a:lvl6pPr>
            <a:lvl7pPr marL="2742997" indent="0">
              <a:buNone/>
              <a:defRPr sz="1000"/>
            </a:lvl7pPr>
            <a:lvl8pPr marL="3200163" indent="0">
              <a:buNone/>
              <a:defRPr sz="1000"/>
            </a:lvl8pPr>
            <a:lvl9pPr marL="3657329"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609119" y="6244920"/>
            <a:ext cx="2844960" cy="476280"/>
          </a:xfrm>
          <a:prstGeom prst="rect">
            <a:avLst/>
          </a:prstGeom>
        </p:spPr>
        <p:txBody>
          <a:bodyPr/>
          <a:lstStyle>
            <a:lvl1pPr>
              <a:defRPr>
                <a:solidFill>
                  <a:srgbClr val="828282"/>
                </a:solidFill>
                <a:latin typeface="Noto Sans CJK JP" panose="020B0500000000000000" pitchFamily="34" charset="-128"/>
                <a:ea typeface="Noto Sans CJK JP" panose="020B0500000000000000" pitchFamily="34" charset="-128"/>
              </a:defRPr>
            </a:lvl1pPr>
          </a:lstStyle>
          <a:p>
            <a:endParaRPr lang="ja-JP" altLang="en-US"/>
          </a:p>
        </p:txBody>
      </p:sp>
      <p:sp>
        <p:nvSpPr>
          <p:cNvPr id="6" name="フッター プレースホルダー 5"/>
          <p:cNvSpPr>
            <a:spLocks noGrp="1"/>
          </p:cNvSpPr>
          <p:nvPr>
            <p:ph type="ftr" sz="quarter" idx="11"/>
          </p:nvPr>
        </p:nvSpPr>
        <p:spPr>
          <a:xfrm>
            <a:off x="4165439" y="6244920"/>
            <a:ext cx="3861118" cy="476280"/>
          </a:xfrm>
          <a:prstGeom prst="rect">
            <a:avLst/>
          </a:prstGeom>
        </p:spPr>
        <p:txBody>
          <a:bodyPr/>
          <a:lstStyle>
            <a:lvl1pPr>
              <a:defRPr>
                <a:solidFill>
                  <a:srgbClr val="828282"/>
                </a:solidFill>
                <a:latin typeface="Noto Sans CJK JP" panose="020B0500000000000000" pitchFamily="34" charset="-128"/>
                <a:ea typeface="Noto Sans CJK JP" panose="020B0500000000000000" pitchFamily="34" charset="-128"/>
              </a:defRPr>
            </a:lvl1pPr>
          </a:lstStyle>
          <a:p>
            <a:r>
              <a:rPr lang="en-US" altLang="ja-JP"/>
              <a:t>M1-3514</a:t>
            </a:r>
            <a:endParaRPr lang="ja-JP" altLang="en-US"/>
          </a:p>
        </p:txBody>
      </p:sp>
      <p:sp>
        <p:nvSpPr>
          <p:cNvPr id="7" name="スライド番号プレースホルダー 6"/>
          <p:cNvSpPr>
            <a:spLocks noGrp="1"/>
          </p:cNvSpPr>
          <p:nvPr>
            <p:ph type="sldNum" sz="quarter" idx="12"/>
          </p:nvPr>
        </p:nvSpPr>
        <p:spPr/>
        <p:txBody>
          <a:bodyPr/>
          <a:lstStyle/>
          <a:p>
            <a:fld id="{58559E05-BCEC-45BC-9BA0-4ACA84666899}" type="slidenum">
              <a:rPr kumimoji="1" lang="ja-JP" altLang="en-US" smtClean="0"/>
              <a:t>‹#›</a:t>
            </a:fld>
            <a:endParaRPr kumimoji="1" lang="ja-JP" altLang="en-US"/>
          </a:p>
        </p:txBody>
      </p:sp>
    </p:spTree>
    <p:extLst>
      <p:ext uri="{BB962C8B-B14F-4D97-AF65-F5344CB8AC3E}">
        <p14:creationId xmlns:p14="http://schemas.microsoft.com/office/powerpoint/2010/main" val="1533431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6083" y="987426"/>
            <a:ext cx="3932767" cy="1600200"/>
          </a:xfrm>
        </p:spPr>
        <p:txBody>
          <a:bodyPr anchor="b"/>
          <a:lstStyle>
            <a:lvl1pPr>
              <a:defRPr sz="3200">
                <a:solidFill>
                  <a:srgbClr val="525252"/>
                </a:solidFill>
              </a:defRPr>
            </a:lvl1pPr>
          </a:lstStyle>
          <a:p>
            <a:r>
              <a:rPr kumimoji="1" lang="ja-JP" altLang="en-US"/>
              <a:t>マスター タイトルの書式設定</a:t>
            </a:r>
          </a:p>
        </p:txBody>
      </p:sp>
      <p:sp>
        <p:nvSpPr>
          <p:cNvPr id="3" name="図プレースホルダー 2"/>
          <p:cNvSpPr>
            <a:spLocks noGrp="1"/>
          </p:cNvSpPr>
          <p:nvPr>
            <p:ph type="pic" idx="1"/>
          </p:nvPr>
        </p:nvSpPr>
        <p:spPr>
          <a:xfrm>
            <a:off x="5183718" y="987426"/>
            <a:ext cx="6172199" cy="4873625"/>
          </a:xfrm>
        </p:spPr>
        <p:txBody>
          <a:bodyPr/>
          <a:lstStyle>
            <a:lvl1pPr marL="0" indent="0">
              <a:buNone/>
              <a:defRPr sz="3200"/>
            </a:lvl1pPr>
            <a:lvl2pPr marL="457166" indent="0">
              <a:buNone/>
              <a:defRPr sz="2800"/>
            </a:lvl2pPr>
            <a:lvl3pPr marL="914333" indent="0">
              <a:buNone/>
              <a:defRPr sz="2400"/>
            </a:lvl3pPr>
            <a:lvl4pPr marL="1371498" indent="0">
              <a:buNone/>
              <a:defRPr sz="2000"/>
            </a:lvl4pPr>
            <a:lvl5pPr marL="1828664" indent="0">
              <a:buNone/>
              <a:defRPr sz="2000"/>
            </a:lvl5pPr>
            <a:lvl6pPr marL="2285831" indent="0">
              <a:buNone/>
              <a:defRPr sz="2000"/>
            </a:lvl6pPr>
            <a:lvl7pPr marL="2742997" indent="0">
              <a:buNone/>
              <a:defRPr sz="2000"/>
            </a:lvl7pPr>
            <a:lvl8pPr marL="3200163" indent="0">
              <a:buNone/>
              <a:defRPr sz="2000"/>
            </a:lvl8pPr>
            <a:lvl9pPr marL="3657329" indent="0">
              <a:buNone/>
              <a:defRPr sz="2000"/>
            </a:lvl9pPr>
          </a:lstStyle>
          <a:p>
            <a:r>
              <a:rPr kumimoji="1" lang="ja-JP" altLang="en-US"/>
              <a:t>図を追加</a:t>
            </a:r>
          </a:p>
        </p:txBody>
      </p:sp>
      <p:sp>
        <p:nvSpPr>
          <p:cNvPr id="4" name="テキスト プレースホルダー 3"/>
          <p:cNvSpPr>
            <a:spLocks noGrp="1"/>
          </p:cNvSpPr>
          <p:nvPr>
            <p:ph type="body" sz="half" idx="2"/>
          </p:nvPr>
        </p:nvSpPr>
        <p:spPr>
          <a:xfrm>
            <a:off x="836083" y="2587626"/>
            <a:ext cx="3932767" cy="3282948"/>
          </a:xfrm>
        </p:spPr>
        <p:txBody>
          <a:bodyPr/>
          <a:lstStyle>
            <a:lvl1pPr marL="0" indent="0">
              <a:buNone/>
              <a:defRPr sz="1600"/>
            </a:lvl1pPr>
            <a:lvl2pPr marL="457166" indent="0">
              <a:buNone/>
              <a:defRPr sz="1400"/>
            </a:lvl2pPr>
            <a:lvl3pPr marL="914333" indent="0">
              <a:buNone/>
              <a:defRPr sz="1200"/>
            </a:lvl3pPr>
            <a:lvl4pPr marL="1371498" indent="0">
              <a:buNone/>
              <a:defRPr sz="1000"/>
            </a:lvl4pPr>
            <a:lvl5pPr marL="1828664" indent="0">
              <a:buNone/>
              <a:defRPr sz="1000"/>
            </a:lvl5pPr>
            <a:lvl6pPr marL="2285831" indent="0">
              <a:buNone/>
              <a:defRPr sz="1000"/>
            </a:lvl6pPr>
            <a:lvl7pPr marL="2742997" indent="0">
              <a:buNone/>
              <a:defRPr sz="1000"/>
            </a:lvl7pPr>
            <a:lvl8pPr marL="3200163" indent="0">
              <a:buNone/>
              <a:defRPr sz="1000"/>
            </a:lvl8pPr>
            <a:lvl9pPr marL="3657329"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609119" y="6244920"/>
            <a:ext cx="2844960" cy="476280"/>
          </a:xfrm>
          <a:prstGeom prst="rect">
            <a:avLst/>
          </a:prstGeom>
        </p:spPr>
        <p:txBody>
          <a:bodyPr/>
          <a:lstStyle>
            <a:lvl1pPr>
              <a:defRPr>
                <a:solidFill>
                  <a:srgbClr val="828282"/>
                </a:solidFill>
                <a:latin typeface="Noto Sans CJK JP" panose="020B0500000000000000" pitchFamily="34" charset="-128"/>
                <a:ea typeface="Noto Sans CJK JP" panose="020B0500000000000000" pitchFamily="34" charset="-128"/>
              </a:defRPr>
            </a:lvl1pPr>
          </a:lstStyle>
          <a:p>
            <a:endParaRPr lang="ja-JP" altLang="en-US"/>
          </a:p>
        </p:txBody>
      </p:sp>
      <p:sp>
        <p:nvSpPr>
          <p:cNvPr id="6" name="フッター プレースホルダー 5"/>
          <p:cNvSpPr>
            <a:spLocks noGrp="1"/>
          </p:cNvSpPr>
          <p:nvPr>
            <p:ph type="ftr" sz="quarter" idx="11"/>
          </p:nvPr>
        </p:nvSpPr>
        <p:spPr>
          <a:xfrm>
            <a:off x="4165439" y="6244920"/>
            <a:ext cx="3861118" cy="476280"/>
          </a:xfrm>
          <a:prstGeom prst="rect">
            <a:avLst/>
          </a:prstGeom>
        </p:spPr>
        <p:txBody>
          <a:bodyPr/>
          <a:lstStyle>
            <a:lvl1pPr>
              <a:defRPr>
                <a:solidFill>
                  <a:srgbClr val="828282"/>
                </a:solidFill>
                <a:latin typeface="Noto Sans CJK JP" panose="020B0500000000000000" pitchFamily="34" charset="-128"/>
                <a:ea typeface="Noto Sans CJK JP" panose="020B0500000000000000" pitchFamily="34" charset="-128"/>
              </a:defRPr>
            </a:lvl1pPr>
          </a:lstStyle>
          <a:p>
            <a:r>
              <a:rPr lang="en-US" altLang="ja-JP"/>
              <a:t>M1-3514</a:t>
            </a:r>
            <a:endParaRPr lang="ja-JP" altLang="en-US"/>
          </a:p>
        </p:txBody>
      </p:sp>
      <p:sp>
        <p:nvSpPr>
          <p:cNvPr id="7" name="スライド番号プレースホルダー 6"/>
          <p:cNvSpPr>
            <a:spLocks noGrp="1"/>
          </p:cNvSpPr>
          <p:nvPr>
            <p:ph type="sldNum" sz="quarter" idx="12"/>
          </p:nvPr>
        </p:nvSpPr>
        <p:spPr/>
        <p:txBody>
          <a:bodyPr/>
          <a:lstStyle/>
          <a:p>
            <a:fld id="{58559E05-BCEC-45BC-9BA0-4ACA84666899}" type="slidenum">
              <a:rPr kumimoji="1" lang="ja-JP" altLang="en-US" smtClean="0"/>
              <a:t>‹#›</a:t>
            </a:fld>
            <a:endParaRPr kumimoji="1" lang="ja-JP" altLang="en-US"/>
          </a:p>
        </p:txBody>
      </p:sp>
    </p:spTree>
    <p:extLst>
      <p:ext uri="{BB962C8B-B14F-4D97-AF65-F5344CB8AC3E}">
        <p14:creationId xmlns:p14="http://schemas.microsoft.com/office/powerpoint/2010/main" val="604418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D77121C-43A4-464D-A003-9231D97CD753}"/>
              </a:ext>
            </a:extLst>
          </p:cNvPr>
          <p:cNvSpPr/>
          <p:nvPr userDrawn="1"/>
        </p:nvSpPr>
        <p:spPr>
          <a:xfrm>
            <a:off x="-1" y="1"/>
            <a:ext cx="12188825" cy="648000"/>
          </a:xfrm>
          <a:prstGeom prst="rect">
            <a:avLst/>
          </a:prstGeom>
          <a:gradFill>
            <a:gsLst>
              <a:gs pos="50000">
                <a:srgbClr val="00BDFF"/>
              </a:gs>
              <a:gs pos="100000">
                <a:srgbClr val="4C61E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AE8DEA0B-2BF5-BB40-A4E3-155449D05369}"/>
              </a:ext>
            </a:extLst>
          </p:cNvPr>
          <p:cNvGrpSpPr/>
          <p:nvPr userDrawn="1"/>
        </p:nvGrpSpPr>
        <p:grpSpPr>
          <a:xfrm>
            <a:off x="8830716" y="5373217"/>
            <a:ext cx="3358113" cy="1484783"/>
            <a:chOff x="8830716" y="5373217"/>
            <a:chExt cx="3358113" cy="1484783"/>
          </a:xfrm>
        </p:grpSpPr>
        <p:sp>
          <p:nvSpPr>
            <p:cNvPr id="18" name="Right Triangle 17">
              <a:extLst>
                <a:ext uri="{FF2B5EF4-FFF2-40B4-BE49-F238E27FC236}">
                  <a16:creationId xmlns:a16="http://schemas.microsoft.com/office/drawing/2014/main" id="{6F39F408-F41D-8649-978D-5B33B2A4D3C0}"/>
                </a:ext>
              </a:extLst>
            </p:cNvPr>
            <p:cNvSpPr/>
            <p:nvPr/>
          </p:nvSpPr>
          <p:spPr>
            <a:xfrm rot="16200000">
              <a:off x="10307441" y="4976613"/>
              <a:ext cx="1484783" cy="2277991"/>
            </a:xfrm>
            <a:prstGeom prst="rtTriangle">
              <a:avLst/>
            </a:prstGeom>
            <a:solidFill>
              <a:srgbClr val="82828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ight Triangle 18">
              <a:extLst>
                <a:ext uri="{FF2B5EF4-FFF2-40B4-BE49-F238E27FC236}">
                  <a16:creationId xmlns:a16="http://schemas.microsoft.com/office/drawing/2014/main" id="{0F6826A8-2135-BA4A-87E2-7EEC2433A8D4}"/>
                </a:ext>
              </a:extLst>
            </p:cNvPr>
            <p:cNvSpPr/>
            <p:nvPr/>
          </p:nvSpPr>
          <p:spPr>
            <a:xfrm rot="16200000">
              <a:off x="10127423" y="4796594"/>
              <a:ext cx="1124743" cy="2998069"/>
            </a:xfrm>
            <a:prstGeom prst="rtTriangle">
              <a:avLst/>
            </a:prstGeom>
            <a:solidFill>
              <a:srgbClr val="535E6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Triangle 19">
              <a:extLst>
                <a:ext uri="{FF2B5EF4-FFF2-40B4-BE49-F238E27FC236}">
                  <a16:creationId xmlns:a16="http://schemas.microsoft.com/office/drawing/2014/main" id="{ACAD28DC-8482-794E-8EEE-2878D372727A}"/>
                </a:ext>
              </a:extLst>
            </p:cNvPr>
            <p:cNvSpPr/>
            <p:nvPr/>
          </p:nvSpPr>
          <p:spPr>
            <a:xfrm rot="16200000">
              <a:off x="10091415" y="4760590"/>
              <a:ext cx="836711" cy="3358109"/>
            </a:xfrm>
            <a:prstGeom prst="rtTriangle">
              <a:avLst/>
            </a:prstGeom>
            <a:gradFill>
              <a:gsLst>
                <a:gs pos="0">
                  <a:srgbClr val="00BDFF"/>
                </a:gs>
                <a:gs pos="100000">
                  <a:srgbClr val="4C61E2"/>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タイトル プレースホルダー 2"/>
          <p:cNvSpPr txBox="1">
            <a:spLocks noGrp="1"/>
          </p:cNvSpPr>
          <p:nvPr>
            <p:ph type="title"/>
          </p:nvPr>
        </p:nvSpPr>
        <p:spPr>
          <a:xfrm>
            <a:off x="138546" y="-1"/>
            <a:ext cx="9772292" cy="648001"/>
          </a:xfrm>
          <a:prstGeom prst="rect">
            <a:avLst/>
          </a:prstGeom>
          <a:noFill/>
          <a:ln>
            <a:noFill/>
          </a:ln>
        </p:spPr>
        <p:txBody>
          <a:bodyPr vert="horz" lIns="90000" tIns="46800" rIns="90000" bIns="46800" anchor="ctr" anchorCtr="0" compatLnSpc="1"/>
          <a:lstStyle/>
          <a:p>
            <a:endParaRPr lang="en-US" altLang="ja-JP"/>
          </a:p>
        </p:txBody>
      </p:sp>
      <p:sp>
        <p:nvSpPr>
          <p:cNvPr id="4" name="テキスト プレースホルダー 3"/>
          <p:cNvSpPr txBox="1">
            <a:spLocks noGrp="1"/>
          </p:cNvSpPr>
          <p:nvPr>
            <p:ph type="body" idx="1"/>
          </p:nvPr>
        </p:nvSpPr>
        <p:spPr>
          <a:xfrm>
            <a:off x="355680" y="1019159"/>
            <a:ext cx="10972800" cy="4525920"/>
          </a:xfrm>
          <a:prstGeom prst="rect">
            <a:avLst/>
          </a:prstGeom>
          <a:noFill/>
          <a:ln>
            <a:noFill/>
          </a:ln>
        </p:spPr>
        <p:txBody>
          <a:bodyPr vert="horz" lIns="90000" tIns="46800" rIns="90000" bIns="46800" anchor="t" anchorCtr="0" compatLnSpc="1">
            <a:no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7" name="スライド番号プレースホルダー 6"/>
          <p:cNvSpPr txBox="1">
            <a:spLocks noGrp="1"/>
          </p:cNvSpPr>
          <p:nvPr>
            <p:ph type="sldNum" sz="quarter" idx="4"/>
          </p:nvPr>
        </p:nvSpPr>
        <p:spPr>
          <a:xfrm>
            <a:off x="8968670" y="6410961"/>
            <a:ext cx="2844480" cy="244440"/>
          </a:xfrm>
          <a:prstGeom prst="rect">
            <a:avLst/>
          </a:prstGeom>
          <a:noFill/>
          <a:ln>
            <a:noFill/>
          </a:ln>
        </p:spPr>
        <p:txBody>
          <a:bodyPr vert="horz" wrap="square" lIns="90000" tIns="46800" rIns="90000" bIns="46800" anchor="t" anchorCtr="0" compatLnSpc="1">
            <a:noAutofit/>
          </a:bodyPr>
          <a:lstStyle>
            <a:lvl1pPr marL="0" marR="0" lvl="0" indent="0" algn="r" rtl="0" hangingPunct="0">
              <a:lnSpc>
                <a:spcPct val="100000"/>
              </a:lnSpc>
              <a:spcBef>
                <a:spcPts val="0"/>
              </a:spcBef>
              <a:spcAft>
                <a:spcPts val="0"/>
              </a:spcAft>
              <a:buNone/>
              <a:tabLst>
                <a:tab pos="0" algn="l"/>
                <a:tab pos="914333" algn="l"/>
                <a:tab pos="1828664" algn="l"/>
                <a:tab pos="2742996" algn="l"/>
                <a:tab pos="3657329" algn="l"/>
                <a:tab pos="4571662" algn="l"/>
                <a:tab pos="5485992" algn="l"/>
                <a:tab pos="6400325" algn="l"/>
                <a:tab pos="7314658" algn="l"/>
                <a:tab pos="8228990" algn="l"/>
                <a:tab pos="9143322" algn="l"/>
                <a:tab pos="10057655" algn="l"/>
              </a:tabLst>
              <a:defRPr lang="en-US" sz="1800" b="0" i="0" u="none" strike="noStrike" baseline="0">
                <a:solidFill>
                  <a:schemeClr val="bg1"/>
                </a:solidFill>
                <a:latin typeface="Noto Sans CJK JP" panose="020B0500000000000000" pitchFamily="34" charset="-128"/>
                <a:ea typeface="Noto Sans CJK JP" panose="020B0500000000000000" pitchFamily="34" charset="-128"/>
                <a:cs typeface="Noto Sans CJK JP" panose="020B0500000000000000" pitchFamily="34" charset="-128"/>
              </a:defRPr>
            </a:lvl1pPr>
          </a:lstStyle>
          <a:p>
            <a:fld id="{58559E05-BCEC-45BC-9BA0-4ACA84666899}" type="slidenum">
              <a:rPr lang="ja-JP" altLang="en-US" smtClean="0"/>
              <a:pPr/>
              <a:t>‹#›</a:t>
            </a:fld>
            <a:endParaRPr lang="ja-JP" altLang="en-US"/>
          </a:p>
        </p:txBody>
      </p:sp>
      <p:pic>
        <p:nvPicPr>
          <p:cNvPr id="8" name="Picture 7">
            <a:extLst>
              <a:ext uri="{FF2B5EF4-FFF2-40B4-BE49-F238E27FC236}">
                <a16:creationId xmlns:a16="http://schemas.microsoft.com/office/drawing/2014/main" id="{D5FDFB26-3440-2247-BD1B-7CD297A00C05}"/>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071689" y="159900"/>
            <a:ext cx="1933804" cy="317064"/>
          </a:xfrm>
          <a:prstGeom prst="rect">
            <a:avLst/>
          </a:prstGeom>
        </p:spPr>
      </p:pic>
      <p:sp>
        <p:nvSpPr>
          <p:cNvPr id="2" name="フッター プレースホルダー 5">
            <a:extLst>
              <a:ext uri="{FF2B5EF4-FFF2-40B4-BE49-F238E27FC236}">
                <a16:creationId xmlns:a16="http://schemas.microsoft.com/office/drawing/2014/main" id="{8E43C6AB-04E6-BCF4-00E5-10F8439084F0}"/>
              </a:ext>
            </a:extLst>
          </p:cNvPr>
          <p:cNvSpPr>
            <a:spLocks noGrp="1"/>
          </p:cNvSpPr>
          <p:nvPr>
            <p:ph type="ftr" sz="quarter" idx="3"/>
          </p:nvPr>
        </p:nvSpPr>
        <p:spPr>
          <a:xfrm>
            <a:off x="6096000" y="130380"/>
            <a:ext cx="3861118" cy="476280"/>
          </a:xfrm>
          <a:prstGeom prst="rect">
            <a:avLst/>
          </a:prstGeom>
        </p:spPr>
        <p:txBody>
          <a:bodyPr/>
          <a:lstStyle>
            <a:lvl1pPr>
              <a:defRPr>
                <a:solidFill>
                  <a:srgbClr val="828282"/>
                </a:solidFill>
                <a:latin typeface="Noto Sans CJK JP" panose="020B0500000000000000" pitchFamily="34" charset="-128"/>
                <a:ea typeface="Noto Sans CJK JP" panose="020B0500000000000000" pitchFamily="34" charset="-128"/>
              </a:defRPr>
            </a:lvl1pPr>
          </a:lstStyle>
          <a:p>
            <a:r>
              <a:rPr lang="en-US" altLang="ja-JP"/>
              <a:t>M1-3514</a:t>
            </a:r>
            <a:endParaRPr lang="ja-JP" altLang="en-US"/>
          </a:p>
        </p:txBody>
      </p:sp>
    </p:spTree>
    <p:extLst>
      <p:ext uri="{BB962C8B-B14F-4D97-AF65-F5344CB8AC3E}">
        <p14:creationId xmlns:p14="http://schemas.microsoft.com/office/powerpoint/2010/main" val="31011683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sldNum="0" hdr="0" dt="0"/>
  <p:txStyles>
    <p:titleStyle>
      <a:lvl1pPr marL="0" marR="0" indent="0" algn="l" rtl="0" eaLnBrk="1" hangingPunct="1">
        <a:lnSpc>
          <a:spcPct val="100000"/>
        </a:lnSpc>
        <a:spcBef>
          <a:spcPts val="0"/>
        </a:spcBef>
        <a:spcAft>
          <a:spcPts val="0"/>
        </a:spcAft>
        <a:tabLst>
          <a:tab pos="0" algn="l"/>
          <a:tab pos="914333" algn="l"/>
          <a:tab pos="1828664" algn="l"/>
          <a:tab pos="2742996" algn="l"/>
          <a:tab pos="3657329" algn="l"/>
          <a:tab pos="4571662" algn="l"/>
          <a:tab pos="5485992" algn="l"/>
          <a:tab pos="6400325" algn="l"/>
          <a:tab pos="7314658" algn="l"/>
          <a:tab pos="8228990" algn="l"/>
          <a:tab pos="9143322" algn="l"/>
          <a:tab pos="10057655" algn="l"/>
        </a:tabLst>
        <a:defRPr kumimoji="1" lang="en-US" altLang="ja-JP" sz="2800" b="0" i="0" u="none" strike="noStrike" cap="none" baseline="0">
          <a:ln>
            <a:noFill/>
          </a:ln>
          <a:solidFill>
            <a:schemeClr val="bg1"/>
          </a:solidFill>
          <a:latin typeface="Noto Sans CJK JP" panose="020B0500000000000000" pitchFamily="34" charset="-128"/>
          <a:ea typeface="Noto Sans CJK JP" panose="020B0500000000000000" pitchFamily="34" charset="-128"/>
        </a:defRPr>
      </a:lvl1pPr>
    </p:titleStyle>
    <p:body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333" rtl="0" eaLnBrk="1" latinLnBrk="0" hangingPunct="1">
        <a:defRPr kumimoji="1" sz="1800" kern="1200">
          <a:solidFill>
            <a:schemeClr val="tx1"/>
          </a:solidFill>
          <a:latin typeface="+mn-lt"/>
          <a:ea typeface="+mn-ea"/>
          <a:cs typeface="+mn-cs"/>
        </a:defRPr>
      </a:lvl1pPr>
      <a:lvl2pPr marL="457166" algn="l" defTabSz="914333" rtl="0" eaLnBrk="1" latinLnBrk="0" hangingPunct="1">
        <a:defRPr kumimoji="1" sz="1800" kern="1200">
          <a:solidFill>
            <a:schemeClr val="tx1"/>
          </a:solidFill>
          <a:latin typeface="+mn-lt"/>
          <a:ea typeface="+mn-ea"/>
          <a:cs typeface="+mn-cs"/>
        </a:defRPr>
      </a:lvl2pPr>
      <a:lvl3pPr marL="914333" algn="l" defTabSz="914333" rtl="0" eaLnBrk="1" latinLnBrk="0" hangingPunct="1">
        <a:defRPr kumimoji="1" sz="1800" kern="1200">
          <a:solidFill>
            <a:schemeClr val="tx1"/>
          </a:solidFill>
          <a:latin typeface="+mn-lt"/>
          <a:ea typeface="+mn-ea"/>
          <a:cs typeface="+mn-cs"/>
        </a:defRPr>
      </a:lvl3pPr>
      <a:lvl4pPr marL="1371498" algn="l" defTabSz="914333" rtl="0" eaLnBrk="1" latinLnBrk="0" hangingPunct="1">
        <a:defRPr kumimoji="1" sz="1800" kern="1200">
          <a:solidFill>
            <a:schemeClr val="tx1"/>
          </a:solidFill>
          <a:latin typeface="+mn-lt"/>
          <a:ea typeface="+mn-ea"/>
          <a:cs typeface="+mn-cs"/>
        </a:defRPr>
      </a:lvl4pPr>
      <a:lvl5pPr marL="1828664" algn="l" defTabSz="914333" rtl="0" eaLnBrk="1" latinLnBrk="0" hangingPunct="1">
        <a:defRPr kumimoji="1" sz="1800" kern="1200">
          <a:solidFill>
            <a:schemeClr val="tx1"/>
          </a:solidFill>
          <a:latin typeface="+mn-lt"/>
          <a:ea typeface="+mn-ea"/>
          <a:cs typeface="+mn-cs"/>
        </a:defRPr>
      </a:lvl5pPr>
      <a:lvl6pPr marL="2285831" algn="l" defTabSz="914333" rtl="0" eaLnBrk="1" latinLnBrk="0" hangingPunct="1">
        <a:defRPr kumimoji="1" sz="1800" kern="1200">
          <a:solidFill>
            <a:schemeClr val="tx1"/>
          </a:solidFill>
          <a:latin typeface="+mn-lt"/>
          <a:ea typeface="+mn-ea"/>
          <a:cs typeface="+mn-cs"/>
        </a:defRPr>
      </a:lvl6pPr>
      <a:lvl7pPr marL="2742997" algn="l" defTabSz="914333" rtl="0" eaLnBrk="1" latinLnBrk="0" hangingPunct="1">
        <a:defRPr kumimoji="1" sz="1800" kern="1200">
          <a:solidFill>
            <a:schemeClr val="tx1"/>
          </a:solidFill>
          <a:latin typeface="+mn-lt"/>
          <a:ea typeface="+mn-ea"/>
          <a:cs typeface="+mn-cs"/>
        </a:defRPr>
      </a:lvl7pPr>
      <a:lvl8pPr marL="3200163" algn="l" defTabSz="914333" rtl="0" eaLnBrk="1" latinLnBrk="0" hangingPunct="1">
        <a:defRPr kumimoji="1" sz="1800" kern="1200">
          <a:solidFill>
            <a:schemeClr val="tx1"/>
          </a:solidFill>
          <a:latin typeface="+mn-lt"/>
          <a:ea typeface="+mn-ea"/>
          <a:cs typeface="+mn-cs"/>
        </a:defRPr>
      </a:lvl8pPr>
      <a:lvl9pPr marL="3657329" algn="l" defTabSz="914333"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6.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6.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57.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6.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5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6.xml"/><Relationship Id="rId4" Type="http://schemas.openxmlformats.org/officeDocument/2006/relationships/image" Target="../media/image97.png"/></Relationships>
</file>

<file path=ppt/slides/_rels/slide5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6.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6.xml"/><Relationship Id="rId5" Type="http://schemas.openxmlformats.org/officeDocument/2006/relationships/image" Target="../media/image118.png"/><Relationship Id="rId4" Type="http://schemas.openxmlformats.org/officeDocument/2006/relationships/image" Target="../media/image117.png"/></Relationships>
</file>

<file path=ppt/slides/_rels/slide7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6.xml"/><Relationship Id="rId4" Type="http://schemas.openxmlformats.org/officeDocument/2006/relationships/image" Target="../media/image124.png"/></Relationships>
</file>

<file path=ppt/slides/_rels/slide7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E0ED61-E304-44E2-96BA-E6F6DF45739C}"/>
              </a:ext>
            </a:extLst>
          </p:cNvPr>
          <p:cNvSpPr>
            <a:spLocks noGrp="1"/>
          </p:cNvSpPr>
          <p:nvPr>
            <p:ph type="ctrTitle"/>
          </p:nvPr>
        </p:nvSpPr>
        <p:spPr>
          <a:xfrm>
            <a:off x="1442553" y="2201957"/>
            <a:ext cx="9306894" cy="1433274"/>
          </a:xfrm>
        </p:spPr>
        <p:txBody>
          <a:bodyPr>
            <a:normAutofit/>
          </a:bodyPr>
          <a:lstStyle/>
          <a:p>
            <a:pPr algn="ctr"/>
            <a:r>
              <a:rPr lang="ja-JP" altLang="en-US" sz="3200" b="1" dirty="0"/>
              <a:t>点群による路面分離手法の調査報告書</a:t>
            </a:r>
            <a:endParaRPr kumimoji="1" lang="ja-JP" altLang="en-US" sz="3200" b="1" dirty="0"/>
          </a:p>
        </p:txBody>
      </p:sp>
      <p:sp>
        <p:nvSpPr>
          <p:cNvPr id="3" name="字幕 2">
            <a:extLst>
              <a:ext uri="{FF2B5EF4-FFF2-40B4-BE49-F238E27FC236}">
                <a16:creationId xmlns:a16="http://schemas.microsoft.com/office/drawing/2014/main" id="{DBC273EF-8AE8-4D6F-BF9F-D8729F4EF538}"/>
              </a:ext>
            </a:extLst>
          </p:cNvPr>
          <p:cNvSpPr>
            <a:spLocks noGrp="1"/>
          </p:cNvSpPr>
          <p:nvPr>
            <p:ph type="subTitle" idx="1"/>
          </p:nvPr>
        </p:nvSpPr>
        <p:spPr>
          <a:xfrm>
            <a:off x="8965095" y="5119621"/>
            <a:ext cx="2641885" cy="566438"/>
          </a:xfrm>
        </p:spPr>
        <p:txBody>
          <a:bodyPr>
            <a:normAutofit/>
          </a:bodyPr>
          <a:lstStyle/>
          <a:p>
            <a:r>
              <a:rPr kumimoji="1" lang="en-US" altLang="ja-JP" sz="2000" b="1" dirty="0">
                <a:solidFill>
                  <a:srgbClr val="525252"/>
                </a:solidFill>
              </a:rPr>
              <a:t>2023</a:t>
            </a:r>
            <a:r>
              <a:rPr kumimoji="1" lang="ja-JP" altLang="en-US" sz="2000" b="1" dirty="0">
                <a:solidFill>
                  <a:srgbClr val="525252"/>
                </a:solidFill>
              </a:rPr>
              <a:t>年</a:t>
            </a:r>
            <a:r>
              <a:rPr kumimoji="1" lang="en-US" altLang="ja-JP" sz="2000" b="1" dirty="0">
                <a:solidFill>
                  <a:srgbClr val="525252"/>
                </a:solidFill>
              </a:rPr>
              <a:t>4</a:t>
            </a:r>
            <a:r>
              <a:rPr kumimoji="1" lang="ja-JP" altLang="en-US" sz="2000" b="1" dirty="0">
                <a:solidFill>
                  <a:srgbClr val="525252"/>
                </a:solidFill>
              </a:rPr>
              <a:t>月</a:t>
            </a:r>
            <a:r>
              <a:rPr kumimoji="1" lang="en-US" altLang="ja-JP" sz="2000" b="1" dirty="0">
                <a:solidFill>
                  <a:srgbClr val="525252"/>
                </a:solidFill>
              </a:rPr>
              <a:t>21</a:t>
            </a:r>
            <a:r>
              <a:rPr kumimoji="1" lang="ja-JP" altLang="en-US" sz="2000" b="1" dirty="0">
                <a:solidFill>
                  <a:srgbClr val="525252"/>
                </a:solidFill>
              </a:rPr>
              <a:t>日</a:t>
            </a:r>
          </a:p>
        </p:txBody>
      </p:sp>
    </p:spTree>
    <p:extLst>
      <p:ext uri="{BB962C8B-B14F-4D97-AF65-F5344CB8AC3E}">
        <p14:creationId xmlns:p14="http://schemas.microsoft.com/office/powerpoint/2010/main" val="405850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FB25B5-EBB9-B44A-A843-E382749F3333}"/>
              </a:ext>
            </a:extLst>
          </p:cNvPr>
          <p:cNvSpPr>
            <a:spLocks noGrp="1"/>
          </p:cNvSpPr>
          <p:nvPr>
            <p:ph type="title"/>
          </p:nvPr>
        </p:nvSpPr>
        <p:spPr/>
        <p:txBody>
          <a:bodyPr/>
          <a:lstStyle/>
          <a:p>
            <a:r>
              <a:rPr lang="en-US" altLang="ja-JP" dirty="0"/>
              <a:t>1. </a:t>
            </a:r>
            <a:r>
              <a:rPr lang="ja-JP" altLang="en-US" dirty="0"/>
              <a:t>路面分離</a:t>
            </a:r>
            <a:r>
              <a:rPr lang="en-US" altLang="ja-JP" dirty="0"/>
              <a:t>/Patchwork, Patchwork++</a:t>
            </a:r>
            <a:endParaRPr kumimoji="1" lang="ja-JP" altLang="en-US" dirty="0"/>
          </a:p>
        </p:txBody>
      </p:sp>
      <p:sp>
        <p:nvSpPr>
          <p:cNvPr id="4" name="テキスト ボックス 3">
            <a:extLst>
              <a:ext uri="{FF2B5EF4-FFF2-40B4-BE49-F238E27FC236}">
                <a16:creationId xmlns:a16="http://schemas.microsoft.com/office/drawing/2014/main" id="{3418731E-27D8-4237-2C49-0067EE592248}"/>
              </a:ext>
            </a:extLst>
          </p:cNvPr>
          <p:cNvSpPr txBox="1"/>
          <p:nvPr/>
        </p:nvSpPr>
        <p:spPr>
          <a:xfrm>
            <a:off x="138546" y="898218"/>
            <a:ext cx="10811521" cy="395365"/>
          </a:xfrm>
          <a:prstGeom prst="rect">
            <a:avLst/>
          </a:prstGeom>
          <a:noFill/>
        </p:spPr>
        <p:txBody>
          <a:bodyPr wrap="square" rtlCol="0">
            <a:spAutoFit/>
          </a:bodyPr>
          <a:lstStyle/>
          <a:p>
            <a:r>
              <a:rPr lang="en-US" altLang="ja-JP" b="1" dirty="0"/>
              <a:t> c</a:t>
            </a:r>
            <a:r>
              <a:rPr lang="ja-JP" altLang="en-US" b="1" dirty="0"/>
              <a:t>）</a:t>
            </a:r>
            <a:r>
              <a:rPr lang="en-US" altLang="ja-JP" b="1" dirty="0"/>
              <a:t>R-VPF: Region-wise Vertical Plane Fitting</a:t>
            </a:r>
            <a:endParaRPr lang="ja-JP" altLang="en-US" b="1" dirty="0"/>
          </a:p>
        </p:txBody>
      </p:sp>
      <p:sp>
        <p:nvSpPr>
          <p:cNvPr id="6" name="テキスト ボックス 5">
            <a:extLst>
              <a:ext uri="{FF2B5EF4-FFF2-40B4-BE49-F238E27FC236}">
                <a16:creationId xmlns:a16="http://schemas.microsoft.com/office/drawing/2014/main" id="{2BB361C2-1A0A-DD22-9700-2AB3C686D0AC}"/>
              </a:ext>
            </a:extLst>
          </p:cNvPr>
          <p:cNvSpPr txBox="1"/>
          <p:nvPr/>
        </p:nvSpPr>
        <p:spPr>
          <a:xfrm>
            <a:off x="0" y="1280880"/>
            <a:ext cx="12003314" cy="4801314"/>
          </a:xfrm>
          <a:prstGeom prst="rect">
            <a:avLst/>
          </a:prstGeom>
          <a:noFill/>
        </p:spPr>
        <p:txBody>
          <a:bodyPr wrap="square">
            <a:spAutoFit/>
          </a:bodyPr>
          <a:lstStyle/>
          <a:p>
            <a:r>
              <a:rPr lang="ja-JP" altLang="en-US" sz="1800" dirty="0"/>
              <a:t>アルゴリズム詳細（次のイテレーションを繰り返す）</a:t>
            </a:r>
            <a:endParaRPr lang="en-US" altLang="ja-JP" sz="1800" dirty="0"/>
          </a:p>
          <a:p>
            <a:r>
              <a:rPr lang="ja-JP" altLang="en-US" sz="1800" dirty="0"/>
              <a:t>　①</a:t>
            </a:r>
            <a:r>
              <a:rPr lang="en-US" altLang="ja-JP" sz="1800" dirty="0"/>
              <a:t> CZM</a:t>
            </a:r>
            <a:r>
              <a:rPr lang="ja-JP" altLang="en-US" sz="1800" dirty="0"/>
              <a:t>で区切った</a:t>
            </a:r>
            <a:r>
              <a:rPr lang="en-US" altLang="ja-JP" sz="1800" dirty="0"/>
              <a:t>bin</a:t>
            </a:r>
            <a:r>
              <a:rPr lang="ja-JP" altLang="en-US" sz="1800" dirty="0"/>
              <a:t>の中で垂直だと判定されてない点の集合を</a:t>
            </a:r>
            <a:r>
              <a:rPr lang="en-US" altLang="ja-JP" sz="1800" dirty="0"/>
              <a:t>P</a:t>
            </a:r>
            <a:r>
              <a:rPr lang="en-US" altLang="ja-JP" sz="1800" baseline="30000" dirty="0"/>
              <a:t>k</a:t>
            </a:r>
            <a:r>
              <a:rPr lang="en-US" altLang="ja-JP" sz="1800" dirty="0"/>
              <a:t> </a:t>
            </a:r>
            <a:r>
              <a:rPr lang="ja-JP" altLang="en-US" sz="1800" dirty="0"/>
              <a:t>とする</a:t>
            </a:r>
            <a:endParaRPr lang="en-US" altLang="ja-JP" sz="1800" dirty="0"/>
          </a:p>
          <a:p>
            <a:r>
              <a:rPr lang="en-US" altLang="ja-JP" sz="1800" dirty="0"/>
              <a:t>      (k</a:t>
            </a:r>
            <a:r>
              <a:rPr lang="ja-JP" altLang="en-US" sz="1800" dirty="0"/>
              <a:t>はイテレーションの数</a:t>
            </a:r>
            <a:r>
              <a:rPr lang="en-US" altLang="ja-JP" sz="1800" dirty="0"/>
              <a:t>)</a:t>
            </a:r>
            <a:endParaRPr lang="en-US" altLang="ja-JP" sz="1800" baseline="-25000" dirty="0"/>
          </a:p>
          <a:p>
            <a:endParaRPr lang="en-US" altLang="ja-JP" sz="1800" dirty="0"/>
          </a:p>
          <a:p>
            <a:r>
              <a:rPr lang="ja-JP" altLang="en-US" sz="1800" dirty="0"/>
              <a:t>　②</a:t>
            </a:r>
            <a:r>
              <a:rPr lang="en-US" altLang="ja-JP" sz="1800" dirty="0"/>
              <a:t>bin</a:t>
            </a:r>
            <a:r>
              <a:rPr lang="ja-JP" altLang="en-US" sz="1800" dirty="0"/>
              <a:t>の中で一番低い位置にある点</a:t>
            </a:r>
            <a:r>
              <a:rPr lang="en-US" altLang="ja-JP" sz="1800" dirty="0"/>
              <a:t>(seed point)</a:t>
            </a:r>
            <a:r>
              <a:rPr lang="ja-JP" altLang="en-US" sz="1800" dirty="0"/>
              <a:t>を</a:t>
            </a:r>
            <a:endParaRPr lang="en-US" altLang="ja-JP" sz="1800" dirty="0"/>
          </a:p>
          <a:p>
            <a:r>
              <a:rPr lang="en-US" altLang="ja-JP" sz="1800" dirty="0"/>
              <a:t> </a:t>
            </a:r>
            <a:r>
              <a:rPr lang="ja-JP" altLang="en-US" sz="1800" dirty="0"/>
              <a:t>　　</a:t>
            </a:r>
            <a:r>
              <a:rPr lang="en-US" altLang="ja-JP" sz="1800" dirty="0"/>
              <a:t>P</a:t>
            </a:r>
            <a:r>
              <a:rPr lang="en-US" altLang="ja-JP" sz="1800" baseline="30000" dirty="0"/>
              <a:t>k</a:t>
            </a:r>
            <a:r>
              <a:rPr lang="ja-JP" altLang="en-US" sz="1800" dirty="0"/>
              <a:t>からいくつか選択する。</a:t>
            </a:r>
            <a:r>
              <a:rPr lang="en-US" altLang="ja-JP" sz="1800" dirty="0"/>
              <a:t>(</a:t>
            </a:r>
            <a:r>
              <a:rPr lang="ja-JP" altLang="en-US" sz="1800" dirty="0"/>
              <a:t>垂直面は盛り上がった路面より下にあるから</a:t>
            </a:r>
            <a:r>
              <a:rPr lang="en-US" altLang="ja-JP" sz="1800" dirty="0"/>
              <a:t>)</a:t>
            </a:r>
          </a:p>
          <a:p>
            <a:endParaRPr lang="en-US" altLang="ja-JP" sz="1800" dirty="0"/>
          </a:p>
          <a:p>
            <a:r>
              <a:rPr lang="ja-JP" altLang="en-US" sz="1800" dirty="0"/>
              <a:t>　③</a:t>
            </a:r>
            <a:r>
              <a:rPr lang="en-US" altLang="ja-JP" sz="1800" dirty="0"/>
              <a:t>PCA(</a:t>
            </a:r>
            <a:r>
              <a:rPr lang="ja-JP" altLang="en-US" sz="1800" dirty="0"/>
              <a:t>主成分分析</a:t>
            </a:r>
            <a:r>
              <a:rPr lang="en-US" altLang="ja-JP" sz="1800" dirty="0"/>
              <a:t>)</a:t>
            </a:r>
            <a:r>
              <a:rPr lang="ja-JP" altLang="en-US" sz="1800" dirty="0"/>
              <a:t>を行い一番固有値が小さい固有ベクトルを</a:t>
            </a:r>
            <a:r>
              <a:rPr lang="en-US" altLang="ja-JP" sz="1800" dirty="0"/>
              <a:t>v </a:t>
            </a:r>
            <a:r>
              <a:rPr lang="en-US" altLang="ja-JP" sz="1800" baseline="-25000" dirty="0"/>
              <a:t>3</a:t>
            </a:r>
            <a:r>
              <a:rPr lang="ja-JP" altLang="en-US" sz="1800" dirty="0"/>
              <a:t>を求める。</a:t>
            </a:r>
            <a:r>
              <a:rPr lang="en-US" altLang="ja-JP" sz="1800" dirty="0"/>
              <a:t>(v </a:t>
            </a:r>
            <a:r>
              <a:rPr lang="en-US" altLang="ja-JP" sz="1800" baseline="-25000" dirty="0"/>
              <a:t>3</a:t>
            </a:r>
            <a:r>
              <a:rPr lang="ja-JP" altLang="en-US" sz="1800" dirty="0"/>
              <a:t>は</a:t>
            </a:r>
            <a:r>
              <a:rPr lang="en-US" altLang="ja-JP" sz="1800" dirty="0"/>
              <a:t>seed point </a:t>
            </a:r>
            <a:r>
              <a:rPr lang="ja-JP" altLang="en-US" sz="1800" dirty="0"/>
              <a:t>の法線方向）</a:t>
            </a:r>
            <a:endParaRPr lang="en-US" altLang="ja-JP" sz="1800" dirty="0"/>
          </a:p>
          <a:p>
            <a:endParaRPr lang="en-US" altLang="ja-JP" sz="1800" dirty="0"/>
          </a:p>
          <a:p>
            <a:r>
              <a:rPr lang="ja-JP" altLang="en-US" sz="1800" dirty="0"/>
              <a:t>　④次の条件を満たす点を垂直面の点の候補にする。</a:t>
            </a:r>
            <a:r>
              <a:rPr lang="en-US" altLang="ja-JP" sz="1800" dirty="0" err="1"/>
              <a:t>m</a:t>
            </a:r>
            <a:r>
              <a:rPr lang="en-US" altLang="ja-JP" sz="1800" baseline="30000" dirty="0" err="1"/>
              <a:t>k</a:t>
            </a:r>
            <a:r>
              <a:rPr lang="ja-JP" altLang="en-US" sz="1800" dirty="0"/>
              <a:t>：</a:t>
            </a:r>
            <a:r>
              <a:rPr lang="en-US" altLang="ja-JP" sz="1800" dirty="0"/>
              <a:t>seed point</a:t>
            </a:r>
            <a:r>
              <a:rPr lang="ja-JP" altLang="en-US" sz="1800" dirty="0"/>
              <a:t>の重心、</a:t>
            </a:r>
            <a:r>
              <a:rPr lang="en-US" altLang="ja-JP" sz="1800" dirty="0"/>
              <a:t>d</a:t>
            </a:r>
            <a:r>
              <a:rPr lang="en-US" altLang="ja-JP" sz="1800" baseline="-25000" dirty="0"/>
              <a:t>v</a:t>
            </a:r>
            <a:r>
              <a:rPr lang="ja-JP" altLang="en-US" sz="1800" dirty="0"/>
              <a:t>：マージン</a:t>
            </a:r>
            <a:endParaRPr lang="en-US" altLang="ja-JP" sz="1800" dirty="0"/>
          </a:p>
          <a:p>
            <a:r>
              <a:rPr lang="ja-JP" altLang="en-US" sz="1800" dirty="0"/>
              <a:t>　　法線方向との</a:t>
            </a:r>
            <a:r>
              <a:rPr lang="en-US" altLang="ja-JP" sz="1800" dirty="0"/>
              <a:t>seed point</a:t>
            </a:r>
            <a:r>
              <a:rPr lang="ja-JP" altLang="en-US" sz="1800" dirty="0"/>
              <a:t>の重心からの位置ベクトルの内積が</a:t>
            </a:r>
            <a:r>
              <a:rPr lang="en-US" altLang="ja-JP" sz="1800" dirty="0"/>
              <a:t>0</a:t>
            </a:r>
            <a:r>
              <a:rPr lang="ja-JP" altLang="en-US" sz="1800" dirty="0"/>
              <a:t>に近い点</a:t>
            </a:r>
            <a:endParaRPr lang="en-US" altLang="ja-JP" sz="1800" dirty="0"/>
          </a:p>
          <a:p>
            <a:endParaRPr lang="en-US" altLang="ja-JP" sz="1800" dirty="0"/>
          </a:p>
          <a:p>
            <a:endParaRPr lang="en-US" altLang="ja-JP" sz="1800" dirty="0"/>
          </a:p>
          <a:p>
            <a:endParaRPr lang="en-US" altLang="ja-JP" sz="1800" dirty="0"/>
          </a:p>
          <a:p>
            <a:r>
              <a:rPr lang="ja-JP" altLang="en-US" sz="1800" dirty="0"/>
              <a:t>　</a:t>
            </a:r>
            <a:r>
              <a:rPr lang="en-US" altLang="ja-JP" sz="1800" dirty="0"/>
              <a:t> </a:t>
            </a:r>
            <a:r>
              <a:rPr lang="ja-JP" altLang="en-US" sz="1800" dirty="0"/>
              <a:t>⑤垂直面の候補の法線ベクトル</a:t>
            </a:r>
            <a:r>
              <a:rPr lang="en-US" altLang="ja-JP" sz="1800" dirty="0"/>
              <a:t>v </a:t>
            </a:r>
            <a:r>
              <a:rPr lang="en-US" altLang="ja-JP" sz="1800" baseline="-25000" dirty="0"/>
              <a:t>3</a:t>
            </a:r>
            <a:r>
              <a:rPr lang="ja-JP" altLang="en-US" sz="1800" dirty="0"/>
              <a:t>が実際の</a:t>
            </a:r>
            <a:r>
              <a:rPr lang="en-US" altLang="ja-JP" sz="1800" dirty="0"/>
              <a:t>z</a:t>
            </a:r>
            <a:r>
              <a:rPr lang="ja-JP" altLang="en-US" sz="1800" dirty="0"/>
              <a:t>軸と直行に近い場合に、垂直面の点と判定して</a:t>
            </a:r>
            <a:r>
              <a:rPr lang="en-US" altLang="ja-JP" sz="1800" dirty="0"/>
              <a:t>P</a:t>
            </a:r>
            <a:r>
              <a:rPr lang="en-US" altLang="ja-JP" sz="1800" baseline="30000" dirty="0"/>
              <a:t>k</a:t>
            </a:r>
            <a:r>
              <a:rPr lang="en-US" altLang="ja-JP" sz="1800" dirty="0"/>
              <a:t> </a:t>
            </a:r>
            <a:r>
              <a:rPr lang="ja-JP" altLang="en-US" sz="1800" dirty="0"/>
              <a:t>から除外</a:t>
            </a:r>
            <a:endParaRPr lang="en-US" altLang="ja-JP" sz="1800" dirty="0"/>
          </a:p>
          <a:p>
            <a:r>
              <a:rPr lang="ja-JP" altLang="en-US" sz="1800" dirty="0"/>
              <a:t>　　　　</a:t>
            </a:r>
            <a:r>
              <a:rPr lang="en-US" altLang="ja-JP" sz="1800" dirty="0"/>
              <a:t> </a:t>
            </a:r>
            <a:r>
              <a:rPr lang="en-US" altLang="ja-JP" sz="1800" dirty="0" err="1"/>
              <a:t>Θ</a:t>
            </a:r>
            <a:r>
              <a:rPr lang="en-US" altLang="ja-JP" sz="1800" baseline="-25000" dirty="0" err="1"/>
              <a:t>v</a:t>
            </a:r>
            <a:r>
              <a:rPr lang="ja-JP" altLang="en-US" sz="1800" dirty="0"/>
              <a:t>：マージン</a:t>
            </a:r>
            <a:endParaRPr lang="en-US" altLang="ja-JP" sz="1800" dirty="0"/>
          </a:p>
          <a:p>
            <a:endParaRPr lang="en-US" altLang="ja-JP" sz="1800" dirty="0"/>
          </a:p>
        </p:txBody>
      </p:sp>
      <p:pic>
        <p:nvPicPr>
          <p:cNvPr id="7" name="図 6">
            <a:extLst>
              <a:ext uri="{FF2B5EF4-FFF2-40B4-BE49-F238E27FC236}">
                <a16:creationId xmlns:a16="http://schemas.microsoft.com/office/drawing/2014/main" id="{B4EB1D05-1DC2-705E-B1BE-2778AF26922C}"/>
              </a:ext>
            </a:extLst>
          </p:cNvPr>
          <p:cNvPicPr>
            <a:picLocks noChangeAspect="1"/>
          </p:cNvPicPr>
          <p:nvPr/>
        </p:nvPicPr>
        <p:blipFill>
          <a:blip r:embed="rId2"/>
          <a:stretch>
            <a:fillRect/>
          </a:stretch>
        </p:blipFill>
        <p:spPr>
          <a:xfrm>
            <a:off x="1261231" y="4302750"/>
            <a:ext cx="4181475" cy="657225"/>
          </a:xfrm>
          <a:prstGeom prst="rect">
            <a:avLst/>
          </a:prstGeom>
        </p:spPr>
      </p:pic>
      <p:pic>
        <p:nvPicPr>
          <p:cNvPr id="9" name="図 8">
            <a:extLst>
              <a:ext uri="{FF2B5EF4-FFF2-40B4-BE49-F238E27FC236}">
                <a16:creationId xmlns:a16="http://schemas.microsoft.com/office/drawing/2014/main" id="{329836B9-E430-F4DC-5D66-A5F52EE4F79D}"/>
              </a:ext>
            </a:extLst>
          </p:cNvPr>
          <p:cNvPicPr>
            <a:picLocks noChangeAspect="1"/>
          </p:cNvPicPr>
          <p:nvPr/>
        </p:nvPicPr>
        <p:blipFill>
          <a:blip r:embed="rId3"/>
          <a:stretch>
            <a:fillRect/>
          </a:stretch>
        </p:blipFill>
        <p:spPr>
          <a:xfrm>
            <a:off x="1010406" y="5895836"/>
            <a:ext cx="4533900" cy="704850"/>
          </a:xfrm>
          <a:prstGeom prst="rect">
            <a:avLst/>
          </a:prstGeom>
        </p:spPr>
      </p:pic>
      <p:pic>
        <p:nvPicPr>
          <p:cNvPr id="10" name="図 9">
            <a:extLst>
              <a:ext uri="{FF2B5EF4-FFF2-40B4-BE49-F238E27FC236}">
                <a16:creationId xmlns:a16="http://schemas.microsoft.com/office/drawing/2014/main" id="{0F7F708B-607B-B43E-D30F-6FE6E1735CB5}"/>
              </a:ext>
            </a:extLst>
          </p:cNvPr>
          <p:cNvPicPr>
            <a:picLocks noChangeAspect="1"/>
          </p:cNvPicPr>
          <p:nvPr/>
        </p:nvPicPr>
        <p:blipFill>
          <a:blip r:embed="rId4"/>
          <a:stretch>
            <a:fillRect/>
          </a:stretch>
        </p:blipFill>
        <p:spPr>
          <a:xfrm>
            <a:off x="8279921" y="762388"/>
            <a:ext cx="3494061" cy="2171747"/>
          </a:xfrm>
          <a:prstGeom prst="rect">
            <a:avLst/>
          </a:prstGeom>
        </p:spPr>
      </p:pic>
      <p:sp>
        <p:nvSpPr>
          <p:cNvPr id="14" name="楕円 13">
            <a:extLst>
              <a:ext uri="{FF2B5EF4-FFF2-40B4-BE49-F238E27FC236}">
                <a16:creationId xmlns:a16="http://schemas.microsoft.com/office/drawing/2014/main" id="{A12A6BEB-87D3-F3BF-EF0E-07F1FFE9043F}"/>
              </a:ext>
            </a:extLst>
          </p:cNvPr>
          <p:cNvSpPr/>
          <p:nvPr/>
        </p:nvSpPr>
        <p:spPr>
          <a:xfrm>
            <a:off x="8279921" y="2279966"/>
            <a:ext cx="486708" cy="59034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cxnSp>
        <p:nvCxnSpPr>
          <p:cNvPr id="20" name="直線矢印コネクタ 19">
            <a:extLst>
              <a:ext uri="{FF2B5EF4-FFF2-40B4-BE49-F238E27FC236}">
                <a16:creationId xmlns:a16="http://schemas.microsoft.com/office/drawing/2014/main" id="{5D25C3C8-170E-3FE6-FC14-0CB2756A8177}"/>
              </a:ext>
            </a:extLst>
          </p:cNvPr>
          <p:cNvCxnSpPr/>
          <p:nvPr/>
        </p:nvCxnSpPr>
        <p:spPr>
          <a:xfrm flipV="1">
            <a:off x="8399425" y="2896918"/>
            <a:ext cx="123850" cy="34609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4239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FB25B5-EBB9-B44A-A843-E382749F3333}"/>
              </a:ext>
            </a:extLst>
          </p:cNvPr>
          <p:cNvSpPr>
            <a:spLocks noGrp="1"/>
          </p:cNvSpPr>
          <p:nvPr>
            <p:ph type="title"/>
          </p:nvPr>
        </p:nvSpPr>
        <p:spPr/>
        <p:txBody>
          <a:bodyPr/>
          <a:lstStyle/>
          <a:p>
            <a:r>
              <a:rPr lang="en-US" altLang="ja-JP" dirty="0"/>
              <a:t>1. </a:t>
            </a:r>
            <a:r>
              <a:rPr lang="ja-JP" altLang="en-US" dirty="0"/>
              <a:t>路面分離</a:t>
            </a:r>
            <a:r>
              <a:rPr lang="en-US" altLang="ja-JP" dirty="0"/>
              <a:t>/Patchwork, Patchwork++</a:t>
            </a:r>
            <a:endParaRPr kumimoji="1" lang="ja-JP" altLang="en-US" dirty="0"/>
          </a:p>
        </p:txBody>
      </p:sp>
      <p:sp>
        <p:nvSpPr>
          <p:cNvPr id="4" name="テキスト ボックス 3">
            <a:extLst>
              <a:ext uri="{FF2B5EF4-FFF2-40B4-BE49-F238E27FC236}">
                <a16:creationId xmlns:a16="http://schemas.microsoft.com/office/drawing/2014/main" id="{3418731E-27D8-4237-2C49-0067EE592248}"/>
              </a:ext>
            </a:extLst>
          </p:cNvPr>
          <p:cNvSpPr txBox="1"/>
          <p:nvPr/>
        </p:nvSpPr>
        <p:spPr>
          <a:xfrm>
            <a:off x="138546" y="898218"/>
            <a:ext cx="10811521" cy="395365"/>
          </a:xfrm>
          <a:prstGeom prst="rect">
            <a:avLst/>
          </a:prstGeom>
          <a:noFill/>
        </p:spPr>
        <p:txBody>
          <a:bodyPr wrap="square" rtlCol="0">
            <a:spAutoFit/>
          </a:bodyPr>
          <a:lstStyle/>
          <a:p>
            <a:r>
              <a:rPr lang="en-US" altLang="ja-JP" b="1" dirty="0"/>
              <a:t> d</a:t>
            </a:r>
            <a:r>
              <a:rPr lang="ja-JP" altLang="en-US" b="1" dirty="0"/>
              <a:t>）</a:t>
            </a:r>
            <a:r>
              <a:rPr lang="en-US" altLang="ja-JP" b="1" dirty="0"/>
              <a:t>R-VPF: Region-wise Ground Plane Fitting</a:t>
            </a:r>
            <a:endParaRPr lang="ja-JP" altLang="en-US" b="1" dirty="0"/>
          </a:p>
        </p:txBody>
      </p:sp>
      <p:sp>
        <p:nvSpPr>
          <p:cNvPr id="5" name="テキスト ボックス 4">
            <a:extLst>
              <a:ext uri="{FF2B5EF4-FFF2-40B4-BE49-F238E27FC236}">
                <a16:creationId xmlns:a16="http://schemas.microsoft.com/office/drawing/2014/main" id="{70EEF2E5-A274-54B2-DBE6-BF6B15E17737}"/>
              </a:ext>
            </a:extLst>
          </p:cNvPr>
          <p:cNvSpPr txBox="1"/>
          <p:nvPr/>
        </p:nvSpPr>
        <p:spPr>
          <a:xfrm>
            <a:off x="273777" y="1306570"/>
            <a:ext cx="11642451" cy="4401205"/>
          </a:xfrm>
          <a:prstGeom prst="rect">
            <a:avLst/>
          </a:prstGeom>
          <a:noFill/>
        </p:spPr>
        <p:txBody>
          <a:bodyPr wrap="square">
            <a:spAutoFit/>
          </a:bodyPr>
          <a:lstStyle/>
          <a:p>
            <a:r>
              <a:rPr lang="ja-JP" altLang="en-US" sz="2000" dirty="0"/>
              <a:t>アルゴリズム詳細</a:t>
            </a:r>
            <a:endParaRPr lang="en-US" altLang="ja-JP" sz="2000" dirty="0"/>
          </a:p>
          <a:p>
            <a:r>
              <a:rPr lang="ja-JP" altLang="en-US" sz="2000" dirty="0"/>
              <a:t>①</a:t>
            </a:r>
            <a:r>
              <a:rPr lang="en-US" altLang="ja-JP" sz="2000" dirty="0"/>
              <a:t>bin</a:t>
            </a:r>
            <a:r>
              <a:rPr lang="ja-JP" altLang="en-US" sz="2000" dirty="0"/>
              <a:t>の中で一番高い点、一番低い点をいくつか</a:t>
            </a:r>
            <a:r>
              <a:rPr lang="en-US" altLang="ja-JP" sz="2000" dirty="0"/>
              <a:t>seed point</a:t>
            </a:r>
            <a:r>
              <a:rPr lang="ja-JP" altLang="en-US" sz="2000" dirty="0"/>
              <a:t>としてサンプルする</a:t>
            </a:r>
            <a:endParaRPr lang="en-US" altLang="ja-JP" sz="2000" dirty="0"/>
          </a:p>
          <a:p>
            <a:r>
              <a:rPr lang="ja-JP" altLang="en-US" sz="2000" dirty="0"/>
              <a:t>　</a:t>
            </a:r>
            <a:r>
              <a:rPr lang="en-US" altLang="ja-JP" sz="2000" dirty="0"/>
              <a:t>(</a:t>
            </a:r>
            <a:r>
              <a:rPr lang="ja-JP" altLang="en-US" sz="2000" dirty="0"/>
              <a:t>一番高い点、一番低い点は路面に属していることが多い</a:t>
            </a:r>
            <a:r>
              <a:rPr lang="en-US" altLang="ja-JP" sz="2000" dirty="0"/>
              <a:t>)</a:t>
            </a:r>
          </a:p>
          <a:p>
            <a:endParaRPr lang="en-US" altLang="ja-JP" sz="2000" dirty="0"/>
          </a:p>
          <a:p>
            <a:r>
              <a:rPr lang="ja-JP" altLang="en-US" sz="2000" dirty="0"/>
              <a:t>②次の条件を満たす点を最初の路面の候補点とする。</a:t>
            </a:r>
            <a:endParaRPr lang="en-US" altLang="ja-JP" sz="2000" dirty="0"/>
          </a:p>
          <a:p>
            <a:r>
              <a:rPr lang="ja-JP" altLang="en-US" sz="2000" dirty="0"/>
              <a:t>　</a:t>
            </a:r>
            <a:r>
              <a:rPr lang="en-US" altLang="ja-JP" sz="2000" dirty="0"/>
              <a:t>S</a:t>
            </a:r>
            <a:r>
              <a:rPr lang="en-US" altLang="ja-JP" sz="2000" baseline="-25000" dirty="0"/>
              <a:t>n</a:t>
            </a:r>
            <a:r>
              <a:rPr lang="ja-JP" altLang="en-US" sz="2000" dirty="0"/>
              <a:t>：</a:t>
            </a:r>
            <a:r>
              <a:rPr lang="en-US" altLang="ja-JP" sz="2000" dirty="0"/>
              <a:t>bin</a:t>
            </a:r>
            <a:r>
              <a:rPr lang="ja-JP" altLang="en-US" sz="2000" dirty="0"/>
              <a:t>の中の点の集合　</a:t>
            </a:r>
            <a:r>
              <a:rPr lang="en-US" altLang="ja-JP" sz="2000" dirty="0" err="1"/>
              <a:t>z</a:t>
            </a:r>
            <a:r>
              <a:rPr lang="en-US" altLang="ja-JP" sz="2000" baseline="-25000" dirty="0" err="1"/>
              <a:t>init</a:t>
            </a:r>
            <a:r>
              <a:rPr lang="ja-JP" altLang="en-US" sz="2000" dirty="0"/>
              <a:t>：</a:t>
            </a:r>
            <a:r>
              <a:rPr lang="en-US" altLang="ja-JP" sz="2000" dirty="0"/>
              <a:t> seed point</a:t>
            </a:r>
            <a:r>
              <a:rPr lang="ja-JP" altLang="en-US" sz="2000" dirty="0"/>
              <a:t>の平均</a:t>
            </a:r>
            <a:r>
              <a:rPr lang="en-US" altLang="ja-JP" sz="2000" dirty="0"/>
              <a:t>z</a:t>
            </a:r>
            <a:r>
              <a:rPr lang="ja-JP" altLang="en-US" sz="2000" dirty="0"/>
              <a:t>座標　</a:t>
            </a:r>
            <a:r>
              <a:rPr lang="en-US" altLang="ja-JP" sz="2000" dirty="0"/>
              <a:t> </a:t>
            </a:r>
            <a:r>
              <a:rPr lang="en-US" altLang="ja-JP" sz="2000" dirty="0" err="1"/>
              <a:t>z</a:t>
            </a:r>
            <a:r>
              <a:rPr lang="en-US" altLang="ja-JP" sz="2000" baseline="-25000" dirty="0" err="1"/>
              <a:t>seed</a:t>
            </a:r>
            <a:r>
              <a:rPr lang="ja-JP" altLang="en-US" sz="2000" dirty="0"/>
              <a:t>：高さのマージン　ｚ</a:t>
            </a:r>
            <a:r>
              <a:rPr lang="en-US" altLang="ja-JP" sz="2000" dirty="0"/>
              <a:t>()</a:t>
            </a:r>
            <a:r>
              <a:rPr lang="ja-JP" altLang="en-US" sz="2000" dirty="0"/>
              <a:t>：</a:t>
            </a:r>
            <a:r>
              <a:rPr lang="en-US" altLang="ja-JP" sz="2000" dirty="0"/>
              <a:t>z</a:t>
            </a:r>
            <a:r>
              <a:rPr lang="ja-JP" altLang="en-US" sz="2000" dirty="0"/>
              <a:t>座標返す</a:t>
            </a:r>
            <a:endParaRPr lang="en-US" altLang="ja-JP" sz="2000" dirty="0"/>
          </a:p>
          <a:p>
            <a:endParaRPr lang="en-US" altLang="ja-JP" sz="2000" dirty="0"/>
          </a:p>
          <a:p>
            <a:endParaRPr lang="en-US" altLang="ja-JP" sz="2000" dirty="0"/>
          </a:p>
          <a:p>
            <a:r>
              <a:rPr lang="ja-JP" altLang="en-US" sz="2000" dirty="0"/>
              <a:t>③次のイテレーションを繰り返す</a:t>
            </a:r>
            <a:r>
              <a:rPr lang="en-US" altLang="ja-JP" sz="2000" dirty="0"/>
              <a:t>(3</a:t>
            </a:r>
            <a:r>
              <a:rPr lang="ja-JP" altLang="en-US" sz="2000" dirty="0"/>
              <a:t>回程度</a:t>
            </a:r>
            <a:r>
              <a:rPr lang="en-US" altLang="ja-JP" sz="2000" dirty="0"/>
              <a:t>)</a:t>
            </a:r>
            <a:r>
              <a:rPr lang="ja-JP" altLang="en-US" sz="2000" dirty="0"/>
              <a:t>　　　 </a:t>
            </a:r>
            <a:endParaRPr lang="en-US" altLang="ja-JP" sz="2000" dirty="0"/>
          </a:p>
          <a:p>
            <a:r>
              <a:rPr lang="ja-JP" altLang="en-US" sz="2000" dirty="0"/>
              <a:t>　　→路面候補点の重心からの位置と、路面の法線が直行に近い点だけを残す</a:t>
            </a:r>
            <a:endParaRPr lang="en-US" altLang="ja-JP" sz="2000" dirty="0"/>
          </a:p>
          <a:p>
            <a:endParaRPr lang="en-US" altLang="ja-JP" sz="2000" dirty="0"/>
          </a:p>
          <a:p>
            <a:r>
              <a:rPr lang="ja-JP" altLang="en-US" sz="2000" dirty="0"/>
              <a:t>　　　</a:t>
            </a:r>
            <a:r>
              <a:rPr lang="en-US" altLang="ja-JP" sz="2000" dirty="0" err="1"/>
              <a:t>G</a:t>
            </a:r>
            <a:r>
              <a:rPr lang="en-US" altLang="ja-JP" sz="2000" baseline="30000" dirty="0" err="1"/>
              <a:t>l</a:t>
            </a:r>
            <a:r>
              <a:rPr lang="en-US" altLang="ja-JP" sz="2000" baseline="30000" dirty="0"/>
              <a:t> </a:t>
            </a:r>
            <a:r>
              <a:rPr lang="ja-JP" altLang="en-US" sz="2000" dirty="0"/>
              <a:t>：Ｌ回目のイテレーションの路面候補点　　　　</a:t>
            </a:r>
            <a:r>
              <a:rPr lang="en-US" altLang="ja-JP" sz="2000" dirty="0"/>
              <a:t>M</a:t>
            </a:r>
            <a:r>
              <a:rPr lang="en-US" altLang="ja-JP" sz="2000" baseline="-25000" dirty="0"/>
              <a:t>d</a:t>
            </a:r>
            <a:r>
              <a:rPr lang="ja-JP" altLang="en-US" sz="2000" dirty="0"/>
              <a:t>：マージン　</a:t>
            </a:r>
            <a:endParaRPr lang="en-US" altLang="ja-JP" sz="2000" dirty="0"/>
          </a:p>
          <a:p>
            <a:r>
              <a:rPr lang="ja-JP" altLang="en-US" sz="2000" dirty="0"/>
              <a:t>　　　</a:t>
            </a:r>
            <a:r>
              <a:rPr lang="en-US" altLang="ja-JP" sz="2000" dirty="0"/>
              <a:t>n </a:t>
            </a:r>
            <a:r>
              <a:rPr lang="en-US" altLang="ja-JP" sz="2000" baseline="30000" dirty="0"/>
              <a:t>l</a:t>
            </a:r>
            <a:r>
              <a:rPr lang="ja-JP" altLang="en-US" sz="2000" dirty="0"/>
              <a:t>：</a:t>
            </a:r>
            <a:r>
              <a:rPr lang="en-US" altLang="ja-JP" sz="2000" dirty="0" err="1"/>
              <a:t>G</a:t>
            </a:r>
            <a:r>
              <a:rPr lang="en-US" altLang="ja-JP" sz="2000" baseline="30000" dirty="0" err="1"/>
              <a:t>l</a:t>
            </a:r>
            <a:r>
              <a:rPr lang="ja-JP" altLang="en-US" sz="2000" dirty="0"/>
              <a:t>に</a:t>
            </a:r>
            <a:r>
              <a:rPr lang="en-US" altLang="ja-JP" sz="2000" dirty="0"/>
              <a:t>PCA</a:t>
            </a:r>
            <a:r>
              <a:rPr lang="ja-JP" altLang="en-US" sz="2000" dirty="0"/>
              <a:t>を施して求めた法線方向のベクトル　　</a:t>
            </a:r>
            <a:r>
              <a:rPr lang="en-US" altLang="ja-JP" sz="2000" dirty="0"/>
              <a:t>P</a:t>
            </a:r>
            <a:r>
              <a:rPr lang="en-US" altLang="ja-JP" sz="2000" baseline="30000" dirty="0"/>
              <a:t>l</a:t>
            </a:r>
            <a:r>
              <a:rPr lang="ja-JP" altLang="en-US" sz="2000" dirty="0"/>
              <a:t>：</a:t>
            </a:r>
            <a:r>
              <a:rPr lang="en-US" altLang="ja-JP" sz="2000" dirty="0"/>
              <a:t> </a:t>
            </a:r>
            <a:r>
              <a:rPr lang="en-US" altLang="ja-JP" sz="2000" dirty="0" err="1"/>
              <a:t>G</a:t>
            </a:r>
            <a:r>
              <a:rPr lang="en-US" altLang="ja-JP" sz="2000" baseline="30000" dirty="0" err="1"/>
              <a:t>l</a:t>
            </a:r>
            <a:r>
              <a:rPr lang="ja-JP" altLang="en-US" sz="2000" dirty="0"/>
              <a:t>の重心</a:t>
            </a:r>
            <a:endParaRPr lang="en-US" altLang="ja-JP" sz="2000" dirty="0"/>
          </a:p>
          <a:p>
            <a:r>
              <a:rPr lang="ja-JP" altLang="en-US" sz="2000" dirty="0"/>
              <a:t>　　　</a:t>
            </a:r>
            <a:endParaRPr lang="en-US" altLang="ja-JP" sz="2000" dirty="0"/>
          </a:p>
        </p:txBody>
      </p:sp>
      <p:pic>
        <p:nvPicPr>
          <p:cNvPr id="7" name="図 6">
            <a:extLst>
              <a:ext uri="{FF2B5EF4-FFF2-40B4-BE49-F238E27FC236}">
                <a16:creationId xmlns:a16="http://schemas.microsoft.com/office/drawing/2014/main" id="{5BF2DB37-F8B2-71DC-8B23-39D6F20CBC61}"/>
              </a:ext>
            </a:extLst>
          </p:cNvPr>
          <p:cNvPicPr>
            <a:picLocks noChangeAspect="1"/>
          </p:cNvPicPr>
          <p:nvPr/>
        </p:nvPicPr>
        <p:blipFill>
          <a:blip r:embed="rId2"/>
          <a:stretch>
            <a:fillRect/>
          </a:stretch>
        </p:blipFill>
        <p:spPr>
          <a:xfrm>
            <a:off x="942975" y="3187284"/>
            <a:ext cx="5975286" cy="496514"/>
          </a:xfrm>
          <a:prstGeom prst="rect">
            <a:avLst/>
          </a:prstGeom>
        </p:spPr>
      </p:pic>
      <p:pic>
        <p:nvPicPr>
          <p:cNvPr id="9" name="図 8">
            <a:extLst>
              <a:ext uri="{FF2B5EF4-FFF2-40B4-BE49-F238E27FC236}">
                <a16:creationId xmlns:a16="http://schemas.microsoft.com/office/drawing/2014/main" id="{E2789DC9-823D-CA43-3707-0FEB3D2DB2F2}"/>
              </a:ext>
            </a:extLst>
          </p:cNvPr>
          <p:cNvPicPr>
            <a:picLocks noChangeAspect="1"/>
          </p:cNvPicPr>
          <p:nvPr/>
        </p:nvPicPr>
        <p:blipFill>
          <a:blip r:embed="rId3"/>
          <a:stretch>
            <a:fillRect/>
          </a:stretch>
        </p:blipFill>
        <p:spPr>
          <a:xfrm>
            <a:off x="850510" y="5661685"/>
            <a:ext cx="4904532" cy="662978"/>
          </a:xfrm>
          <a:prstGeom prst="rect">
            <a:avLst/>
          </a:prstGeom>
        </p:spPr>
      </p:pic>
      <p:pic>
        <p:nvPicPr>
          <p:cNvPr id="11" name="図 10">
            <a:extLst>
              <a:ext uri="{FF2B5EF4-FFF2-40B4-BE49-F238E27FC236}">
                <a16:creationId xmlns:a16="http://schemas.microsoft.com/office/drawing/2014/main" id="{7B49C32F-8C08-6D7E-4A8F-6A6AFA301198}"/>
              </a:ext>
            </a:extLst>
          </p:cNvPr>
          <p:cNvPicPr>
            <a:picLocks noChangeAspect="1"/>
          </p:cNvPicPr>
          <p:nvPr/>
        </p:nvPicPr>
        <p:blipFill>
          <a:blip r:embed="rId4"/>
          <a:stretch>
            <a:fillRect/>
          </a:stretch>
        </p:blipFill>
        <p:spPr>
          <a:xfrm>
            <a:off x="5949048" y="5783831"/>
            <a:ext cx="2455750" cy="418685"/>
          </a:xfrm>
          <a:prstGeom prst="rect">
            <a:avLst/>
          </a:prstGeom>
        </p:spPr>
      </p:pic>
      <p:pic>
        <p:nvPicPr>
          <p:cNvPr id="14" name="図 13">
            <a:extLst>
              <a:ext uri="{FF2B5EF4-FFF2-40B4-BE49-F238E27FC236}">
                <a16:creationId xmlns:a16="http://schemas.microsoft.com/office/drawing/2014/main" id="{B848740D-229B-4DD5-4E27-1C3353571CA8}"/>
              </a:ext>
            </a:extLst>
          </p:cNvPr>
          <p:cNvPicPr>
            <a:picLocks noChangeAspect="1"/>
          </p:cNvPicPr>
          <p:nvPr/>
        </p:nvPicPr>
        <p:blipFill>
          <a:blip r:embed="rId5"/>
          <a:stretch>
            <a:fillRect/>
          </a:stretch>
        </p:blipFill>
        <p:spPr>
          <a:xfrm>
            <a:off x="8630893" y="5838330"/>
            <a:ext cx="2710593" cy="486333"/>
          </a:xfrm>
          <a:prstGeom prst="rect">
            <a:avLst/>
          </a:prstGeom>
        </p:spPr>
      </p:pic>
      <p:cxnSp>
        <p:nvCxnSpPr>
          <p:cNvPr id="8" name="直線コネクタ 7">
            <a:extLst>
              <a:ext uri="{FF2B5EF4-FFF2-40B4-BE49-F238E27FC236}">
                <a16:creationId xmlns:a16="http://schemas.microsoft.com/office/drawing/2014/main" id="{EC542EDD-781C-1104-8CE9-071B856395E6}"/>
              </a:ext>
            </a:extLst>
          </p:cNvPr>
          <p:cNvCxnSpPr>
            <a:cxnSpLocks/>
          </p:cNvCxnSpPr>
          <p:nvPr/>
        </p:nvCxnSpPr>
        <p:spPr>
          <a:xfrm>
            <a:off x="7106194" y="5007393"/>
            <a:ext cx="140400"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568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FB25B5-EBB9-B44A-A843-E382749F3333}"/>
              </a:ext>
            </a:extLst>
          </p:cNvPr>
          <p:cNvSpPr>
            <a:spLocks noGrp="1"/>
          </p:cNvSpPr>
          <p:nvPr>
            <p:ph type="title"/>
          </p:nvPr>
        </p:nvSpPr>
        <p:spPr/>
        <p:txBody>
          <a:bodyPr/>
          <a:lstStyle/>
          <a:p>
            <a:r>
              <a:rPr lang="en-US" altLang="ja-JP" dirty="0"/>
              <a:t>1. </a:t>
            </a:r>
            <a:r>
              <a:rPr lang="ja-JP" altLang="en-US" dirty="0"/>
              <a:t>路面分離</a:t>
            </a:r>
            <a:r>
              <a:rPr lang="en-US" altLang="ja-JP" dirty="0"/>
              <a:t>/Patchwork, Patchwork++</a:t>
            </a:r>
            <a:endParaRPr kumimoji="1" lang="ja-JP" altLang="en-US" dirty="0"/>
          </a:p>
        </p:txBody>
      </p:sp>
      <p:sp>
        <p:nvSpPr>
          <p:cNvPr id="4" name="テキスト ボックス 3">
            <a:extLst>
              <a:ext uri="{FF2B5EF4-FFF2-40B4-BE49-F238E27FC236}">
                <a16:creationId xmlns:a16="http://schemas.microsoft.com/office/drawing/2014/main" id="{3418731E-27D8-4237-2C49-0067EE592248}"/>
              </a:ext>
            </a:extLst>
          </p:cNvPr>
          <p:cNvSpPr txBox="1"/>
          <p:nvPr/>
        </p:nvSpPr>
        <p:spPr>
          <a:xfrm>
            <a:off x="138546" y="898218"/>
            <a:ext cx="10811521" cy="395365"/>
          </a:xfrm>
          <a:prstGeom prst="rect">
            <a:avLst/>
          </a:prstGeom>
          <a:noFill/>
        </p:spPr>
        <p:txBody>
          <a:bodyPr wrap="square" rtlCol="0">
            <a:spAutoFit/>
          </a:bodyPr>
          <a:lstStyle/>
          <a:p>
            <a:r>
              <a:rPr lang="en-US" altLang="ja-JP" b="1" dirty="0"/>
              <a:t> e</a:t>
            </a:r>
            <a:r>
              <a:rPr lang="ja-JP" altLang="en-US" b="1" dirty="0"/>
              <a:t>）</a:t>
            </a:r>
            <a:r>
              <a:rPr lang="en-US" altLang="ja-JP" b="1" dirty="0"/>
              <a:t>A-GLE: Adaptive Ground Likelihood Estimation</a:t>
            </a:r>
            <a:r>
              <a:rPr lang="ja-JP" altLang="en-US" b="1" dirty="0"/>
              <a:t>①</a:t>
            </a:r>
          </a:p>
        </p:txBody>
      </p:sp>
      <p:sp>
        <p:nvSpPr>
          <p:cNvPr id="26" name="テキスト ボックス 25">
            <a:extLst>
              <a:ext uri="{FF2B5EF4-FFF2-40B4-BE49-F238E27FC236}">
                <a16:creationId xmlns:a16="http://schemas.microsoft.com/office/drawing/2014/main" id="{57940989-4F89-B7CE-6A7A-46BDA559EFBE}"/>
              </a:ext>
            </a:extLst>
          </p:cNvPr>
          <p:cNvSpPr txBox="1"/>
          <p:nvPr/>
        </p:nvSpPr>
        <p:spPr>
          <a:xfrm>
            <a:off x="619908" y="1312777"/>
            <a:ext cx="9286724" cy="4334776"/>
          </a:xfrm>
          <a:prstGeom prst="rect">
            <a:avLst/>
          </a:prstGeom>
          <a:noFill/>
        </p:spPr>
        <p:txBody>
          <a:bodyPr wrap="square">
            <a:spAutoFit/>
          </a:bodyPr>
          <a:lstStyle/>
          <a:p>
            <a:r>
              <a:rPr lang="en-US" altLang="ja-JP" dirty="0"/>
              <a:t>R-VPF</a:t>
            </a:r>
            <a:r>
              <a:rPr lang="ja-JP" altLang="en-US" dirty="0"/>
              <a:t>で求めた路面の候補点がどれくらい路面にふさわしいのか</a:t>
            </a:r>
            <a:endParaRPr lang="en-US" altLang="ja-JP" dirty="0"/>
          </a:p>
          <a:p>
            <a:r>
              <a:rPr lang="ja-JP" altLang="en-US" dirty="0"/>
              <a:t>そのバイナリーを以下のの要素を計算して求める。</a:t>
            </a:r>
            <a:endParaRPr lang="en-US" altLang="ja-JP" dirty="0"/>
          </a:p>
          <a:p>
            <a:endParaRPr lang="en-US" altLang="ja-JP" dirty="0"/>
          </a:p>
          <a:p>
            <a:r>
              <a:rPr lang="ja-JP" altLang="en-US" dirty="0"/>
              <a:t>①</a:t>
            </a:r>
            <a:r>
              <a:rPr lang="en-US" altLang="ja-JP" dirty="0"/>
              <a:t>Uprightness</a:t>
            </a:r>
            <a:r>
              <a:rPr lang="ja-JP" altLang="en-US" dirty="0"/>
              <a:t>：路面がどれだけ垂直なのか</a:t>
            </a:r>
            <a:endParaRPr lang="en-US" altLang="ja-JP" dirty="0"/>
          </a:p>
          <a:p>
            <a:r>
              <a:rPr lang="ja-JP" altLang="en-US" dirty="0"/>
              <a:t>②</a:t>
            </a:r>
            <a:r>
              <a:rPr lang="en-US" altLang="ja-JP" dirty="0"/>
              <a:t>Elevation</a:t>
            </a:r>
            <a:r>
              <a:rPr lang="ja-JP" altLang="en-US" dirty="0"/>
              <a:t>：路面が高いところに位置しすぎていないか</a:t>
            </a:r>
            <a:endParaRPr lang="en-US" altLang="ja-JP" dirty="0"/>
          </a:p>
          <a:p>
            <a:r>
              <a:rPr lang="ja-JP" altLang="en-US" dirty="0"/>
              <a:t>③</a:t>
            </a:r>
            <a:r>
              <a:rPr lang="en-US" altLang="ja-JP" dirty="0"/>
              <a:t>Flatness</a:t>
            </a:r>
            <a:r>
              <a:rPr lang="ja-JP" altLang="en-US" dirty="0"/>
              <a:t>：路面がどれだけ平坦なのか</a:t>
            </a:r>
            <a:endParaRPr lang="en-US" altLang="ja-JP" dirty="0"/>
          </a:p>
          <a:p>
            <a:endParaRPr lang="en-US" altLang="ja-JP" dirty="0"/>
          </a:p>
          <a:p>
            <a:r>
              <a:rPr lang="ja-JP" altLang="en-US" dirty="0"/>
              <a:t>以下の式で</a:t>
            </a:r>
            <a:r>
              <a:rPr lang="en-US" altLang="ja-JP" dirty="0"/>
              <a:t>n</a:t>
            </a:r>
            <a:r>
              <a:rPr lang="ja-JP" altLang="en-US" dirty="0"/>
              <a:t>番目の</a:t>
            </a:r>
            <a:r>
              <a:rPr lang="en-US" altLang="ja-JP" dirty="0"/>
              <a:t>bin</a:t>
            </a:r>
            <a:r>
              <a:rPr lang="ja-JP" altLang="en-US" dirty="0"/>
              <a:t>の路面候補点が路面なのかどうかを計算する</a:t>
            </a:r>
            <a:endParaRPr lang="en-US" altLang="ja-JP" dirty="0"/>
          </a:p>
          <a:p>
            <a:r>
              <a:rPr lang="ja-JP" altLang="en-US" dirty="0"/>
              <a:t>また閾値の値も前回の測定をもとに更新していく</a:t>
            </a:r>
            <a:endParaRPr lang="en-US" altLang="ja-JP" dirty="0"/>
          </a:p>
          <a:p>
            <a:endParaRPr lang="en-US" altLang="ja-JP" dirty="0"/>
          </a:p>
          <a:p>
            <a:endParaRPr lang="en-US" altLang="ja-JP" dirty="0"/>
          </a:p>
          <a:p>
            <a:endParaRPr lang="en-US" altLang="ja-JP" dirty="0"/>
          </a:p>
          <a:p>
            <a:endParaRPr lang="en-US" altLang="ja-JP" dirty="0"/>
          </a:p>
          <a:p>
            <a:endParaRPr lang="en-US" altLang="ja-JP" dirty="0"/>
          </a:p>
        </p:txBody>
      </p:sp>
      <p:sp>
        <p:nvSpPr>
          <p:cNvPr id="32" name="吹き出し: 線 31">
            <a:extLst>
              <a:ext uri="{FF2B5EF4-FFF2-40B4-BE49-F238E27FC236}">
                <a16:creationId xmlns:a16="http://schemas.microsoft.com/office/drawing/2014/main" id="{790FCB4A-71CB-ED53-E59E-F5956114DAFD}"/>
              </a:ext>
            </a:extLst>
          </p:cNvPr>
          <p:cNvSpPr/>
          <p:nvPr/>
        </p:nvSpPr>
        <p:spPr>
          <a:xfrm>
            <a:off x="2229758" y="5535370"/>
            <a:ext cx="1872343" cy="553279"/>
          </a:xfrm>
          <a:prstGeom prst="borderCallout1">
            <a:avLst>
              <a:gd name="adj1" fmla="val 906"/>
              <a:gd name="adj2" fmla="val 59601"/>
              <a:gd name="adj3" fmla="val -72114"/>
              <a:gd name="adj4" fmla="val 74830"/>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Uprightness</a:t>
            </a:r>
            <a:endParaRPr kumimoji="1" lang="ja-JP" altLang="en-US" dirty="0">
              <a:solidFill>
                <a:schemeClr val="tx1"/>
              </a:solidFill>
            </a:endParaRPr>
          </a:p>
        </p:txBody>
      </p:sp>
      <p:sp>
        <p:nvSpPr>
          <p:cNvPr id="33" name="吹き出し: 線 32">
            <a:extLst>
              <a:ext uri="{FF2B5EF4-FFF2-40B4-BE49-F238E27FC236}">
                <a16:creationId xmlns:a16="http://schemas.microsoft.com/office/drawing/2014/main" id="{C63D4280-4888-77DF-5F39-3857CED7660B}"/>
              </a:ext>
            </a:extLst>
          </p:cNvPr>
          <p:cNvSpPr/>
          <p:nvPr/>
        </p:nvSpPr>
        <p:spPr>
          <a:xfrm>
            <a:off x="4140804" y="5370336"/>
            <a:ext cx="1872343" cy="553279"/>
          </a:xfrm>
          <a:prstGeom prst="borderCallout1">
            <a:avLst>
              <a:gd name="adj1" fmla="val 906"/>
              <a:gd name="adj2" fmla="val 59601"/>
              <a:gd name="adj3" fmla="val -72114"/>
              <a:gd name="adj4" fmla="val 7483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Elevation</a:t>
            </a:r>
            <a:endParaRPr kumimoji="1" lang="ja-JP" altLang="en-US" dirty="0">
              <a:solidFill>
                <a:schemeClr val="tx1"/>
              </a:solidFill>
            </a:endParaRPr>
          </a:p>
        </p:txBody>
      </p:sp>
      <p:sp>
        <p:nvSpPr>
          <p:cNvPr id="34" name="吹き出し: 線 33">
            <a:extLst>
              <a:ext uri="{FF2B5EF4-FFF2-40B4-BE49-F238E27FC236}">
                <a16:creationId xmlns:a16="http://schemas.microsoft.com/office/drawing/2014/main" id="{1A058D9B-52CC-25E9-403A-78FC0FDE0BE6}"/>
              </a:ext>
            </a:extLst>
          </p:cNvPr>
          <p:cNvSpPr/>
          <p:nvPr/>
        </p:nvSpPr>
        <p:spPr>
          <a:xfrm>
            <a:off x="6254426" y="5415579"/>
            <a:ext cx="1872343" cy="553279"/>
          </a:xfrm>
          <a:prstGeom prst="borderCallout1">
            <a:avLst>
              <a:gd name="adj1" fmla="val 906"/>
              <a:gd name="adj2" fmla="val 59601"/>
              <a:gd name="adj3" fmla="val -72114"/>
              <a:gd name="adj4" fmla="val 7483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Flatness</a:t>
            </a:r>
            <a:endParaRPr kumimoji="1" lang="ja-JP" altLang="en-US" dirty="0">
              <a:solidFill>
                <a:schemeClr val="tx1"/>
              </a:solidFill>
            </a:endParaRPr>
          </a:p>
        </p:txBody>
      </p:sp>
      <p:pic>
        <p:nvPicPr>
          <p:cNvPr id="11" name="図 10">
            <a:extLst>
              <a:ext uri="{FF2B5EF4-FFF2-40B4-BE49-F238E27FC236}">
                <a16:creationId xmlns:a16="http://schemas.microsoft.com/office/drawing/2014/main" id="{8B2AF2A8-FA9D-2F05-512A-F2D508A677F1}"/>
              </a:ext>
            </a:extLst>
          </p:cNvPr>
          <p:cNvPicPr>
            <a:picLocks noChangeAspect="1"/>
          </p:cNvPicPr>
          <p:nvPr/>
        </p:nvPicPr>
        <p:blipFill>
          <a:blip r:embed="rId2"/>
          <a:stretch>
            <a:fillRect/>
          </a:stretch>
        </p:blipFill>
        <p:spPr>
          <a:xfrm>
            <a:off x="739643" y="4315536"/>
            <a:ext cx="7639050" cy="476250"/>
          </a:xfrm>
          <a:prstGeom prst="rect">
            <a:avLst/>
          </a:prstGeom>
        </p:spPr>
      </p:pic>
      <p:sp>
        <p:nvSpPr>
          <p:cNvPr id="12" name="フローチャート: 代替処理 11">
            <a:extLst>
              <a:ext uri="{FF2B5EF4-FFF2-40B4-BE49-F238E27FC236}">
                <a16:creationId xmlns:a16="http://schemas.microsoft.com/office/drawing/2014/main" id="{9614B7FA-F138-DD83-E21D-ECF2C12B5B3C}"/>
              </a:ext>
            </a:extLst>
          </p:cNvPr>
          <p:cNvSpPr/>
          <p:nvPr/>
        </p:nvSpPr>
        <p:spPr>
          <a:xfrm>
            <a:off x="3165930" y="4117451"/>
            <a:ext cx="1193547" cy="1028374"/>
          </a:xfrm>
          <a:prstGeom prst="flowChartAlternateProcess">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3" name="フローチャート: 代替処理 12">
            <a:extLst>
              <a:ext uri="{FF2B5EF4-FFF2-40B4-BE49-F238E27FC236}">
                <a16:creationId xmlns:a16="http://schemas.microsoft.com/office/drawing/2014/main" id="{16CC00E0-D4AE-6518-130C-CB9340816245}"/>
              </a:ext>
            </a:extLst>
          </p:cNvPr>
          <p:cNvSpPr/>
          <p:nvPr/>
        </p:nvSpPr>
        <p:spPr>
          <a:xfrm>
            <a:off x="4559168" y="4117450"/>
            <a:ext cx="1193547" cy="923971"/>
          </a:xfrm>
          <a:prstGeom prst="flowChartAlternateProcess">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4" name="フローチャート: 代替処理 13">
            <a:extLst>
              <a:ext uri="{FF2B5EF4-FFF2-40B4-BE49-F238E27FC236}">
                <a16:creationId xmlns:a16="http://schemas.microsoft.com/office/drawing/2014/main" id="{003197A1-3E32-6211-A129-BB73F39801FF}"/>
              </a:ext>
            </a:extLst>
          </p:cNvPr>
          <p:cNvSpPr/>
          <p:nvPr/>
        </p:nvSpPr>
        <p:spPr>
          <a:xfrm>
            <a:off x="6066131" y="4039474"/>
            <a:ext cx="2232606" cy="1028374"/>
          </a:xfrm>
          <a:prstGeom prst="flowChartAlternateProcess">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Tree>
    <p:extLst>
      <p:ext uri="{BB962C8B-B14F-4D97-AF65-F5344CB8AC3E}">
        <p14:creationId xmlns:p14="http://schemas.microsoft.com/office/powerpoint/2010/main" val="4002730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FB25B5-EBB9-B44A-A843-E382749F3333}"/>
              </a:ext>
            </a:extLst>
          </p:cNvPr>
          <p:cNvSpPr>
            <a:spLocks noGrp="1"/>
          </p:cNvSpPr>
          <p:nvPr>
            <p:ph type="title"/>
          </p:nvPr>
        </p:nvSpPr>
        <p:spPr/>
        <p:txBody>
          <a:bodyPr/>
          <a:lstStyle/>
          <a:p>
            <a:r>
              <a:rPr lang="en-US" altLang="ja-JP" dirty="0"/>
              <a:t>1. </a:t>
            </a:r>
            <a:r>
              <a:rPr lang="ja-JP" altLang="en-US" dirty="0"/>
              <a:t>路面分離</a:t>
            </a:r>
            <a:r>
              <a:rPr lang="en-US" altLang="ja-JP" dirty="0"/>
              <a:t>/Patchwork</a:t>
            </a:r>
            <a:r>
              <a:rPr lang="ja-JP" altLang="en-US" dirty="0"/>
              <a:t>、</a:t>
            </a:r>
            <a:r>
              <a:rPr lang="en-US" altLang="ja-JP" dirty="0"/>
              <a:t> Patchwork++</a:t>
            </a:r>
            <a:endParaRPr kumimoji="1" lang="ja-JP" altLang="en-US" dirty="0"/>
          </a:p>
        </p:txBody>
      </p:sp>
      <p:sp>
        <p:nvSpPr>
          <p:cNvPr id="4" name="テキスト ボックス 3">
            <a:extLst>
              <a:ext uri="{FF2B5EF4-FFF2-40B4-BE49-F238E27FC236}">
                <a16:creationId xmlns:a16="http://schemas.microsoft.com/office/drawing/2014/main" id="{3418731E-27D8-4237-2C49-0067EE592248}"/>
              </a:ext>
            </a:extLst>
          </p:cNvPr>
          <p:cNvSpPr txBox="1"/>
          <p:nvPr/>
        </p:nvSpPr>
        <p:spPr>
          <a:xfrm>
            <a:off x="138546" y="898218"/>
            <a:ext cx="10811521" cy="395365"/>
          </a:xfrm>
          <a:prstGeom prst="rect">
            <a:avLst/>
          </a:prstGeom>
          <a:noFill/>
        </p:spPr>
        <p:txBody>
          <a:bodyPr wrap="square" rtlCol="0">
            <a:spAutoFit/>
          </a:bodyPr>
          <a:lstStyle/>
          <a:p>
            <a:r>
              <a:rPr lang="en-US" altLang="ja-JP" b="1" dirty="0"/>
              <a:t> e</a:t>
            </a:r>
            <a:r>
              <a:rPr lang="ja-JP" altLang="en-US" b="1" dirty="0"/>
              <a:t>）</a:t>
            </a:r>
            <a:r>
              <a:rPr lang="en-US" altLang="ja-JP" b="1" dirty="0"/>
              <a:t>A-GLE: Adaptive Ground Likelihood Estimation</a:t>
            </a:r>
            <a:r>
              <a:rPr lang="ja-JP" altLang="en-US" b="1" dirty="0"/>
              <a:t>②</a:t>
            </a:r>
          </a:p>
        </p:txBody>
      </p:sp>
      <p:sp>
        <p:nvSpPr>
          <p:cNvPr id="26" name="テキスト ボックス 25">
            <a:extLst>
              <a:ext uri="{FF2B5EF4-FFF2-40B4-BE49-F238E27FC236}">
                <a16:creationId xmlns:a16="http://schemas.microsoft.com/office/drawing/2014/main" id="{57940989-4F89-B7CE-6A7A-46BDA559EFBE}"/>
              </a:ext>
            </a:extLst>
          </p:cNvPr>
          <p:cNvSpPr txBox="1"/>
          <p:nvPr/>
        </p:nvSpPr>
        <p:spPr>
          <a:xfrm>
            <a:off x="653142" y="1437163"/>
            <a:ext cx="11321143" cy="2161489"/>
          </a:xfrm>
          <a:prstGeom prst="rect">
            <a:avLst/>
          </a:prstGeom>
          <a:noFill/>
        </p:spPr>
        <p:txBody>
          <a:bodyPr wrap="square">
            <a:spAutoFit/>
          </a:bodyPr>
          <a:lstStyle/>
          <a:p>
            <a:r>
              <a:rPr lang="ja-JP" altLang="en-US" b="1" dirty="0"/>
              <a:t>①</a:t>
            </a:r>
            <a:r>
              <a:rPr lang="en-US" altLang="ja-JP" b="1" dirty="0"/>
              <a:t>Uprightness</a:t>
            </a:r>
            <a:r>
              <a:rPr lang="ja-JP" altLang="en-US" dirty="0"/>
              <a:t>：路面がどれだけ垂直なのかを計算する</a:t>
            </a:r>
            <a:endParaRPr lang="en-US" altLang="ja-JP" dirty="0"/>
          </a:p>
          <a:p>
            <a:r>
              <a:rPr lang="ja-JP" altLang="en-US" dirty="0"/>
              <a:t>　</a:t>
            </a:r>
            <a:r>
              <a:rPr lang="en-US" altLang="ja-JP" dirty="0"/>
              <a:t> R-VPF </a:t>
            </a:r>
            <a:r>
              <a:rPr lang="ja-JP" altLang="en-US" dirty="0"/>
              <a:t>で求めた</a:t>
            </a:r>
            <a:r>
              <a:rPr lang="en-US" altLang="ja-JP" dirty="0"/>
              <a:t>bin</a:t>
            </a:r>
            <a:r>
              <a:rPr lang="ja-JP" altLang="en-US" dirty="0"/>
              <a:t>の中の路面候補点の法線ベクトルを</a:t>
            </a:r>
            <a:r>
              <a:rPr lang="en-US" altLang="ja-JP" dirty="0"/>
              <a:t>v</a:t>
            </a:r>
            <a:r>
              <a:rPr lang="en-US" altLang="ja-JP" baseline="-25000" dirty="0"/>
              <a:t>3</a:t>
            </a:r>
            <a:r>
              <a:rPr lang="ja-JP" altLang="en-US" dirty="0"/>
              <a:t>とする（先ほどの</a:t>
            </a:r>
            <a:r>
              <a:rPr lang="en-US" altLang="ja-JP" sz="1800" dirty="0"/>
              <a:t>n </a:t>
            </a:r>
            <a:r>
              <a:rPr lang="ja-JP" altLang="en-US" sz="1800" baseline="30000" dirty="0"/>
              <a:t>Ｌ</a:t>
            </a:r>
            <a:r>
              <a:rPr lang="ja-JP" altLang="en-US" sz="1800" dirty="0"/>
              <a:t>）</a:t>
            </a:r>
            <a:endParaRPr lang="en-US" altLang="ja-JP" sz="1800" dirty="0"/>
          </a:p>
          <a:p>
            <a:r>
              <a:rPr lang="ja-JP" altLang="en-US" sz="1800" dirty="0"/>
              <a:t>　 法線ベクトルと実際の</a:t>
            </a:r>
            <a:r>
              <a:rPr lang="en-US" altLang="ja-JP" sz="1800" dirty="0"/>
              <a:t>z</a:t>
            </a:r>
            <a:r>
              <a:rPr lang="ja-JP" altLang="en-US" sz="1800" dirty="0"/>
              <a:t>軸との角度が閾値より小さい場合に路面と判定する</a:t>
            </a:r>
            <a:endParaRPr lang="en-US" altLang="ja-JP" sz="1800" dirty="0"/>
          </a:p>
          <a:p>
            <a:endParaRPr lang="en-US" altLang="ja-JP" sz="1800" dirty="0"/>
          </a:p>
          <a:p>
            <a:endParaRPr lang="en-US" altLang="ja-JP" dirty="0"/>
          </a:p>
          <a:p>
            <a:endParaRPr lang="en-US" altLang="ja-JP" dirty="0"/>
          </a:p>
          <a:p>
            <a:endParaRPr lang="en-US" altLang="ja-JP" dirty="0"/>
          </a:p>
        </p:txBody>
      </p:sp>
      <p:pic>
        <p:nvPicPr>
          <p:cNvPr id="42" name="図 41">
            <a:extLst>
              <a:ext uri="{FF2B5EF4-FFF2-40B4-BE49-F238E27FC236}">
                <a16:creationId xmlns:a16="http://schemas.microsoft.com/office/drawing/2014/main" id="{0B0B7030-19D3-84B9-5119-2A14D00FAB9F}"/>
              </a:ext>
            </a:extLst>
          </p:cNvPr>
          <p:cNvPicPr>
            <a:picLocks noChangeAspect="1"/>
          </p:cNvPicPr>
          <p:nvPr/>
        </p:nvPicPr>
        <p:blipFill>
          <a:blip r:embed="rId2"/>
          <a:stretch>
            <a:fillRect/>
          </a:stretch>
        </p:blipFill>
        <p:spPr>
          <a:xfrm>
            <a:off x="1521986" y="2636627"/>
            <a:ext cx="6715125" cy="962025"/>
          </a:xfrm>
          <a:prstGeom prst="rect">
            <a:avLst/>
          </a:prstGeom>
        </p:spPr>
      </p:pic>
      <p:pic>
        <p:nvPicPr>
          <p:cNvPr id="45" name="図 44">
            <a:extLst>
              <a:ext uri="{FF2B5EF4-FFF2-40B4-BE49-F238E27FC236}">
                <a16:creationId xmlns:a16="http://schemas.microsoft.com/office/drawing/2014/main" id="{DFE14D8F-1AF1-AEC6-67AC-E25D5960BB48}"/>
              </a:ext>
            </a:extLst>
          </p:cNvPr>
          <p:cNvPicPr>
            <a:picLocks noChangeAspect="1"/>
          </p:cNvPicPr>
          <p:nvPr/>
        </p:nvPicPr>
        <p:blipFill>
          <a:blip r:embed="rId3"/>
          <a:stretch>
            <a:fillRect/>
          </a:stretch>
        </p:blipFill>
        <p:spPr>
          <a:xfrm>
            <a:off x="739643" y="4315536"/>
            <a:ext cx="7639050" cy="476250"/>
          </a:xfrm>
          <a:prstGeom prst="rect">
            <a:avLst/>
          </a:prstGeom>
        </p:spPr>
      </p:pic>
      <p:sp>
        <p:nvSpPr>
          <p:cNvPr id="46" name="フローチャート: 代替処理 45">
            <a:extLst>
              <a:ext uri="{FF2B5EF4-FFF2-40B4-BE49-F238E27FC236}">
                <a16:creationId xmlns:a16="http://schemas.microsoft.com/office/drawing/2014/main" id="{805F077C-22A4-01AA-A739-EEC2A49C6DED}"/>
              </a:ext>
            </a:extLst>
          </p:cNvPr>
          <p:cNvSpPr/>
          <p:nvPr/>
        </p:nvSpPr>
        <p:spPr>
          <a:xfrm>
            <a:off x="3136900" y="4191000"/>
            <a:ext cx="1422268" cy="813166"/>
          </a:xfrm>
          <a:prstGeom prst="flowChartAlternateProcess">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Tree>
    <p:extLst>
      <p:ext uri="{BB962C8B-B14F-4D97-AF65-F5344CB8AC3E}">
        <p14:creationId xmlns:p14="http://schemas.microsoft.com/office/powerpoint/2010/main" val="4116196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5D92CC-16D2-694C-DE87-34D20F6A1156}"/>
              </a:ext>
            </a:extLst>
          </p:cNvPr>
          <p:cNvSpPr>
            <a:spLocks noGrp="1"/>
          </p:cNvSpPr>
          <p:nvPr>
            <p:ph type="title"/>
          </p:nvPr>
        </p:nvSpPr>
        <p:spPr/>
        <p:txBody>
          <a:bodyPr/>
          <a:lstStyle/>
          <a:p>
            <a:r>
              <a:rPr lang="en-US" altLang="ja-JP" dirty="0"/>
              <a:t>1. </a:t>
            </a:r>
            <a:r>
              <a:rPr lang="ja-JP" altLang="en-US" dirty="0"/>
              <a:t>路面分離</a:t>
            </a:r>
            <a:r>
              <a:rPr lang="en-US" altLang="ja-JP" dirty="0"/>
              <a:t>/Patchwork, Patchwork++</a:t>
            </a:r>
            <a:endParaRPr kumimoji="1" lang="ja-JP" altLang="en-US" dirty="0"/>
          </a:p>
        </p:txBody>
      </p:sp>
      <p:sp>
        <p:nvSpPr>
          <p:cNvPr id="5" name="テキスト ボックス 4">
            <a:extLst>
              <a:ext uri="{FF2B5EF4-FFF2-40B4-BE49-F238E27FC236}">
                <a16:creationId xmlns:a16="http://schemas.microsoft.com/office/drawing/2014/main" id="{0EA636C5-7C08-BD2E-9211-7B59B2432489}"/>
              </a:ext>
            </a:extLst>
          </p:cNvPr>
          <p:cNvSpPr txBox="1"/>
          <p:nvPr/>
        </p:nvSpPr>
        <p:spPr>
          <a:xfrm>
            <a:off x="515255" y="1203279"/>
            <a:ext cx="11161486" cy="5243871"/>
          </a:xfrm>
          <a:prstGeom prst="rect">
            <a:avLst/>
          </a:prstGeom>
          <a:noFill/>
        </p:spPr>
        <p:txBody>
          <a:bodyPr wrap="square">
            <a:spAutoFit/>
          </a:bodyPr>
          <a:lstStyle/>
          <a:p>
            <a:r>
              <a:rPr lang="ja-JP" altLang="en-US" b="1" dirty="0"/>
              <a:t>②</a:t>
            </a:r>
            <a:r>
              <a:rPr lang="en-US" altLang="ja-JP" b="1" dirty="0"/>
              <a:t>Elevation</a:t>
            </a:r>
            <a:r>
              <a:rPr lang="ja-JP" altLang="en-US" b="1" dirty="0"/>
              <a:t>：</a:t>
            </a:r>
            <a:endParaRPr lang="en-US" altLang="ja-JP" b="1" dirty="0"/>
          </a:p>
          <a:p>
            <a:r>
              <a:rPr lang="ja-JP" altLang="en-US" b="1" dirty="0"/>
              <a:t>　</a:t>
            </a:r>
            <a:r>
              <a:rPr lang="ja-JP" altLang="en-US" dirty="0"/>
              <a:t>課題①：今までの手法だと</a:t>
            </a:r>
            <a:r>
              <a:rPr lang="en-US" altLang="ja-JP" dirty="0"/>
              <a:t>LiDAR</a:t>
            </a:r>
            <a:r>
              <a:rPr lang="ja-JP" altLang="en-US" dirty="0"/>
              <a:t>近くにある車の屋根などの平面を路面と認知してしまう</a:t>
            </a:r>
            <a:endParaRPr lang="en-US" altLang="ja-JP" dirty="0"/>
          </a:p>
          <a:p>
            <a:r>
              <a:rPr lang="ja-JP" altLang="en-US" b="1" dirty="0"/>
              <a:t>　　　　</a:t>
            </a:r>
            <a:r>
              <a:rPr lang="ja-JP" altLang="en-US" dirty="0"/>
              <a:t>→</a:t>
            </a:r>
            <a:r>
              <a:rPr lang="en-US" altLang="ja-JP" dirty="0"/>
              <a:t>bin</a:t>
            </a:r>
            <a:r>
              <a:rPr lang="ja-JP" altLang="en-US" dirty="0"/>
              <a:t>の高さに応じて減衰する項を掛け合わせる</a:t>
            </a:r>
            <a:endParaRPr lang="en-US" altLang="ja-JP" dirty="0"/>
          </a:p>
          <a:p>
            <a:r>
              <a:rPr lang="ja-JP" altLang="en-US" dirty="0"/>
              <a:t>　　　　</a:t>
            </a:r>
            <a:r>
              <a:rPr lang="en-US" altLang="ja-JP" dirty="0"/>
              <a:t>z : bin</a:t>
            </a:r>
            <a:r>
              <a:rPr lang="ja-JP" altLang="en-US" dirty="0"/>
              <a:t>の路面候補点の座標の平均　</a:t>
            </a:r>
            <a:endParaRPr lang="en-US" altLang="ja-JP" dirty="0"/>
          </a:p>
          <a:p>
            <a:r>
              <a:rPr lang="ja-JP" altLang="en-US" dirty="0"/>
              <a:t>　　　　</a:t>
            </a:r>
            <a:r>
              <a:rPr lang="en-US" altLang="ja-JP" dirty="0" err="1"/>
              <a:t>e</a:t>
            </a:r>
            <a:r>
              <a:rPr lang="en-US" altLang="ja-JP" baseline="-25000" dirty="0" err="1"/>
              <a:t>τ</a:t>
            </a:r>
            <a:r>
              <a:rPr lang="ja-JP" altLang="en-US" baseline="-25000" dirty="0"/>
              <a:t>ｍ</a:t>
            </a:r>
            <a:r>
              <a:rPr lang="ja-JP" altLang="en-US" dirty="0"/>
              <a:t>：</a:t>
            </a:r>
            <a:r>
              <a:rPr lang="en-US" altLang="ja-JP" dirty="0"/>
              <a:t>bin</a:t>
            </a:r>
            <a:r>
              <a:rPr lang="ja-JP" altLang="en-US" dirty="0"/>
              <a:t>がどこの</a:t>
            </a:r>
            <a:r>
              <a:rPr lang="en-US" altLang="ja-JP" dirty="0"/>
              <a:t>ZONE</a:t>
            </a:r>
            <a:r>
              <a:rPr lang="ja-JP" altLang="en-US" dirty="0"/>
              <a:t>に属しているかで決まる定数</a:t>
            </a:r>
            <a:endParaRPr lang="en-US" altLang="ja-JP" dirty="0"/>
          </a:p>
          <a:p>
            <a:endParaRPr lang="en-US" altLang="ja-JP" dirty="0"/>
          </a:p>
          <a:p>
            <a:endParaRPr lang="en-US" altLang="ja-JP" dirty="0"/>
          </a:p>
          <a:p>
            <a:endParaRPr lang="en-US" altLang="ja-JP" dirty="0"/>
          </a:p>
          <a:p>
            <a:endParaRPr lang="en-US" altLang="ja-JP" dirty="0"/>
          </a:p>
          <a:p>
            <a:r>
              <a:rPr lang="ja-JP" altLang="en-US" dirty="0"/>
              <a:t>　課題②：</a:t>
            </a:r>
            <a:r>
              <a:rPr lang="en-US" altLang="ja-JP" dirty="0"/>
              <a:t> </a:t>
            </a:r>
            <a:r>
              <a:rPr lang="en-US" altLang="ja-JP" dirty="0" err="1"/>
              <a:t>e</a:t>
            </a:r>
            <a:r>
              <a:rPr lang="en-US" altLang="ja-JP" baseline="-25000" dirty="0" err="1"/>
              <a:t>τ</a:t>
            </a:r>
            <a:r>
              <a:rPr lang="en-US" altLang="ja-JP" baseline="-25000" dirty="0"/>
              <a:t>,</a:t>
            </a:r>
            <a:r>
              <a:rPr lang="ja-JP" altLang="en-US" baseline="-25000" dirty="0"/>
              <a:t>ｍ</a:t>
            </a:r>
            <a:r>
              <a:rPr lang="ja-JP" altLang="en-US" dirty="0"/>
              <a:t>の値は路面の状況によって、最適な値が違う</a:t>
            </a:r>
            <a:endParaRPr lang="en-US" altLang="ja-JP" dirty="0"/>
          </a:p>
          <a:p>
            <a:r>
              <a:rPr lang="ja-JP" altLang="en-US" dirty="0"/>
              <a:t>　　　　→前回の推定をもとに</a:t>
            </a:r>
            <a:r>
              <a:rPr lang="en-US" altLang="ja-JP" dirty="0" err="1"/>
              <a:t>e</a:t>
            </a:r>
            <a:r>
              <a:rPr lang="en-US" altLang="ja-JP" baseline="-25000" dirty="0" err="1"/>
              <a:t>τ</a:t>
            </a:r>
            <a:r>
              <a:rPr lang="en-US" altLang="ja-JP" baseline="-25000" dirty="0"/>
              <a:t>,</a:t>
            </a:r>
            <a:r>
              <a:rPr lang="ja-JP" altLang="en-US" baseline="-25000" dirty="0"/>
              <a:t>ｍ</a:t>
            </a:r>
            <a:r>
              <a:rPr lang="ja-JP" altLang="en-US" dirty="0"/>
              <a:t>の値を平均と標準偏差で更新していく</a:t>
            </a:r>
            <a:endParaRPr lang="en-US" altLang="ja-JP" dirty="0"/>
          </a:p>
          <a:p>
            <a:endParaRPr lang="en-US" altLang="ja-JP" dirty="0"/>
          </a:p>
          <a:p>
            <a:r>
              <a:rPr lang="ja-JP" altLang="en-US" dirty="0"/>
              <a:t>　　　　</a:t>
            </a:r>
            <a:r>
              <a:rPr lang="en-US" altLang="ja-JP" dirty="0"/>
              <a:t>E</a:t>
            </a:r>
            <a:r>
              <a:rPr lang="ja-JP" altLang="en-US" baseline="-25000" dirty="0"/>
              <a:t>ｍ</a:t>
            </a:r>
            <a:r>
              <a:rPr lang="ja-JP" altLang="en-US" dirty="0"/>
              <a:t>：前回の推定で路面判定された</a:t>
            </a:r>
            <a:r>
              <a:rPr lang="en-US" altLang="ja-JP" dirty="0"/>
              <a:t>m</a:t>
            </a:r>
            <a:r>
              <a:rPr lang="ja-JP" altLang="en-US" dirty="0"/>
              <a:t>番目の</a:t>
            </a:r>
            <a:r>
              <a:rPr lang="en-US" altLang="ja-JP" dirty="0"/>
              <a:t>ZONE</a:t>
            </a:r>
            <a:r>
              <a:rPr lang="ja-JP" altLang="en-US" dirty="0"/>
              <a:t>に属する</a:t>
            </a:r>
            <a:r>
              <a:rPr lang="en-US" altLang="ja-JP" dirty="0"/>
              <a:t>bin</a:t>
            </a:r>
            <a:r>
              <a:rPr lang="ja-JP" altLang="en-US" dirty="0"/>
              <a:t>の</a:t>
            </a:r>
            <a:r>
              <a:rPr lang="en-US" altLang="ja-JP" dirty="0"/>
              <a:t>z</a:t>
            </a:r>
            <a:r>
              <a:rPr lang="ja-JP" altLang="en-US" dirty="0"/>
              <a:t>の集合　</a:t>
            </a:r>
            <a:endParaRPr lang="en-US" altLang="ja-JP" dirty="0"/>
          </a:p>
          <a:p>
            <a:r>
              <a:rPr lang="ja-JP" altLang="en-US" dirty="0"/>
              <a:t>　　　　</a:t>
            </a:r>
            <a:r>
              <a:rPr lang="en-US" altLang="ja-JP" dirty="0"/>
              <a:t>a</a:t>
            </a:r>
            <a:r>
              <a:rPr lang="en-US" altLang="ja-JP" baseline="-25000" dirty="0"/>
              <a:t>m</a:t>
            </a:r>
            <a:r>
              <a:rPr lang="ja-JP" altLang="en-US" dirty="0"/>
              <a:t>：</a:t>
            </a:r>
            <a:r>
              <a:rPr lang="en-US" altLang="ja-JP" dirty="0"/>
              <a:t>m</a:t>
            </a:r>
            <a:r>
              <a:rPr lang="ja-JP" altLang="en-US" dirty="0"/>
              <a:t>番目の</a:t>
            </a:r>
            <a:r>
              <a:rPr lang="en-US" altLang="ja-JP" dirty="0"/>
              <a:t>ZONE</a:t>
            </a:r>
            <a:r>
              <a:rPr lang="ja-JP" altLang="en-US" dirty="0"/>
              <a:t>の定数　</a:t>
            </a:r>
            <a:endParaRPr lang="en-US" altLang="ja-JP" dirty="0"/>
          </a:p>
          <a:p>
            <a:endParaRPr lang="en-US" altLang="ja-JP" dirty="0"/>
          </a:p>
          <a:p>
            <a:endParaRPr lang="en-US" altLang="ja-JP" dirty="0"/>
          </a:p>
          <a:p>
            <a:r>
              <a:rPr lang="ja-JP" altLang="en-US" dirty="0"/>
              <a:t>　　　　</a:t>
            </a:r>
            <a:endParaRPr lang="en-US" altLang="ja-JP" dirty="0"/>
          </a:p>
        </p:txBody>
      </p:sp>
      <p:sp>
        <p:nvSpPr>
          <p:cNvPr id="9" name="テキスト ボックス 8">
            <a:extLst>
              <a:ext uri="{FF2B5EF4-FFF2-40B4-BE49-F238E27FC236}">
                <a16:creationId xmlns:a16="http://schemas.microsoft.com/office/drawing/2014/main" id="{B05E70A7-4ADB-3E94-6A6E-524E37F2608A}"/>
              </a:ext>
            </a:extLst>
          </p:cNvPr>
          <p:cNvSpPr txBox="1"/>
          <p:nvPr/>
        </p:nvSpPr>
        <p:spPr>
          <a:xfrm>
            <a:off x="1502364" y="1847606"/>
            <a:ext cx="1098324" cy="395365"/>
          </a:xfrm>
          <a:prstGeom prst="rect">
            <a:avLst/>
          </a:prstGeom>
          <a:noFill/>
        </p:spPr>
        <p:txBody>
          <a:bodyPr wrap="square" rtlCol="0">
            <a:spAutoFit/>
          </a:bodyPr>
          <a:lstStyle/>
          <a:p>
            <a:r>
              <a:rPr lang="en-US" altLang="ja-JP" dirty="0"/>
              <a:t>_</a:t>
            </a:r>
            <a:endParaRPr kumimoji="1" lang="ja-JP" altLang="en-US" dirty="0"/>
          </a:p>
        </p:txBody>
      </p:sp>
      <p:sp>
        <p:nvSpPr>
          <p:cNvPr id="15" name="テキスト ボックス 14">
            <a:extLst>
              <a:ext uri="{FF2B5EF4-FFF2-40B4-BE49-F238E27FC236}">
                <a16:creationId xmlns:a16="http://schemas.microsoft.com/office/drawing/2014/main" id="{F10263BE-4653-0E42-DD2D-953BE5307393}"/>
              </a:ext>
            </a:extLst>
          </p:cNvPr>
          <p:cNvSpPr txBox="1"/>
          <p:nvPr/>
        </p:nvSpPr>
        <p:spPr>
          <a:xfrm>
            <a:off x="138546" y="804412"/>
            <a:ext cx="10811521" cy="395365"/>
          </a:xfrm>
          <a:prstGeom prst="rect">
            <a:avLst/>
          </a:prstGeom>
          <a:noFill/>
        </p:spPr>
        <p:txBody>
          <a:bodyPr wrap="square" rtlCol="0">
            <a:spAutoFit/>
          </a:bodyPr>
          <a:lstStyle/>
          <a:p>
            <a:r>
              <a:rPr lang="en-US" altLang="ja-JP" b="1" dirty="0"/>
              <a:t> e</a:t>
            </a:r>
            <a:r>
              <a:rPr lang="ja-JP" altLang="en-US" b="1" dirty="0"/>
              <a:t>）</a:t>
            </a:r>
            <a:r>
              <a:rPr lang="en-US" altLang="ja-JP" b="1" dirty="0"/>
              <a:t>A-GLE: Adaptive Ground Likelihood Estimation</a:t>
            </a:r>
            <a:r>
              <a:rPr lang="ja-JP" altLang="en-US" b="1" dirty="0"/>
              <a:t>②</a:t>
            </a:r>
          </a:p>
        </p:txBody>
      </p:sp>
      <p:sp>
        <p:nvSpPr>
          <p:cNvPr id="16" name="テキスト ボックス 15">
            <a:extLst>
              <a:ext uri="{FF2B5EF4-FFF2-40B4-BE49-F238E27FC236}">
                <a16:creationId xmlns:a16="http://schemas.microsoft.com/office/drawing/2014/main" id="{0B06536C-AE17-C922-D905-4E6638ED0F92}"/>
              </a:ext>
            </a:extLst>
          </p:cNvPr>
          <p:cNvSpPr txBox="1"/>
          <p:nvPr/>
        </p:nvSpPr>
        <p:spPr>
          <a:xfrm>
            <a:off x="8481622" y="4558525"/>
            <a:ext cx="1098324" cy="395365"/>
          </a:xfrm>
          <a:prstGeom prst="rect">
            <a:avLst/>
          </a:prstGeom>
          <a:noFill/>
        </p:spPr>
        <p:txBody>
          <a:bodyPr wrap="square" rtlCol="0">
            <a:spAutoFit/>
          </a:bodyPr>
          <a:lstStyle/>
          <a:p>
            <a:r>
              <a:rPr lang="en-US" altLang="ja-JP" dirty="0"/>
              <a:t>_</a:t>
            </a:r>
            <a:endParaRPr kumimoji="1" lang="ja-JP" altLang="en-US" dirty="0"/>
          </a:p>
        </p:txBody>
      </p:sp>
      <p:pic>
        <p:nvPicPr>
          <p:cNvPr id="18" name="図 17">
            <a:extLst>
              <a:ext uri="{FF2B5EF4-FFF2-40B4-BE49-F238E27FC236}">
                <a16:creationId xmlns:a16="http://schemas.microsoft.com/office/drawing/2014/main" id="{0409AD72-346C-FB1A-C04F-DAD97A17FBBD}"/>
              </a:ext>
            </a:extLst>
          </p:cNvPr>
          <p:cNvPicPr>
            <a:picLocks noChangeAspect="1"/>
          </p:cNvPicPr>
          <p:nvPr/>
        </p:nvPicPr>
        <p:blipFill>
          <a:blip r:embed="rId2"/>
          <a:stretch>
            <a:fillRect/>
          </a:stretch>
        </p:blipFill>
        <p:spPr>
          <a:xfrm>
            <a:off x="1502364" y="5635755"/>
            <a:ext cx="6204722" cy="711895"/>
          </a:xfrm>
          <a:prstGeom prst="rect">
            <a:avLst/>
          </a:prstGeom>
        </p:spPr>
      </p:pic>
      <p:pic>
        <p:nvPicPr>
          <p:cNvPr id="20" name="図 19">
            <a:extLst>
              <a:ext uri="{FF2B5EF4-FFF2-40B4-BE49-F238E27FC236}">
                <a16:creationId xmlns:a16="http://schemas.microsoft.com/office/drawing/2014/main" id="{83E4F680-83A3-DBD1-BB1C-8AE939CF98CE}"/>
              </a:ext>
            </a:extLst>
          </p:cNvPr>
          <p:cNvPicPr>
            <a:picLocks noChangeAspect="1"/>
          </p:cNvPicPr>
          <p:nvPr/>
        </p:nvPicPr>
        <p:blipFill>
          <a:blip r:embed="rId3"/>
          <a:stretch>
            <a:fillRect/>
          </a:stretch>
        </p:blipFill>
        <p:spPr>
          <a:xfrm>
            <a:off x="2484574" y="2912636"/>
            <a:ext cx="4152900" cy="523875"/>
          </a:xfrm>
          <a:prstGeom prst="rect">
            <a:avLst/>
          </a:prstGeom>
        </p:spPr>
      </p:pic>
    </p:spTree>
    <p:extLst>
      <p:ext uri="{BB962C8B-B14F-4D97-AF65-F5344CB8AC3E}">
        <p14:creationId xmlns:p14="http://schemas.microsoft.com/office/powerpoint/2010/main" val="2672499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5D92CC-16D2-694C-DE87-34D20F6A1156}"/>
              </a:ext>
            </a:extLst>
          </p:cNvPr>
          <p:cNvSpPr>
            <a:spLocks noGrp="1"/>
          </p:cNvSpPr>
          <p:nvPr>
            <p:ph type="title"/>
          </p:nvPr>
        </p:nvSpPr>
        <p:spPr/>
        <p:txBody>
          <a:bodyPr/>
          <a:lstStyle/>
          <a:p>
            <a:r>
              <a:rPr lang="en-US" altLang="ja-JP" dirty="0"/>
              <a:t>1. </a:t>
            </a:r>
            <a:r>
              <a:rPr lang="ja-JP" altLang="en-US" dirty="0"/>
              <a:t>路面分離</a:t>
            </a:r>
            <a:r>
              <a:rPr lang="en-US" altLang="ja-JP" dirty="0"/>
              <a:t>/Patchwork, Patchwork++</a:t>
            </a:r>
            <a:endParaRPr kumimoji="1" lang="ja-JP" altLang="en-US" dirty="0"/>
          </a:p>
        </p:txBody>
      </p:sp>
      <p:sp>
        <p:nvSpPr>
          <p:cNvPr id="5" name="テキスト ボックス 4">
            <a:extLst>
              <a:ext uri="{FF2B5EF4-FFF2-40B4-BE49-F238E27FC236}">
                <a16:creationId xmlns:a16="http://schemas.microsoft.com/office/drawing/2014/main" id="{0EA636C5-7C08-BD2E-9211-7B59B2432489}"/>
              </a:ext>
            </a:extLst>
          </p:cNvPr>
          <p:cNvSpPr txBox="1"/>
          <p:nvPr/>
        </p:nvSpPr>
        <p:spPr>
          <a:xfrm>
            <a:off x="515255" y="1203279"/>
            <a:ext cx="11161486" cy="5243871"/>
          </a:xfrm>
          <a:prstGeom prst="rect">
            <a:avLst/>
          </a:prstGeom>
          <a:noFill/>
        </p:spPr>
        <p:txBody>
          <a:bodyPr wrap="square">
            <a:spAutoFit/>
          </a:bodyPr>
          <a:lstStyle/>
          <a:p>
            <a:r>
              <a:rPr lang="ja-JP" altLang="en-US" b="1" dirty="0"/>
              <a:t>③</a:t>
            </a:r>
            <a:r>
              <a:rPr lang="en-US" altLang="ja-JP" b="1" dirty="0"/>
              <a:t>flatness</a:t>
            </a:r>
            <a:r>
              <a:rPr lang="ja-JP" altLang="en-US" b="1" dirty="0"/>
              <a:t>：</a:t>
            </a:r>
            <a:endParaRPr lang="en-US" altLang="ja-JP" b="1" dirty="0"/>
          </a:p>
          <a:p>
            <a:r>
              <a:rPr lang="ja-JP" altLang="en-US" b="1" dirty="0"/>
              <a:t>　</a:t>
            </a:r>
            <a:r>
              <a:rPr lang="ja-JP" altLang="en-US" dirty="0"/>
              <a:t>問題①：</a:t>
            </a:r>
            <a:r>
              <a:rPr lang="en-US" altLang="ja-JP" dirty="0"/>
              <a:t>Elevation</a:t>
            </a:r>
            <a:r>
              <a:rPr lang="ja-JP" altLang="en-US" dirty="0"/>
              <a:t>項を追加すると上り坂が</a:t>
            </a:r>
            <a:r>
              <a:rPr lang="en-US" altLang="ja-JP" dirty="0"/>
              <a:t>FN</a:t>
            </a:r>
            <a:r>
              <a:rPr lang="ja-JP" altLang="en-US" dirty="0"/>
              <a:t>に判定されてしまうことがある</a:t>
            </a:r>
            <a:endParaRPr lang="en-US" altLang="ja-JP" dirty="0"/>
          </a:p>
          <a:p>
            <a:r>
              <a:rPr lang="ja-JP" altLang="en-US" dirty="0"/>
              <a:t>　　→路面の平坦度合で補正する項を付け加える。</a:t>
            </a:r>
            <a:endParaRPr lang="en-US" altLang="ja-JP" dirty="0"/>
          </a:p>
          <a:p>
            <a:endParaRPr lang="en-US" altLang="ja-JP" dirty="0"/>
          </a:p>
          <a:p>
            <a:r>
              <a:rPr lang="en-US" altLang="ja-JP" dirty="0"/>
              <a:t> </a:t>
            </a:r>
            <a:r>
              <a:rPr lang="ja-JP" altLang="en-US" dirty="0"/>
              <a:t>  </a:t>
            </a:r>
            <a:r>
              <a:rPr lang="en-US" altLang="ja-JP" dirty="0"/>
              <a:t>Uprightness</a:t>
            </a:r>
            <a:r>
              <a:rPr lang="ja-JP" altLang="en-US" dirty="0"/>
              <a:t>で使用した路面の法線ベクトル</a:t>
            </a:r>
            <a:r>
              <a:rPr lang="en-US" altLang="ja-JP" dirty="0"/>
              <a:t>v</a:t>
            </a:r>
            <a:r>
              <a:rPr lang="en-US" altLang="ja-JP" baseline="-25000" dirty="0"/>
              <a:t>3</a:t>
            </a:r>
            <a:r>
              <a:rPr lang="ja-JP" altLang="en-US" dirty="0"/>
              <a:t>の固有値を</a:t>
            </a:r>
            <a:r>
              <a:rPr lang="en-US" altLang="ja-JP" dirty="0"/>
              <a:t>λ</a:t>
            </a:r>
            <a:r>
              <a:rPr lang="ja-JP" altLang="en-US" baseline="-25000" dirty="0"/>
              <a:t>３</a:t>
            </a:r>
            <a:r>
              <a:rPr lang="ja-JP" altLang="en-US" dirty="0"/>
              <a:t>とすると</a:t>
            </a:r>
            <a:endParaRPr lang="en-US" altLang="ja-JP" dirty="0"/>
          </a:p>
          <a:p>
            <a:r>
              <a:rPr lang="ja-JP" altLang="en-US" dirty="0"/>
              <a:t>　</a:t>
            </a:r>
            <a:r>
              <a:rPr lang="en-US" altLang="ja-JP" dirty="0"/>
              <a:t> λ</a:t>
            </a:r>
            <a:r>
              <a:rPr lang="ja-JP" altLang="en-US" baseline="-25000" dirty="0"/>
              <a:t>３</a:t>
            </a:r>
            <a:r>
              <a:rPr lang="ja-JP" altLang="en-US" dirty="0"/>
              <a:t>が小さければ小さいほど、路面が平坦だといえる</a:t>
            </a:r>
            <a:endParaRPr lang="en-US" altLang="ja-JP" dirty="0"/>
          </a:p>
          <a:p>
            <a:endParaRPr lang="en-US" altLang="ja-JP" dirty="0"/>
          </a:p>
          <a:p>
            <a:r>
              <a:rPr lang="ja-JP" altLang="en-US" dirty="0"/>
              <a:t>　路面の平坦度合 </a:t>
            </a:r>
            <a:r>
              <a:rPr lang="en-US" altLang="ja-JP" dirty="0" err="1"/>
              <a:t>f</a:t>
            </a:r>
            <a:r>
              <a:rPr lang="en-US" altLang="ja-JP" baseline="-25000" dirty="0" err="1"/>
              <a:t>n</a:t>
            </a:r>
            <a:r>
              <a:rPr lang="en-US" altLang="ja-JP" dirty="0"/>
              <a:t> = λ</a:t>
            </a:r>
            <a:r>
              <a:rPr lang="ja-JP" altLang="en-US" baseline="-25000" dirty="0"/>
              <a:t>３　　</a:t>
            </a:r>
            <a:endParaRPr lang="en-US" altLang="ja-JP" baseline="-25000" dirty="0"/>
          </a:p>
          <a:p>
            <a:r>
              <a:rPr lang="ja-JP" altLang="en-US" baseline="-25000" dirty="0"/>
              <a:t>　 </a:t>
            </a:r>
            <a:r>
              <a:rPr lang="ja-JP" altLang="en-US" dirty="0"/>
              <a:t>以下の式で路面の平坦度合で補正する</a:t>
            </a:r>
            <a:endParaRPr lang="en-US" altLang="ja-JP" dirty="0"/>
          </a:p>
          <a:p>
            <a:endParaRPr lang="en-US" altLang="ja-JP" dirty="0"/>
          </a:p>
          <a:p>
            <a:endParaRPr lang="en-US" altLang="ja-JP" dirty="0"/>
          </a:p>
          <a:p>
            <a:endParaRPr lang="en-US" altLang="ja-JP" dirty="0"/>
          </a:p>
          <a:p>
            <a:endParaRPr lang="en-US" altLang="ja-JP" dirty="0"/>
          </a:p>
          <a:p>
            <a:r>
              <a:rPr lang="ja-JP" altLang="en-US" dirty="0"/>
              <a:t>　</a:t>
            </a:r>
            <a:r>
              <a:rPr lang="en-US" altLang="ja-JP" dirty="0"/>
              <a:t>Elevation</a:t>
            </a:r>
            <a:r>
              <a:rPr lang="ja-JP" altLang="en-US" dirty="0"/>
              <a:t>の時と同様に</a:t>
            </a:r>
            <a:r>
              <a:rPr lang="en-US" altLang="ja-JP" dirty="0" err="1"/>
              <a:t>f</a:t>
            </a:r>
            <a:r>
              <a:rPr lang="en-US" altLang="ja-JP" baseline="-25000" dirty="0" err="1"/>
              <a:t>τ</a:t>
            </a:r>
            <a:r>
              <a:rPr lang="en-US" altLang="ja-JP" baseline="-25000" dirty="0"/>
              <a:t>,</a:t>
            </a:r>
            <a:r>
              <a:rPr lang="ja-JP" altLang="en-US" baseline="-25000" dirty="0"/>
              <a:t>ｍ</a:t>
            </a:r>
            <a:r>
              <a:rPr lang="ja-JP" altLang="en-US" dirty="0"/>
              <a:t>の値を前回の推定をもとに更新していく</a:t>
            </a:r>
            <a:endParaRPr lang="en-US" altLang="ja-JP" dirty="0"/>
          </a:p>
          <a:p>
            <a:r>
              <a:rPr lang="ja-JP" altLang="en-US" dirty="0"/>
              <a:t>　</a:t>
            </a:r>
            <a:r>
              <a:rPr lang="en-US" altLang="ja-JP" dirty="0"/>
              <a:t>F</a:t>
            </a:r>
            <a:r>
              <a:rPr lang="ja-JP" altLang="en-US" baseline="-25000" dirty="0"/>
              <a:t>ｍ</a:t>
            </a:r>
            <a:r>
              <a:rPr lang="ja-JP" altLang="en-US" dirty="0"/>
              <a:t>：前回の推定で路面判定された</a:t>
            </a:r>
            <a:r>
              <a:rPr lang="en-US" altLang="ja-JP" dirty="0"/>
              <a:t>m</a:t>
            </a:r>
            <a:r>
              <a:rPr lang="ja-JP" altLang="en-US" dirty="0"/>
              <a:t>番目の</a:t>
            </a:r>
            <a:r>
              <a:rPr lang="en-US" altLang="ja-JP" dirty="0"/>
              <a:t>ZONE</a:t>
            </a:r>
            <a:r>
              <a:rPr lang="ja-JP" altLang="en-US" dirty="0"/>
              <a:t>に属する</a:t>
            </a:r>
            <a:r>
              <a:rPr lang="en-US" altLang="ja-JP" dirty="0"/>
              <a:t>bin</a:t>
            </a:r>
            <a:r>
              <a:rPr lang="ja-JP" altLang="en-US" dirty="0"/>
              <a:t>の</a:t>
            </a:r>
            <a:r>
              <a:rPr lang="en-US" altLang="ja-JP" dirty="0" err="1"/>
              <a:t>f</a:t>
            </a:r>
            <a:r>
              <a:rPr lang="en-US" altLang="ja-JP" baseline="-25000" dirty="0" err="1"/>
              <a:t>n</a:t>
            </a:r>
            <a:r>
              <a:rPr lang="ja-JP" altLang="en-US" dirty="0"/>
              <a:t>の集合　</a:t>
            </a:r>
            <a:endParaRPr lang="en-US" altLang="ja-JP" dirty="0"/>
          </a:p>
          <a:p>
            <a:endParaRPr lang="en-US" altLang="ja-JP" dirty="0"/>
          </a:p>
          <a:p>
            <a:r>
              <a:rPr lang="en-US" altLang="ja-JP" baseline="-25000" dirty="0"/>
              <a:t>     </a:t>
            </a:r>
            <a:endParaRPr lang="en-US" altLang="ja-JP" dirty="0"/>
          </a:p>
        </p:txBody>
      </p:sp>
      <p:sp>
        <p:nvSpPr>
          <p:cNvPr id="15" name="テキスト ボックス 14">
            <a:extLst>
              <a:ext uri="{FF2B5EF4-FFF2-40B4-BE49-F238E27FC236}">
                <a16:creationId xmlns:a16="http://schemas.microsoft.com/office/drawing/2014/main" id="{F10263BE-4653-0E42-DD2D-953BE5307393}"/>
              </a:ext>
            </a:extLst>
          </p:cNvPr>
          <p:cNvSpPr txBox="1"/>
          <p:nvPr/>
        </p:nvSpPr>
        <p:spPr>
          <a:xfrm>
            <a:off x="138546" y="825109"/>
            <a:ext cx="10811521" cy="395365"/>
          </a:xfrm>
          <a:prstGeom prst="rect">
            <a:avLst/>
          </a:prstGeom>
          <a:noFill/>
        </p:spPr>
        <p:txBody>
          <a:bodyPr wrap="square" rtlCol="0">
            <a:spAutoFit/>
          </a:bodyPr>
          <a:lstStyle/>
          <a:p>
            <a:r>
              <a:rPr lang="en-US" altLang="ja-JP" b="1" dirty="0"/>
              <a:t> e</a:t>
            </a:r>
            <a:r>
              <a:rPr lang="ja-JP" altLang="en-US" b="1" dirty="0"/>
              <a:t>）</a:t>
            </a:r>
            <a:r>
              <a:rPr lang="en-US" altLang="ja-JP" b="1" dirty="0"/>
              <a:t>A-GLE: Adaptive Ground Likelihood Estimation</a:t>
            </a:r>
            <a:r>
              <a:rPr lang="ja-JP" altLang="en-US" b="1" dirty="0"/>
              <a:t>③</a:t>
            </a:r>
          </a:p>
        </p:txBody>
      </p:sp>
      <p:sp>
        <p:nvSpPr>
          <p:cNvPr id="22" name="吹き出し: 線 21">
            <a:extLst>
              <a:ext uri="{FF2B5EF4-FFF2-40B4-BE49-F238E27FC236}">
                <a16:creationId xmlns:a16="http://schemas.microsoft.com/office/drawing/2014/main" id="{65F7FEB4-DAED-265B-010B-072E50B9F3E9}"/>
              </a:ext>
            </a:extLst>
          </p:cNvPr>
          <p:cNvSpPr/>
          <p:nvPr/>
        </p:nvSpPr>
        <p:spPr>
          <a:xfrm>
            <a:off x="7612966" y="2898899"/>
            <a:ext cx="4025832" cy="748014"/>
          </a:xfrm>
          <a:prstGeom prst="borderCallout1">
            <a:avLst>
              <a:gd name="adj1" fmla="val 58619"/>
              <a:gd name="adj2" fmla="val -2227"/>
              <a:gd name="adj3" fmla="val 127451"/>
              <a:gd name="adj4" fmla="val -18834"/>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solidFill>
                  <a:schemeClr val="tx1"/>
                </a:solidFill>
              </a:rPr>
              <a:t>Elebation</a:t>
            </a:r>
            <a:r>
              <a:rPr kumimoji="1" lang="en-US" altLang="ja-JP" dirty="0">
                <a:solidFill>
                  <a:schemeClr val="tx1"/>
                </a:solidFill>
              </a:rPr>
              <a:t> </a:t>
            </a:r>
            <a:r>
              <a:rPr kumimoji="1" lang="ja-JP" altLang="en-US" dirty="0">
                <a:solidFill>
                  <a:schemeClr val="tx1"/>
                </a:solidFill>
              </a:rPr>
              <a:t>で</a:t>
            </a:r>
            <a:r>
              <a:rPr lang="ja-JP" altLang="en-US" dirty="0">
                <a:solidFill>
                  <a:schemeClr val="tx1"/>
                </a:solidFill>
              </a:rPr>
              <a:t>フィルターされた</a:t>
            </a:r>
            <a:endParaRPr lang="en-US" altLang="ja-JP" dirty="0">
              <a:solidFill>
                <a:schemeClr val="tx1"/>
              </a:solidFill>
            </a:endParaRPr>
          </a:p>
          <a:p>
            <a:pPr algn="ctr"/>
            <a:r>
              <a:rPr lang="ja-JP" altLang="en-US" dirty="0">
                <a:solidFill>
                  <a:schemeClr val="tx1"/>
                </a:solidFill>
              </a:rPr>
              <a:t>部分だけ</a:t>
            </a:r>
            <a:r>
              <a:rPr lang="en-US" altLang="ja-JP" dirty="0">
                <a:solidFill>
                  <a:schemeClr val="tx1"/>
                </a:solidFill>
              </a:rPr>
              <a:t>flatness</a:t>
            </a:r>
            <a:r>
              <a:rPr lang="ja-JP" altLang="en-US" dirty="0">
                <a:solidFill>
                  <a:schemeClr val="tx1"/>
                </a:solidFill>
              </a:rPr>
              <a:t>で補正</a:t>
            </a:r>
            <a:endParaRPr kumimoji="1" lang="ja-JP" altLang="en-US" dirty="0">
              <a:solidFill>
                <a:schemeClr val="tx1"/>
              </a:solidFill>
            </a:endParaRPr>
          </a:p>
        </p:txBody>
      </p:sp>
      <p:pic>
        <p:nvPicPr>
          <p:cNvPr id="29" name="図 28">
            <a:extLst>
              <a:ext uri="{FF2B5EF4-FFF2-40B4-BE49-F238E27FC236}">
                <a16:creationId xmlns:a16="http://schemas.microsoft.com/office/drawing/2014/main" id="{34EC17AF-81A4-4B8A-5C54-1828BE62EED8}"/>
              </a:ext>
            </a:extLst>
          </p:cNvPr>
          <p:cNvPicPr>
            <a:picLocks noChangeAspect="1"/>
          </p:cNvPicPr>
          <p:nvPr/>
        </p:nvPicPr>
        <p:blipFill>
          <a:blip r:embed="rId2"/>
          <a:stretch>
            <a:fillRect/>
          </a:stretch>
        </p:blipFill>
        <p:spPr>
          <a:xfrm>
            <a:off x="910771" y="5751903"/>
            <a:ext cx="6105525" cy="561975"/>
          </a:xfrm>
          <a:prstGeom prst="rect">
            <a:avLst/>
          </a:prstGeom>
        </p:spPr>
      </p:pic>
      <p:pic>
        <p:nvPicPr>
          <p:cNvPr id="31" name="図 30">
            <a:extLst>
              <a:ext uri="{FF2B5EF4-FFF2-40B4-BE49-F238E27FC236}">
                <a16:creationId xmlns:a16="http://schemas.microsoft.com/office/drawing/2014/main" id="{16AA1B0C-7EA0-75FF-7790-4829C01C03F1}"/>
              </a:ext>
            </a:extLst>
          </p:cNvPr>
          <p:cNvPicPr>
            <a:picLocks noChangeAspect="1"/>
          </p:cNvPicPr>
          <p:nvPr/>
        </p:nvPicPr>
        <p:blipFill>
          <a:blip r:embed="rId3"/>
          <a:stretch>
            <a:fillRect/>
          </a:stretch>
        </p:blipFill>
        <p:spPr>
          <a:xfrm>
            <a:off x="847620" y="3929513"/>
            <a:ext cx="8354143" cy="1132621"/>
          </a:xfrm>
          <a:prstGeom prst="rect">
            <a:avLst/>
          </a:prstGeom>
        </p:spPr>
      </p:pic>
      <p:sp>
        <p:nvSpPr>
          <p:cNvPr id="32" name="フローチャート: 代替処理 31">
            <a:extLst>
              <a:ext uri="{FF2B5EF4-FFF2-40B4-BE49-F238E27FC236}">
                <a16:creationId xmlns:a16="http://schemas.microsoft.com/office/drawing/2014/main" id="{48B1E86E-B664-F53D-1722-6E1D70CA86AA}"/>
              </a:ext>
            </a:extLst>
          </p:cNvPr>
          <p:cNvSpPr/>
          <p:nvPr/>
        </p:nvSpPr>
        <p:spPr>
          <a:xfrm>
            <a:off x="6739085" y="3876173"/>
            <a:ext cx="2557315" cy="692944"/>
          </a:xfrm>
          <a:prstGeom prst="flowChartAlternateProcess">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Tree>
    <p:extLst>
      <p:ext uri="{BB962C8B-B14F-4D97-AF65-F5344CB8AC3E}">
        <p14:creationId xmlns:p14="http://schemas.microsoft.com/office/powerpoint/2010/main" val="5176950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5D92CC-16D2-694C-DE87-34D20F6A1156}"/>
              </a:ext>
            </a:extLst>
          </p:cNvPr>
          <p:cNvSpPr>
            <a:spLocks noGrp="1"/>
          </p:cNvSpPr>
          <p:nvPr>
            <p:ph type="title"/>
          </p:nvPr>
        </p:nvSpPr>
        <p:spPr/>
        <p:txBody>
          <a:bodyPr/>
          <a:lstStyle/>
          <a:p>
            <a:r>
              <a:rPr lang="en-US" altLang="ja-JP" dirty="0"/>
              <a:t>1. </a:t>
            </a:r>
            <a:r>
              <a:rPr lang="ja-JP" altLang="en-US" dirty="0"/>
              <a:t>路面分離</a:t>
            </a:r>
            <a:r>
              <a:rPr lang="en-US" altLang="ja-JP" dirty="0"/>
              <a:t>/Patchwork, Patchwork++</a:t>
            </a:r>
            <a:endParaRPr kumimoji="1" lang="ja-JP" altLang="en-US" dirty="0"/>
          </a:p>
        </p:txBody>
      </p:sp>
      <p:sp>
        <p:nvSpPr>
          <p:cNvPr id="5" name="テキスト ボックス 4">
            <a:extLst>
              <a:ext uri="{FF2B5EF4-FFF2-40B4-BE49-F238E27FC236}">
                <a16:creationId xmlns:a16="http://schemas.microsoft.com/office/drawing/2014/main" id="{0EA636C5-7C08-BD2E-9211-7B59B2432489}"/>
              </a:ext>
            </a:extLst>
          </p:cNvPr>
          <p:cNvSpPr txBox="1"/>
          <p:nvPr/>
        </p:nvSpPr>
        <p:spPr>
          <a:xfrm>
            <a:off x="515255" y="1203279"/>
            <a:ext cx="11161486" cy="698396"/>
          </a:xfrm>
          <a:prstGeom prst="rect">
            <a:avLst/>
          </a:prstGeom>
          <a:noFill/>
        </p:spPr>
        <p:txBody>
          <a:bodyPr wrap="square">
            <a:spAutoFit/>
          </a:bodyPr>
          <a:lstStyle/>
          <a:p>
            <a:r>
              <a:rPr lang="ja-JP" altLang="en-US" b="1" dirty="0"/>
              <a:t>④</a:t>
            </a:r>
            <a:r>
              <a:rPr lang="en-US" altLang="ja-JP" b="1" dirty="0"/>
              <a:t>Noise Removal Height</a:t>
            </a:r>
            <a:r>
              <a:rPr lang="ja-JP" altLang="en-US" b="1" dirty="0"/>
              <a:t>：</a:t>
            </a:r>
            <a:endParaRPr lang="en-US" altLang="ja-JP" b="1" dirty="0"/>
          </a:p>
          <a:p>
            <a:r>
              <a:rPr lang="ja-JP" altLang="en-US" b="1" dirty="0"/>
              <a:t>　</a:t>
            </a:r>
            <a:r>
              <a:rPr lang="en-US" altLang="ja-JP" dirty="0"/>
              <a:t>A-GLE</a:t>
            </a:r>
            <a:r>
              <a:rPr lang="ja-JP" altLang="en-US" dirty="0"/>
              <a:t>は</a:t>
            </a:r>
            <a:r>
              <a:rPr lang="en-US" altLang="ja-JP" dirty="0"/>
              <a:t>Reflected Noise Removal</a:t>
            </a:r>
            <a:r>
              <a:rPr lang="ja-JP" altLang="en-US" dirty="0"/>
              <a:t>で定義した高さの閾値も自動で更新する</a:t>
            </a:r>
            <a:endParaRPr lang="en-US" altLang="ja-JP" dirty="0"/>
          </a:p>
        </p:txBody>
      </p:sp>
      <p:sp>
        <p:nvSpPr>
          <p:cNvPr id="15" name="テキスト ボックス 14">
            <a:extLst>
              <a:ext uri="{FF2B5EF4-FFF2-40B4-BE49-F238E27FC236}">
                <a16:creationId xmlns:a16="http://schemas.microsoft.com/office/drawing/2014/main" id="{F10263BE-4653-0E42-DD2D-953BE5307393}"/>
              </a:ext>
            </a:extLst>
          </p:cNvPr>
          <p:cNvSpPr txBox="1"/>
          <p:nvPr/>
        </p:nvSpPr>
        <p:spPr>
          <a:xfrm>
            <a:off x="138546" y="825109"/>
            <a:ext cx="10811521" cy="395365"/>
          </a:xfrm>
          <a:prstGeom prst="rect">
            <a:avLst/>
          </a:prstGeom>
          <a:noFill/>
        </p:spPr>
        <p:txBody>
          <a:bodyPr wrap="square" rtlCol="0">
            <a:spAutoFit/>
          </a:bodyPr>
          <a:lstStyle/>
          <a:p>
            <a:r>
              <a:rPr lang="en-US" altLang="ja-JP" b="1" dirty="0"/>
              <a:t> e</a:t>
            </a:r>
            <a:r>
              <a:rPr lang="ja-JP" altLang="en-US" b="1" dirty="0"/>
              <a:t>）</a:t>
            </a:r>
            <a:r>
              <a:rPr lang="en-US" altLang="ja-JP" b="1" dirty="0"/>
              <a:t>A-GLE: Adaptive Ground Likelihood Estimation</a:t>
            </a:r>
            <a:r>
              <a:rPr lang="ja-JP" altLang="en-US" b="1" dirty="0"/>
              <a:t>④</a:t>
            </a:r>
          </a:p>
        </p:txBody>
      </p:sp>
      <p:pic>
        <p:nvPicPr>
          <p:cNvPr id="4" name="図 3">
            <a:extLst>
              <a:ext uri="{FF2B5EF4-FFF2-40B4-BE49-F238E27FC236}">
                <a16:creationId xmlns:a16="http://schemas.microsoft.com/office/drawing/2014/main" id="{CFC022D3-85E0-C213-C490-4805AB4F6B38}"/>
              </a:ext>
            </a:extLst>
          </p:cNvPr>
          <p:cNvPicPr>
            <a:picLocks noChangeAspect="1"/>
          </p:cNvPicPr>
          <p:nvPr/>
        </p:nvPicPr>
        <p:blipFill>
          <a:blip r:embed="rId2"/>
          <a:stretch>
            <a:fillRect/>
          </a:stretch>
        </p:blipFill>
        <p:spPr>
          <a:xfrm>
            <a:off x="5976026" y="2454600"/>
            <a:ext cx="5700715" cy="2462439"/>
          </a:xfrm>
          <a:prstGeom prst="rect">
            <a:avLst/>
          </a:prstGeom>
        </p:spPr>
      </p:pic>
      <p:pic>
        <p:nvPicPr>
          <p:cNvPr id="7" name="図 6">
            <a:extLst>
              <a:ext uri="{FF2B5EF4-FFF2-40B4-BE49-F238E27FC236}">
                <a16:creationId xmlns:a16="http://schemas.microsoft.com/office/drawing/2014/main" id="{F0261F91-D4FA-F25B-3E6A-8C4DD4FF5D0F}"/>
              </a:ext>
            </a:extLst>
          </p:cNvPr>
          <p:cNvPicPr>
            <a:picLocks noChangeAspect="1"/>
          </p:cNvPicPr>
          <p:nvPr/>
        </p:nvPicPr>
        <p:blipFill>
          <a:blip r:embed="rId3"/>
          <a:stretch>
            <a:fillRect/>
          </a:stretch>
        </p:blipFill>
        <p:spPr>
          <a:xfrm>
            <a:off x="515255" y="2528346"/>
            <a:ext cx="3771900" cy="628650"/>
          </a:xfrm>
          <a:prstGeom prst="rect">
            <a:avLst/>
          </a:prstGeom>
        </p:spPr>
      </p:pic>
      <p:sp>
        <p:nvSpPr>
          <p:cNvPr id="8" name="フローチャート: 代替処理 7">
            <a:extLst>
              <a:ext uri="{FF2B5EF4-FFF2-40B4-BE49-F238E27FC236}">
                <a16:creationId xmlns:a16="http://schemas.microsoft.com/office/drawing/2014/main" id="{F2F3440B-1E81-292D-AFB0-F9B53D90BE5B}"/>
              </a:ext>
            </a:extLst>
          </p:cNvPr>
          <p:cNvSpPr/>
          <p:nvPr/>
        </p:nvSpPr>
        <p:spPr>
          <a:xfrm>
            <a:off x="9294888" y="2772660"/>
            <a:ext cx="1231900" cy="1826318"/>
          </a:xfrm>
          <a:prstGeom prst="flowChartAlternateProcess">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9" name="吹き出し: 線 8">
            <a:extLst>
              <a:ext uri="{FF2B5EF4-FFF2-40B4-BE49-F238E27FC236}">
                <a16:creationId xmlns:a16="http://schemas.microsoft.com/office/drawing/2014/main" id="{79F6F67E-3693-D759-0EF8-5E4F6E466AE6}"/>
              </a:ext>
            </a:extLst>
          </p:cNvPr>
          <p:cNvSpPr/>
          <p:nvPr/>
        </p:nvSpPr>
        <p:spPr>
          <a:xfrm>
            <a:off x="1814286" y="5293254"/>
            <a:ext cx="5462967" cy="1143344"/>
          </a:xfrm>
          <a:prstGeom prst="borderCallout1">
            <a:avLst>
              <a:gd name="adj1" fmla="val -68327"/>
              <a:gd name="adj2" fmla="val 137093"/>
              <a:gd name="adj3" fmla="val 55416"/>
              <a:gd name="adj4" fmla="val 102770"/>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反射の誤差は</a:t>
            </a:r>
            <a:r>
              <a:rPr lang="ja-JP" altLang="en-US" dirty="0">
                <a:solidFill>
                  <a:schemeClr val="tx1"/>
                </a:solidFill>
              </a:rPr>
              <a:t>入射角が小さければ大きいので、一番近い</a:t>
            </a:r>
            <a:r>
              <a:rPr lang="en-US" altLang="ja-JP" dirty="0">
                <a:solidFill>
                  <a:schemeClr val="tx1"/>
                </a:solidFill>
              </a:rPr>
              <a:t>ZONE</a:t>
            </a:r>
            <a:r>
              <a:rPr lang="ja-JP" altLang="en-US" dirty="0">
                <a:solidFill>
                  <a:schemeClr val="tx1"/>
                </a:solidFill>
              </a:rPr>
              <a:t>１の平均で閾値を更新する</a:t>
            </a:r>
            <a:endParaRPr kumimoji="1" lang="ja-JP" altLang="en-US" dirty="0">
              <a:solidFill>
                <a:schemeClr val="tx1"/>
              </a:solidFill>
            </a:endParaRPr>
          </a:p>
        </p:txBody>
      </p:sp>
      <p:sp>
        <p:nvSpPr>
          <p:cNvPr id="11" name="テキスト ボックス 10">
            <a:extLst>
              <a:ext uri="{FF2B5EF4-FFF2-40B4-BE49-F238E27FC236}">
                <a16:creationId xmlns:a16="http://schemas.microsoft.com/office/drawing/2014/main" id="{D0E0F61F-11FA-08BE-BA3A-A306B927174D}"/>
              </a:ext>
            </a:extLst>
          </p:cNvPr>
          <p:cNvSpPr txBox="1"/>
          <p:nvPr/>
        </p:nvSpPr>
        <p:spPr>
          <a:xfrm>
            <a:off x="362696" y="2047549"/>
            <a:ext cx="7605486" cy="395365"/>
          </a:xfrm>
          <a:prstGeom prst="rect">
            <a:avLst/>
          </a:prstGeom>
          <a:noFill/>
        </p:spPr>
        <p:txBody>
          <a:bodyPr wrap="square">
            <a:spAutoFit/>
          </a:bodyPr>
          <a:lstStyle/>
          <a:p>
            <a:r>
              <a:rPr lang="en-US" altLang="ja-JP" dirty="0"/>
              <a:t>E</a:t>
            </a:r>
            <a:r>
              <a:rPr lang="ja-JP" altLang="en-US" baseline="-25000" dirty="0"/>
              <a:t>ｍ</a:t>
            </a:r>
            <a:r>
              <a:rPr lang="ja-JP" altLang="en-US" dirty="0"/>
              <a:t>：</a:t>
            </a:r>
            <a:r>
              <a:rPr lang="en-US" altLang="ja-JP" dirty="0"/>
              <a:t>ZONE</a:t>
            </a:r>
            <a:r>
              <a:rPr lang="ja-JP" altLang="en-US" dirty="0"/>
              <a:t>に属する</a:t>
            </a:r>
            <a:r>
              <a:rPr lang="en-US" altLang="ja-JP" dirty="0"/>
              <a:t>Uprightness</a:t>
            </a:r>
            <a:r>
              <a:rPr lang="ja-JP" altLang="en-US" dirty="0"/>
              <a:t>を満たす</a:t>
            </a:r>
            <a:r>
              <a:rPr lang="en-US" altLang="ja-JP" dirty="0"/>
              <a:t>bin</a:t>
            </a:r>
            <a:r>
              <a:rPr lang="ja-JP" altLang="en-US" dirty="0"/>
              <a:t>の</a:t>
            </a:r>
            <a:r>
              <a:rPr lang="en-US" altLang="ja-JP" dirty="0"/>
              <a:t>z</a:t>
            </a:r>
            <a:r>
              <a:rPr lang="ja-JP" altLang="en-US" dirty="0"/>
              <a:t>の集合　</a:t>
            </a:r>
          </a:p>
        </p:txBody>
      </p:sp>
      <p:sp>
        <p:nvSpPr>
          <p:cNvPr id="12" name="テキスト ボックス 11">
            <a:extLst>
              <a:ext uri="{FF2B5EF4-FFF2-40B4-BE49-F238E27FC236}">
                <a16:creationId xmlns:a16="http://schemas.microsoft.com/office/drawing/2014/main" id="{B36E7984-6FA8-0BB0-B98C-2F49023E687B}"/>
              </a:ext>
            </a:extLst>
          </p:cNvPr>
          <p:cNvSpPr txBox="1"/>
          <p:nvPr/>
        </p:nvSpPr>
        <p:spPr>
          <a:xfrm>
            <a:off x="362696" y="3356732"/>
            <a:ext cx="7605486" cy="395365"/>
          </a:xfrm>
          <a:prstGeom prst="rect">
            <a:avLst/>
          </a:prstGeom>
          <a:noFill/>
        </p:spPr>
        <p:txBody>
          <a:bodyPr wrap="square">
            <a:spAutoFit/>
          </a:bodyPr>
          <a:lstStyle/>
          <a:p>
            <a:r>
              <a:rPr lang="en-US" altLang="ja-JP" dirty="0"/>
              <a:t>δ</a:t>
            </a:r>
            <a:r>
              <a:rPr lang="ja-JP" altLang="en-US" dirty="0"/>
              <a:t>：負の定数　誤差の点は地面の下に検出される</a:t>
            </a:r>
          </a:p>
        </p:txBody>
      </p:sp>
    </p:spTree>
    <p:extLst>
      <p:ext uri="{BB962C8B-B14F-4D97-AF65-F5344CB8AC3E}">
        <p14:creationId xmlns:p14="http://schemas.microsoft.com/office/powerpoint/2010/main" val="889284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5D92CC-16D2-694C-DE87-34D20F6A1156}"/>
              </a:ext>
            </a:extLst>
          </p:cNvPr>
          <p:cNvSpPr>
            <a:spLocks noGrp="1"/>
          </p:cNvSpPr>
          <p:nvPr>
            <p:ph type="title"/>
          </p:nvPr>
        </p:nvSpPr>
        <p:spPr/>
        <p:txBody>
          <a:bodyPr/>
          <a:lstStyle/>
          <a:p>
            <a:r>
              <a:rPr lang="en-US" altLang="ja-JP" dirty="0"/>
              <a:t>1. </a:t>
            </a:r>
            <a:r>
              <a:rPr lang="ja-JP" altLang="en-US" dirty="0"/>
              <a:t>路面分離</a:t>
            </a:r>
            <a:r>
              <a:rPr lang="en-US" altLang="ja-JP" dirty="0"/>
              <a:t>/Patchwork, Patchwork++</a:t>
            </a:r>
            <a:endParaRPr kumimoji="1" lang="ja-JP" altLang="en-US" dirty="0"/>
          </a:p>
        </p:txBody>
      </p:sp>
      <p:sp>
        <p:nvSpPr>
          <p:cNvPr id="15" name="テキスト ボックス 14">
            <a:extLst>
              <a:ext uri="{FF2B5EF4-FFF2-40B4-BE49-F238E27FC236}">
                <a16:creationId xmlns:a16="http://schemas.microsoft.com/office/drawing/2014/main" id="{F10263BE-4653-0E42-DD2D-953BE5307393}"/>
              </a:ext>
            </a:extLst>
          </p:cNvPr>
          <p:cNvSpPr txBox="1"/>
          <p:nvPr/>
        </p:nvSpPr>
        <p:spPr>
          <a:xfrm>
            <a:off x="138546" y="825109"/>
            <a:ext cx="10811521" cy="395365"/>
          </a:xfrm>
          <a:prstGeom prst="rect">
            <a:avLst/>
          </a:prstGeom>
          <a:noFill/>
        </p:spPr>
        <p:txBody>
          <a:bodyPr wrap="square" rtlCol="0">
            <a:spAutoFit/>
          </a:bodyPr>
          <a:lstStyle/>
          <a:p>
            <a:r>
              <a:rPr lang="en-US" altLang="ja-JP" b="1" dirty="0"/>
              <a:t> f</a:t>
            </a:r>
            <a:r>
              <a:rPr lang="ja-JP" altLang="en-US" b="1" dirty="0"/>
              <a:t>）</a:t>
            </a:r>
            <a:r>
              <a:rPr lang="en-US" altLang="ja-JP" b="1" dirty="0"/>
              <a:t>TGR: Temporal Ground Revert</a:t>
            </a:r>
            <a:endParaRPr lang="ja-JP" altLang="en-US" b="1" dirty="0"/>
          </a:p>
        </p:txBody>
      </p:sp>
      <p:sp>
        <p:nvSpPr>
          <p:cNvPr id="6" name="テキスト ボックス 5">
            <a:extLst>
              <a:ext uri="{FF2B5EF4-FFF2-40B4-BE49-F238E27FC236}">
                <a16:creationId xmlns:a16="http://schemas.microsoft.com/office/drawing/2014/main" id="{D523A225-92AE-27E3-83D8-DECF563BBD90}"/>
              </a:ext>
            </a:extLst>
          </p:cNvPr>
          <p:cNvSpPr txBox="1"/>
          <p:nvPr/>
        </p:nvSpPr>
        <p:spPr>
          <a:xfrm>
            <a:off x="711199" y="1404792"/>
            <a:ext cx="11321143" cy="4738092"/>
          </a:xfrm>
          <a:prstGeom prst="rect">
            <a:avLst/>
          </a:prstGeom>
          <a:noFill/>
        </p:spPr>
        <p:txBody>
          <a:bodyPr wrap="square">
            <a:spAutoFit/>
          </a:bodyPr>
          <a:lstStyle/>
          <a:p>
            <a:r>
              <a:rPr lang="ja-JP" altLang="en-US" sz="1800" dirty="0"/>
              <a:t>課題</a:t>
            </a:r>
            <a:endParaRPr lang="en-US" altLang="ja-JP" sz="1800" dirty="0"/>
          </a:p>
          <a:p>
            <a:r>
              <a:rPr lang="ja-JP" altLang="en-US" sz="1800" dirty="0"/>
              <a:t>　ここまででほどんどの路面を認識できるが、草地などが生えている荒い地形は路面判定されない</a:t>
            </a:r>
            <a:endParaRPr lang="en-US" altLang="ja-JP" sz="1800" dirty="0"/>
          </a:p>
          <a:p>
            <a:r>
              <a:rPr lang="ja-JP" altLang="en-US" sz="1800" dirty="0"/>
              <a:t>　　　→以下の条件を満たす</a:t>
            </a:r>
            <a:r>
              <a:rPr lang="en-US" altLang="ja-JP" sz="1800" dirty="0"/>
              <a:t>bin</a:t>
            </a:r>
            <a:r>
              <a:rPr lang="ja-JP" altLang="en-US" sz="1800" dirty="0"/>
              <a:t>を路面判定する</a:t>
            </a:r>
            <a:endParaRPr lang="en-US" altLang="ja-JP" sz="1800" dirty="0"/>
          </a:p>
          <a:p>
            <a:endParaRPr lang="en-US" altLang="ja-JP" sz="1800" dirty="0"/>
          </a:p>
          <a:p>
            <a:r>
              <a:rPr lang="en-US" altLang="ja-JP" sz="1800" dirty="0" err="1"/>
              <a:t>D</a:t>
            </a:r>
            <a:r>
              <a:rPr lang="en-US" altLang="ja-JP" sz="1800" baseline="30000" dirty="0" err="1"/>
              <a:t>t</a:t>
            </a:r>
            <a:r>
              <a:rPr lang="en-US" altLang="ja-JP" sz="1800" baseline="-25000" dirty="0" err="1"/>
              <a:t>m</a:t>
            </a:r>
            <a:r>
              <a:rPr lang="en-US" altLang="ja-JP" sz="1800" baseline="-25000" dirty="0"/>
              <a:t> </a:t>
            </a:r>
            <a:r>
              <a:rPr lang="ja-JP" altLang="en-US" sz="1800" dirty="0"/>
              <a:t>：ｍ番目の</a:t>
            </a:r>
            <a:r>
              <a:rPr lang="en-US" altLang="ja-JP" sz="1800" dirty="0"/>
              <a:t>ZONE</a:t>
            </a:r>
            <a:r>
              <a:rPr lang="ja-JP" altLang="en-US" sz="1800" dirty="0"/>
              <a:t>で</a:t>
            </a:r>
            <a:r>
              <a:rPr lang="en-US" altLang="ja-JP" sz="1800" dirty="0"/>
              <a:t>A-GLE</a:t>
            </a:r>
            <a:r>
              <a:rPr lang="ja-JP" altLang="en-US" sz="1800" dirty="0"/>
              <a:t>が路面判定した</a:t>
            </a:r>
            <a:r>
              <a:rPr lang="en-US" altLang="ja-JP" sz="1800" dirty="0"/>
              <a:t>bin</a:t>
            </a:r>
            <a:r>
              <a:rPr lang="ja-JP" altLang="en-US" sz="1800" dirty="0"/>
              <a:t>の集合</a:t>
            </a:r>
            <a:endParaRPr lang="en-US" altLang="ja-JP" sz="1800" dirty="0"/>
          </a:p>
          <a:p>
            <a:endParaRPr lang="en-US" altLang="ja-JP" sz="1800" baseline="-25000" dirty="0"/>
          </a:p>
          <a:p>
            <a:endParaRPr lang="en-US" altLang="ja-JP" sz="1800" baseline="-25000" dirty="0"/>
          </a:p>
          <a:p>
            <a:r>
              <a:rPr lang="en-US" altLang="ja-JP" sz="1800" dirty="0" err="1"/>
              <a:t>F</a:t>
            </a:r>
            <a:r>
              <a:rPr lang="en-US" altLang="ja-JP" sz="1800" baseline="30000" dirty="0" err="1"/>
              <a:t>t</a:t>
            </a:r>
            <a:r>
              <a:rPr lang="en-US" altLang="ja-JP" sz="1800" baseline="-25000" dirty="0" err="1"/>
              <a:t>m</a:t>
            </a:r>
            <a:r>
              <a:rPr lang="ja-JP" altLang="en-US" sz="1800" dirty="0"/>
              <a:t>：</a:t>
            </a:r>
            <a:r>
              <a:rPr lang="en-US" altLang="ja-JP" sz="1800" dirty="0"/>
              <a:t> </a:t>
            </a:r>
            <a:r>
              <a:rPr lang="en-US" altLang="ja-JP" sz="1800" dirty="0" err="1"/>
              <a:t>D</a:t>
            </a:r>
            <a:r>
              <a:rPr lang="en-US" altLang="ja-JP" sz="1800" baseline="30000" dirty="0" err="1"/>
              <a:t>t</a:t>
            </a:r>
            <a:r>
              <a:rPr lang="en-US" altLang="ja-JP" sz="1800" baseline="-25000" dirty="0" err="1"/>
              <a:t>m</a:t>
            </a:r>
            <a:r>
              <a:rPr lang="ja-JP" altLang="en-US" sz="1800" dirty="0"/>
              <a:t>に属する</a:t>
            </a:r>
            <a:r>
              <a:rPr lang="en-US" altLang="ja-JP" sz="1800" dirty="0" err="1"/>
              <a:t>f</a:t>
            </a:r>
            <a:r>
              <a:rPr lang="en-US" altLang="ja-JP" sz="1800" baseline="-25000" dirty="0" err="1"/>
              <a:t>τ</a:t>
            </a:r>
            <a:r>
              <a:rPr lang="en-US" altLang="ja-JP" sz="1800" baseline="-25000" dirty="0"/>
              <a:t>,</a:t>
            </a:r>
            <a:r>
              <a:rPr lang="ja-JP" altLang="en-US" sz="1800" baseline="-25000" dirty="0"/>
              <a:t>ｍ</a:t>
            </a:r>
            <a:r>
              <a:rPr lang="ja-JP" altLang="en-US" sz="1800" dirty="0"/>
              <a:t>の集合</a:t>
            </a:r>
            <a:endParaRPr lang="en-US" altLang="ja-JP" sz="1800" dirty="0"/>
          </a:p>
          <a:p>
            <a:endParaRPr lang="en-US" altLang="ja-JP" sz="1800" baseline="-25000" dirty="0"/>
          </a:p>
          <a:p>
            <a:endParaRPr lang="en-US" altLang="ja-JP" sz="1800" baseline="-25000" dirty="0"/>
          </a:p>
          <a:p>
            <a:endParaRPr lang="en-US" altLang="ja-JP" sz="1800" dirty="0"/>
          </a:p>
          <a:p>
            <a:endParaRPr lang="en-US" altLang="ja-JP" sz="1800" dirty="0"/>
          </a:p>
          <a:p>
            <a:endParaRPr lang="en-US" altLang="ja-JP" sz="1800" dirty="0"/>
          </a:p>
          <a:p>
            <a:endParaRPr lang="en-US" altLang="ja-JP" dirty="0"/>
          </a:p>
          <a:p>
            <a:r>
              <a:rPr lang="ja-JP" altLang="en-US" dirty="0"/>
              <a:t>上記の式で</a:t>
            </a:r>
            <a:r>
              <a:rPr lang="en-US" altLang="ja-JP" dirty="0" err="1"/>
              <a:t>f</a:t>
            </a:r>
            <a:r>
              <a:rPr lang="en-US" altLang="ja-JP" baseline="30000" dirty="0" err="1"/>
              <a:t>t</a:t>
            </a:r>
            <a:r>
              <a:rPr lang="en-US" altLang="ja-JP" baseline="-25000" dirty="0" err="1"/>
              <a:t>τ,m</a:t>
            </a:r>
            <a:r>
              <a:rPr lang="ja-JP" altLang="en-US" dirty="0"/>
              <a:t>を定義したのちに　</a:t>
            </a:r>
            <a:r>
              <a:rPr lang="en-US" altLang="ja-JP" dirty="0" err="1"/>
              <a:t>f</a:t>
            </a:r>
            <a:r>
              <a:rPr lang="en-US" altLang="ja-JP" baseline="-25000" dirty="0" err="1"/>
              <a:t>n</a:t>
            </a:r>
            <a:r>
              <a:rPr lang="en-US" altLang="ja-JP" dirty="0"/>
              <a:t>&lt; </a:t>
            </a:r>
            <a:r>
              <a:rPr lang="en-US" altLang="ja-JP" dirty="0" err="1"/>
              <a:t>f</a:t>
            </a:r>
            <a:r>
              <a:rPr lang="en-US" altLang="ja-JP" baseline="30000" dirty="0" err="1"/>
              <a:t>t</a:t>
            </a:r>
            <a:r>
              <a:rPr lang="en-US" altLang="ja-JP" baseline="-25000" dirty="0" err="1"/>
              <a:t>τ,m</a:t>
            </a:r>
            <a:r>
              <a:rPr lang="ja-JP" altLang="en-US" baseline="-25000" dirty="0"/>
              <a:t>　</a:t>
            </a:r>
            <a:r>
              <a:rPr lang="ja-JP" altLang="en-US" dirty="0"/>
              <a:t>を満たす場合、</a:t>
            </a:r>
            <a:endParaRPr lang="en-US" altLang="ja-JP" dirty="0"/>
          </a:p>
          <a:p>
            <a:r>
              <a:rPr lang="ja-JP" altLang="en-US" dirty="0"/>
              <a:t>つまり、現時点で路面判定されている</a:t>
            </a:r>
            <a:r>
              <a:rPr lang="en-US" altLang="ja-JP" dirty="0"/>
              <a:t>bin</a:t>
            </a:r>
            <a:r>
              <a:rPr lang="ja-JP" altLang="en-US" dirty="0"/>
              <a:t>より路面が</a:t>
            </a:r>
            <a:r>
              <a:rPr lang="en-US" altLang="ja-JP" dirty="0"/>
              <a:t>flat</a:t>
            </a:r>
            <a:r>
              <a:rPr lang="ja-JP" altLang="en-US" dirty="0"/>
              <a:t>な場合</a:t>
            </a:r>
            <a:endParaRPr lang="en-US" altLang="ja-JP" dirty="0"/>
          </a:p>
          <a:p>
            <a:r>
              <a:rPr lang="ja-JP" altLang="en-US" dirty="0"/>
              <a:t>路面判定する</a:t>
            </a:r>
            <a:endParaRPr lang="en-US" altLang="ja-JP" dirty="0"/>
          </a:p>
          <a:p>
            <a:endParaRPr lang="en-US" altLang="ja-JP" baseline="-25000" dirty="0"/>
          </a:p>
        </p:txBody>
      </p:sp>
      <p:pic>
        <p:nvPicPr>
          <p:cNvPr id="5" name="図 4">
            <a:extLst>
              <a:ext uri="{FF2B5EF4-FFF2-40B4-BE49-F238E27FC236}">
                <a16:creationId xmlns:a16="http://schemas.microsoft.com/office/drawing/2014/main" id="{DC9E22BE-73B3-A4C4-F0A4-FDD3E268A6AD}"/>
              </a:ext>
            </a:extLst>
          </p:cNvPr>
          <p:cNvPicPr>
            <a:picLocks noChangeAspect="1"/>
          </p:cNvPicPr>
          <p:nvPr/>
        </p:nvPicPr>
        <p:blipFill>
          <a:blip r:embed="rId2"/>
          <a:stretch>
            <a:fillRect/>
          </a:stretch>
        </p:blipFill>
        <p:spPr>
          <a:xfrm>
            <a:off x="1179351" y="3781594"/>
            <a:ext cx="5972175" cy="590550"/>
          </a:xfrm>
          <a:prstGeom prst="rect">
            <a:avLst/>
          </a:prstGeom>
        </p:spPr>
      </p:pic>
    </p:spTree>
    <p:extLst>
      <p:ext uri="{BB962C8B-B14F-4D97-AF65-F5344CB8AC3E}">
        <p14:creationId xmlns:p14="http://schemas.microsoft.com/office/powerpoint/2010/main" val="163227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5D92CC-16D2-694C-DE87-34D20F6A1156}"/>
              </a:ext>
            </a:extLst>
          </p:cNvPr>
          <p:cNvSpPr>
            <a:spLocks noGrp="1"/>
          </p:cNvSpPr>
          <p:nvPr>
            <p:ph type="title"/>
          </p:nvPr>
        </p:nvSpPr>
        <p:spPr/>
        <p:txBody>
          <a:bodyPr/>
          <a:lstStyle/>
          <a:p>
            <a:r>
              <a:rPr lang="en-US" altLang="ja-JP" dirty="0"/>
              <a:t>1. </a:t>
            </a:r>
            <a:r>
              <a:rPr lang="ja-JP" altLang="en-US" dirty="0"/>
              <a:t>路面分離</a:t>
            </a:r>
            <a:r>
              <a:rPr lang="en-US" altLang="ja-JP" dirty="0"/>
              <a:t>/Patchwork, Patchwork++</a:t>
            </a:r>
            <a:endParaRPr kumimoji="1" lang="ja-JP" altLang="en-US" dirty="0"/>
          </a:p>
        </p:txBody>
      </p:sp>
      <p:sp>
        <p:nvSpPr>
          <p:cNvPr id="15" name="テキスト ボックス 14">
            <a:extLst>
              <a:ext uri="{FF2B5EF4-FFF2-40B4-BE49-F238E27FC236}">
                <a16:creationId xmlns:a16="http://schemas.microsoft.com/office/drawing/2014/main" id="{F10263BE-4653-0E42-DD2D-953BE5307393}"/>
              </a:ext>
            </a:extLst>
          </p:cNvPr>
          <p:cNvSpPr txBox="1"/>
          <p:nvPr/>
        </p:nvSpPr>
        <p:spPr>
          <a:xfrm>
            <a:off x="138546" y="825109"/>
            <a:ext cx="10811521" cy="395365"/>
          </a:xfrm>
          <a:prstGeom prst="rect">
            <a:avLst/>
          </a:prstGeom>
          <a:noFill/>
        </p:spPr>
        <p:txBody>
          <a:bodyPr wrap="square" rtlCol="0">
            <a:spAutoFit/>
          </a:bodyPr>
          <a:lstStyle/>
          <a:p>
            <a:r>
              <a:rPr lang="ja-JP" altLang="en-US" b="1" dirty="0"/>
              <a:t>実験結果</a:t>
            </a:r>
            <a:r>
              <a:rPr lang="en-US" altLang="ja-JP" b="1" dirty="0"/>
              <a:t>(KITTI DATASET)</a:t>
            </a:r>
            <a:endParaRPr lang="ja-JP" altLang="en-US" b="1" dirty="0"/>
          </a:p>
        </p:txBody>
      </p:sp>
      <p:pic>
        <p:nvPicPr>
          <p:cNvPr id="5" name="図 4">
            <a:extLst>
              <a:ext uri="{FF2B5EF4-FFF2-40B4-BE49-F238E27FC236}">
                <a16:creationId xmlns:a16="http://schemas.microsoft.com/office/drawing/2014/main" id="{2C884DA5-46BE-728D-0CC2-8E3FB40C45F6}"/>
              </a:ext>
            </a:extLst>
          </p:cNvPr>
          <p:cNvPicPr>
            <a:picLocks noChangeAspect="1"/>
          </p:cNvPicPr>
          <p:nvPr/>
        </p:nvPicPr>
        <p:blipFill>
          <a:blip r:embed="rId2"/>
          <a:stretch>
            <a:fillRect/>
          </a:stretch>
        </p:blipFill>
        <p:spPr>
          <a:xfrm>
            <a:off x="825047" y="1155762"/>
            <a:ext cx="6040211" cy="2509151"/>
          </a:xfrm>
          <a:prstGeom prst="rect">
            <a:avLst/>
          </a:prstGeom>
        </p:spPr>
      </p:pic>
      <p:pic>
        <p:nvPicPr>
          <p:cNvPr id="7" name="図 6">
            <a:extLst>
              <a:ext uri="{FF2B5EF4-FFF2-40B4-BE49-F238E27FC236}">
                <a16:creationId xmlns:a16="http://schemas.microsoft.com/office/drawing/2014/main" id="{7D434FFD-EF1D-D17E-976D-8FD70BE317DE}"/>
              </a:ext>
            </a:extLst>
          </p:cNvPr>
          <p:cNvPicPr>
            <a:picLocks noChangeAspect="1"/>
          </p:cNvPicPr>
          <p:nvPr/>
        </p:nvPicPr>
        <p:blipFill>
          <a:blip r:embed="rId3"/>
          <a:stretch>
            <a:fillRect/>
          </a:stretch>
        </p:blipFill>
        <p:spPr>
          <a:xfrm>
            <a:off x="825047" y="3939885"/>
            <a:ext cx="6343650" cy="2543175"/>
          </a:xfrm>
          <a:prstGeom prst="rect">
            <a:avLst/>
          </a:prstGeom>
        </p:spPr>
      </p:pic>
      <p:sp>
        <p:nvSpPr>
          <p:cNvPr id="8" name="フローチャート: 代替処理 7">
            <a:extLst>
              <a:ext uri="{FF2B5EF4-FFF2-40B4-BE49-F238E27FC236}">
                <a16:creationId xmlns:a16="http://schemas.microsoft.com/office/drawing/2014/main" id="{85472DCE-3840-F404-EECE-4690458389A4}"/>
              </a:ext>
            </a:extLst>
          </p:cNvPr>
          <p:cNvSpPr/>
          <p:nvPr/>
        </p:nvSpPr>
        <p:spPr>
          <a:xfrm>
            <a:off x="3238500" y="2918116"/>
            <a:ext cx="3383783" cy="750768"/>
          </a:xfrm>
          <a:prstGeom prst="flowChartAlternateProcess">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9" name="フローチャート: 代替処理 8">
            <a:extLst>
              <a:ext uri="{FF2B5EF4-FFF2-40B4-BE49-F238E27FC236}">
                <a16:creationId xmlns:a16="http://schemas.microsoft.com/office/drawing/2014/main" id="{869B885B-9B9E-3ABA-6619-57854C80009A}"/>
              </a:ext>
            </a:extLst>
          </p:cNvPr>
          <p:cNvSpPr/>
          <p:nvPr/>
        </p:nvSpPr>
        <p:spPr>
          <a:xfrm>
            <a:off x="3670075" y="5860760"/>
            <a:ext cx="3195183" cy="602945"/>
          </a:xfrm>
          <a:prstGeom prst="flowChartAlternateProcess">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 name="吹き出し: 線 9">
            <a:extLst>
              <a:ext uri="{FF2B5EF4-FFF2-40B4-BE49-F238E27FC236}">
                <a16:creationId xmlns:a16="http://schemas.microsoft.com/office/drawing/2014/main" id="{F7F6A2A0-820E-CDFB-C736-210B535C4C5C}"/>
              </a:ext>
            </a:extLst>
          </p:cNvPr>
          <p:cNvSpPr/>
          <p:nvPr/>
        </p:nvSpPr>
        <p:spPr>
          <a:xfrm>
            <a:off x="7341121" y="2203607"/>
            <a:ext cx="4025832" cy="748014"/>
          </a:xfrm>
          <a:prstGeom prst="borderCallout1">
            <a:avLst>
              <a:gd name="adj1" fmla="val 58619"/>
              <a:gd name="adj2" fmla="val -2227"/>
              <a:gd name="adj3" fmla="val 127451"/>
              <a:gd name="adj4" fmla="val -18834"/>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Recall </a:t>
            </a:r>
            <a:r>
              <a:rPr kumimoji="1" lang="ja-JP" altLang="en-US" dirty="0">
                <a:solidFill>
                  <a:schemeClr val="tx1"/>
                </a:solidFill>
              </a:rPr>
              <a:t>：</a:t>
            </a:r>
            <a:r>
              <a:rPr lang="en-US" altLang="ja-JP" dirty="0">
                <a:solidFill>
                  <a:schemeClr val="tx1"/>
                </a:solidFill>
              </a:rPr>
              <a:t>98</a:t>
            </a:r>
            <a:r>
              <a:rPr lang="ja-JP" altLang="en-US" dirty="0">
                <a:solidFill>
                  <a:schemeClr val="tx1"/>
                </a:solidFill>
              </a:rPr>
              <a:t>％　</a:t>
            </a:r>
            <a:r>
              <a:rPr lang="en-US" altLang="ja-JP" dirty="0">
                <a:solidFill>
                  <a:schemeClr val="tx1"/>
                </a:solidFill>
              </a:rPr>
              <a:t>F1</a:t>
            </a:r>
            <a:r>
              <a:rPr lang="ja-JP" altLang="en-US" dirty="0">
                <a:solidFill>
                  <a:schemeClr val="tx1"/>
                </a:solidFill>
              </a:rPr>
              <a:t>：</a:t>
            </a:r>
            <a:r>
              <a:rPr lang="en-US" altLang="ja-JP" dirty="0">
                <a:solidFill>
                  <a:schemeClr val="tx1"/>
                </a:solidFill>
              </a:rPr>
              <a:t>96</a:t>
            </a:r>
            <a:r>
              <a:rPr lang="ja-JP" altLang="en-US" dirty="0">
                <a:solidFill>
                  <a:schemeClr val="tx1"/>
                </a:solidFill>
              </a:rPr>
              <a:t>％</a:t>
            </a:r>
            <a:endParaRPr kumimoji="1" lang="ja-JP" altLang="en-US" dirty="0">
              <a:solidFill>
                <a:schemeClr val="tx1"/>
              </a:solidFill>
            </a:endParaRPr>
          </a:p>
        </p:txBody>
      </p:sp>
      <p:sp>
        <p:nvSpPr>
          <p:cNvPr id="11" name="吹き出し: 線 10">
            <a:extLst>
              <a:ext uri="{FF2B5EF4-FFF2-40B4-BE49-F238E27FC236}">
                <a16:creationId xmlns:a16="http://schemas.microsoft.com/office/drawing/2014/main" id="{786E0040-D185-1F6D-4757-B969D43604A4}"/>
              </a:ext>
            </a:extLst>
          </p:cNvPr>
          <p:cNvSpPr/>
          <p:nvPr/>
        </p:nvSpPr>
        <p:spPr>
          <a:xfrm>
            <a:off x="7569721" y="4351867"/>
            <a:ext cx="4025832" cy="1320579"/>
          </a:xfrm>
          <a:prstGeom prst="borderCallout1">
            <a:avLst>
              <a:gd name="adj1" fmla="val 58619"/>
              <a:gd name="adj2" fmla="val -2227"/>
              <a:gd name="adj3" fmla="val 127451"/>
              <a:gd name="adj4" fmla="val -18834"/>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Core(TM)</a:t>
            </a:r>
            <a:r>
              <a:rPr kumimoji="1" lang="ja-JP" altLang="en-US" dirty="0">
                <a:solidFill>
                  <a:schemeClr val="tx1"/>
                </a:solidFill>
              </a:rPr>
              <a:t> </a:t>
            </a:r>
            <a:r>
              <a:rPr kumimoji="1" lang="en-US" altLang="ja-JP" dirty="0">
                <a:solidFill>
                  <a:schemeClr val="tx1"/>
                </a:solidFill>
              </a:rPr>
              <a:t>i7</a:t>
            </a:r>
            <a:r>
              <a:rPr lang="en-US" altLang="ja-JP" dirty="0">
                <a:solidFill>
                  <a:schemeClr val="tx1"/>
                </a:solidFill>
              </a:rPr>
              <a:t>-</a:t>
            </a:r>
            <a:r>
              <a:rPr kumimoji="1" lang="en-US" altLang="ja-JP" dirty="0">
                <a:solidFill>
                  <a:schemeClr val="tx1"/>
                </a:solidFill>
              </a:rPr>
              <a:t>7700K  CPU</a:t>
            </a:r>
            <a:r>
              <a:rPr kumimoji="1" lang="ja-JP" altLang="en-US" dirty="0">
                <a:solidFill>
                  <a:schemeClr val="tx1"/>
                </a:solidFill>
              </a:rPr>
              <a:t>で</a:t>
            </a:r>
            <a:r>
              <a:rPr kumimoji="1" lang="en-US" altLang="ja-JP" dirty="0">
                <a:solidFill>
                  <a:schemeClr val="tx1"/>
                </a:solidFill>
              </a:rPr>
              <a:t>68Hz</a:t>
            </a:r>
          </a:p>
          <a:p>
            <a:pPr algn="ctr"/>
            <a:r>
              <a:rPr lang="en-US" altLang="ja-JP" dirty="0">
                <a:solidFill>
                  <a:schemeClr val="tx1"/>
                </a:solidFill>
              </a:rPr>
              <a:t>RANSAC</a:t>
            </a:r>
            <a:r>
              <a:rPr lang="ja-JP" altLang="en-US" dirty="0">
                <a:solidFill>
                  <a:schemeClr val="tx1"/>
                </a:solidFill>
              </a:rPr>
              <a:t>の二倍高速</a:t>
            </a:r>
            <a:endParaRPr kumimoji="1" lang="ja-JP" altLang="en-US" dirty="0">
              <a:solidFill>
                <a:schemeClr val="tx1"/>
              </a:solidFill>
            </a:endParaRPr>
          </a:p>
        </p:txBody>
      </p:sp>
    </p:spTree>
    <p:extLst>
      <p:ext uri="{BB962C8B-B14F-4D97-AF65-F5344CB8AC3E}">
        <p14:creationId xmlns:p14="http://schemas.microsoft.com/office/powerpoint/2010/main" val="9389488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DA078DF-12B5-41B2-B990-3D3BC8031670}"/>
              </a:ext>
            </a:extLst>
          </p:cNvPr>
          <p:cNvSpPr>
            <a:spLocks noGrp="1"/>
          </p:cNvSpPr>
          <p:nvPr>
            <p:ph type="sldNum" sz="quarter" idx="12"/>
          </p:nvPr>
        </p:nvSpPr>
        <p:spPr/>
        <p:txBody>
          <a:bodyPr/>
          <a:lstStyle/>
          <a:p>
            <a:fld id="{58559E05-BCEC-45BC-9BA0-4ACA84666899}" type="slidenum">
              <a:rPr lang="ja-JP" altLang="en-US" smtClean="0"/>
              <a:pPr/>
              <a:t>19</a:t>
            </a:fld>
            <a:endParaRPr lang="ja-JP" altLang="en-US"/>
          </a:p>
        </p:txBody>
      </p:sp>
      <p:sp>
        <p:nvSpPr>
          <p:cNvPr id="3" name="タイトル 2">
            <a:extLst>
              <a:ext uri="{FF2B5EF4-FFF2-40B4-BE49-F238E27FC236}">
                <a16:creationId xmlns:a16="http://schemas.microsoft.com/office/drawing/2014/main" id="{81CB7BBE-C076-4ACF-9696-93783D0316F2}"/>
              </a:ext>
            </a:extLst>
          </p:cNvPr>
          <p:cNvSpPr>
            <a:spLocks noGrp="1"/>
          </p:cNvSpPr>
          <p:nvPr>
            <p:ph type="title"/>
          </p:nvPr>
        </p:nvSpPr>
        <p:spPr>
          <a:xfrm>
            <a:off x="557713" y="3048563"/>
            <a:ext cx="10453187" cy="760873"/>
          </a:xfrm>
        </p:spPr>
        <p:txBody>
          <a:bodyPr/>
          <a:lstStyle/>
          <a:p>
            <a:r>
              <a:rPr lang="en-US" altLang="ja-JP" dirty="0"/>
              <a:t>2. </a:t>
            </a:r>
            <a:r>
              <a:rPr lang="ja-JP" altLang="en-US" dirty="0"/>
              <a:t>物体検出</a:t>
            </a:r>
            <a:r>
              <a:rPr lang="en-US" altLang="ja-JP" dirty="0"/>
              <a:t>/SECOND</a:t>
            </a:r>
            <a:endParaRPr lang="en-US" altLang="ja-JP" sz="3200" dirty="0"/>
          </a:p>
        </p:txBody>
      </p:sp>
    </p:spTree>
    <p:extLst>
      <p:ext uri="{BB962C8B-B14F-4D97-AF65-F5344CB8AC3E}">
        <p14:creationId xmlns:p14="http://schemas.microsoft.com/office/powerpoint/2010/main" val="3945034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FB25B5-EBB9-B44A-A843-E382749F3333}"/>
              </a:ext>
            </a:extLst>
          </p:cNvPr>
          <p:cNvSpPr>
            <a:spLocks noGrp="1"/>
          </p:cNvSpPr>
          <p:nvPr>
            <p:ph type="title"/>
          </p:nvPr>
        </p:nvSpPr>
        <p:spPr/>
        <p:txBody>
          <a:bodyPr/>
          <a:lstStyle/>
          <a:p>
            <a:r>
              <a:rPr kumimoji="1" lang="ja-JP" altLang="en-US" dirty="0"/>
              <a:t>調査項目</a:t>
            </a:r>
          </a:p>
        </p:txBody>
      </p:sp>
      <p:sp>
        <p:nvSpPr>
          <p:cNvPr id="3" name="タイトル 2">
            <a:extLst>
              <a:ext uri="{FF2B5EF4-FFF2-40B4-BE49-F238E27FC236}">
                <a16:creationId xmlns:a16="http://schemas.microsoft.com/office/drawing/2014/main" id="{A43369FF-6CF7-D0EB-E7D8-2BE43A751B21}"/>
              </a:ext>
            </a:extLst>
          </p:cNvPr>
          <p:cNvSpPr txBox="1">
            <a:spLocks/>
          </p:cNvSpPr>
          <p:nvPr/>
        </p:nvSpPr>
        <p:spPr>
          <a:xfrm>
            <a:off x="548188" y="1202269"/>
            <a:ext cx="10157912" cy="4701112"/>
          </a:xfrm>
          <a:prstGeom prst="rect">
            <a:avLst/>
          </a:prstGeom>
          <a:noFill/>
          <a:ln>
            <a:noFill/>
          </a:ln>
        </p:spPr>
        <p:txBody>
          <a:bodyPr vert="horz" lIns="90000" tIns="46800" rIns="90000" bIns="46800" anchor="ctr" anchorCtr="0" compatLnSpc="1"/>
          <a:lstStyle>
            <a:lvl1pPr marL="0" marR="0" indent="0" algn="l" rtl="0" eaLnBrk="1" hangingPunct="1">
              <a:lnSpc>
                <a:spcPct val="100000"/>
              </a:lnSpc>
              <a:spcBef>
                <a:spcPts val="0"/>
              </a:spcBef>
              <a:spcAft>
                <a:spcPts val="0"/>
              </a:spcAft>
              <a:tabLst>
                <a:tab pos="0" algn="l"/>
                <a:tab pos="914333" algn="l"/>
                <a:tab pos="1828664" algn="l"/>
                <a:tab pos="2742996" algn="l"/>
                <a:tab pos="3657329" algn="l"/>
                <a:tab pos="4571662" algn="l"/>
                <a:tab pos="5485992" algn="l"/>
                <a:tab pos="6400325" algn="l"/>
                <a:tab pos="7314658" algn="l"/>
                <a:tab pos="8228990" algn="l"/>
                <a:tab pos="9143322" algn="l"/>
                <a:tab pos="10057655" algn="l"/>
              </a:tabLst>
              <a:defRPr kumimoji="1" lang="en-US" altLang="ja-JP" sz="2800" b="0" i="0" u="none" strike="noStrike" cap="none" baseline="0">
                <a:ln>
                  <a:noFill/>
                </a:ln>
                <a:solidFill>
                  <a:schemeClr val="bg1"/>
                </a:solidFill>
                <a:latin typeface="Noto Sans CJK JP" panose="020B0500000000000000" pitchFamily="34" charset="-128"/>
                <a:ea typeface="Noto Sans CJK JP" panose="020B0500000000000000" pitchFamily="34" charset="-128"/>
              </a:defRPr>
            </a:lvl1pPr>
          </a:lstStyle>
          <a:p>
            <a:pPr defTabSz="914400">
              <a:lnSpc>
                <a:spcPct val="150000"/>
              </a:lnSpc>
            </a:pPr>
            <a:r>
              <a:rPr lang="ja-JP" altLang="en-US" sz="3200" b="1" kern="0" dirty="0">
                <a:solidFill>
                  <a:srgbClr val="525252"/>
                </a:solidFill>
              </a:rPr>
              <a:t>点群処理アルゴリズムの紹介</a:t>
            </a:r>
            <a:br>
              <a:rPr lang="ja-JP" altLang="en-US" sz="3200" b="1" kern="0" dirty="0">
                <a:solidFill>
                  <a:srgbClr val="525252"/>
                </a:solidFill>
              </a:rPr>
            </a:br>
            <a:r>
              <a:rPr lang="en-US" altLang="ja-JP" b="1" kern="0" dirty="0">
                <a:solidFill>
                  <a:srgbClr val="525252"/>
                </a:solidFill>
              </a:rPr>
              <a:t>1. </a:t>
            </a:r>
            <a:r>
              <a:rPr lang="ja-JP" altLang="en-US" b="1" kern="0" dirty="0">
                <a:solidFill>
                  <a:srgbClr val="525252"/>
                </a:solidFill>
              </a:rPr>
              <a:t>路面分離</a:t>
            </a:r>
            <a:r>
              <a:rPr lang="en-US" altLang="ja-JP" b="1" kern="0" dirty="0">
                <a:solidFill>
                  <a:srgbClr val="525252"/>
                </a:solidFill>
              </a:rPr>
              <a:t>/Patchwork</a:t>
            </a:r>
            <a:r>
              <a:rPr lang="ja-JP" altLang="en-US" b="1" kern="0" dirty="0">
                <a:solidFill>
                  <a:srgbClr val="525252"/>
                </a:solidFill>
              </a:rPr>
              <a:t>、</a:t>
            </a:r>
            <a:r>
              <a:rPr lang="en-US" altLang="ja-JP" b="1" kern="0" dirty="0">
                <a:solidFill>
                  <a:srgbClr val="525252"/>
                </a:solidFill>
              </a:rPr>
              <a:t>Patchwork++</a:t>
            </a:r>
            <a:br>
              <a:rPr lang="en-US" altLang="ja-JP" b="1" kern="0" dirty="0">
                <a:solidFill>
                  <a:srgbClr val="525252"/>
                </a:solidFill>
              </a:rPr>
            </a:br>
            <a:r>
              <a:rPr lang="en-US" altLang="ja-JP" b="1" kern="0" dirty="0">
                <a:solidFill>
                  <a:srgbClr val="525252"/>
                </a:solidFill>
              </a:rPr>
              <a:t>2. </a:t>
            </a:r>
            <a:r>
              <a:rPr lang="ja-JP" altLang="en-US" b="1" kern="0" dirty="0">
                <a:solidFill>
                  <a:srgbClr val="525252"/>
                </a:solidFill>
              </a:rPr>
              <a:t>物体検出</a:t>
            </a:r>
            <a:r>
              <a:rPr lang="en-US" altLang="ja-JP" b="1" kern="0" dirty="0">
                <a:solidFill>
                  <a:srgbClr val="525252"/>
                </a:solidFill>
              </a:rPr>
              <a:t>/SECOND</a:t>
            </a:r>
            <a:br>
              <a:rPr lang="en-US" altLang="ja-JP" b="1" kern="0" dirty="0">
                <a:solidFill>
                  <a:srgbClr val="525252"/>
                </a:solidFill>
              </a:rPr>
            </a:br>
            <a:r>
              <a:rPr lang="en-US" altLang="ja-JP" b="1" kern="0" dirty="0">
                <a:solidFill>
                  <a:srgbClr val="525252"/>
                </a:solidFill>
              </a:rPr>
              <a:t>3. </a:t>
            </a:r>
            <a:r>
              <a:rPr lang="ja-JP" altLang="en-US" b="1" kern="0" dirty="0">
                <a:solidFill>
                  <a:srgbClr val="525252"/>
                </a:solidFill>
              </a:rPr>
              <a:t>物体検出</a:t>
            </a:r>
            <a:r>
              <a:rPr lang="en-US" altLang="ja-JP" b="1" kern="0" dirty="0">
                <a:solidFill>
                  <a:srgbClr val="525252"/>
                </a:solidFill>
              </a:rPr>
              <a:t>/SE-SSD</a:t>
            </a:r>
            <a:br>
              <a:rPr lang="en-US" altLang="ja-JP" b="1" kern="0" dirty="0">
                <a:solidFill>
                  <a:srgbClr val="525252"/>
                </a:solidFill>
              </a:rPr>
            </a:br>
            <a:r>
              <a:rPr lang="en-US" altLang="ja-JP" b="1" kern="0" dirty="0">
                <a:solidFill>
                  <a:srgbClr val="525252"/>
                </a:solidFill>
              </a:rPr>
              <a:t>4. </a:t>
            </a:r>
            <a:r>
              <a:rPr lang="ja-JP" altLang="en-US" b="1" kern="0" dirty="0">
                <a:solidFill>
                  <a:srgbClr val="525252"/>
                </a:solidFill>
              </a:rPr>
              <a:t>物体検出</a:t>
            </a:r>
            <a:r>
              <a:rPr lang="en-US" altLang="ja-JP" b="1" kern="0" dirty="0">
                <a:solidFill>
                  <a:srgbClr val="525252"/>
                </a:solidFill>
              </a:rPr>
              <a:t>/TED</a:t>
            </a:r>
            <a:br>
              <a:rPr lang="en-US" altLang="ja-JP" b="1" kern="0" dirty="0">
                <a:solidFill>
                  <a:srgbClr val="525252"/>
                </a:solidFill>
              </a:rPr>
            </a:br>
            <a:r>
              <a:rPr lang="en-US" altLang="ja-JP" b="1" kern="0" dirty="0">
                <a:solidFill>
                  <a:srgbClr val="525252"/>
                </a:solidFill>
              </a:rPr>
              <a:t>5. 4D</a:t>
            </a:r>
            <a:r>
              <a:rPr lang="ja-JP" altLang="en-US" b="1" kern="0" dirty="0">
                <a:solidFill>
                  <a:srgbClr val="525252"/>
                </a:solidFill>
              </a:rPr>
              <a:t>クラスタリング</a:t>
            </a:r>
            <a:br>
              <a:rPr lang="en-US" altLang="ja-JP" b="1" kern="0" dirty="0">
                <a:solidFill>
                  <a:srgbClr val="525252"/>
                </a:solidFill>
              </a:rPr>
            </a:br>
            <a:r>
              <a:rPr lang="en-US" altLang="ja-JP" b="1" kern="0" dirty="0">
                <a:solidFill>
                  <a:srgbClr val="525252"/>
                </a:solidFill>
              </a:rPr>
              <a:t>6. 4D</a:t>
            </a:r>
            <a:r>
              <a:rPr lang="ja-JP" altLang="en-US" b="1" kern="0" dirty="0">
                <a:solidFill>
                  <a:srgbClr val="525252"/>
                </a:solidFill>
              </a:rPr>
              <a:t>セグメンテーション・トラッキング</a:t>
            </a:r>
            <a:endParaRPr lang="ja-JP" altLang="en-US" sz="3200" b="1" kern="0" dirty="0">
              <a:solidFill>
                <a:srgbClr val="525252"/>
              </a:solidFill>
            </a:endParaRPr>
          </a:p>
        </p:txBody>
      </p:sp>
    </p:spTree>
    <p:extLst>
      <p:ext uri="{BB962C8B-B14F-4D97-AF65-F5344CB8AC3E}">
        <p14:creationId xmlns:p14="http://schemas.microsoft.com/office/powerpoint/2010/main" val="3141353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5737E2-8E61-94A0-0557-1306148433F2}"/>
              </a:ext>
            </a:extLst>
          </p:cNvPr>
          <p:cNvSpPr>
            <a:spLocks noGrp="1"/>
          </p:cNvSpPr>
          <p:nvPr>
            <p:ph type="title"/>
          </p:nvPr>
        </p:nvSpPr>
        <p:spPr/>
        <p:txBody>
          <a:bodyPr/>
          <a:lstStyle/>
          <a:p>
            <a:r>
              <a:rPr lang="en-US" altLang="ja-JP" dirty="0"/>
              <a:t>2.</a:t>
            </a:r>
            <a:r>
              <a:rPr lang="ja-JP" altLang="en-US" dirty="0"/>
              <a:t>物体検出</a:t>
            </a:r>
            <a:r>
              <a:rPr lang="en-US" altLang="ja-JP" dirty="0"/>
              <a:t>/SECOND</a:t>
            </a:r>
            <a:endParaRPr kumimoji="1" lang="ja-JP" altLang="en-US" dirty="0"/>
          </a:p>
        </p:txBody>
      </p:sp>
      <p:sp>
        <p:nvSpPr>
          <p:cNvPr id="15" name="テキスト ボックス 14">
            <a:extLst>
              <a:ext uri="{FF2B5EF4-FFF2-40B4-BE49-F238E27FC236}">
                <a16:creationId xmlns:a16="http://schemas.microsoft.com/office/drawing/2014/main" id="{61005A00-5BB7-F54D-32AE-7ADE0414F0A9}"/>
              </a:ext>
            </a:extLst>
          </p:cNvPr>
          <p:cNvSpPr txBox="1"/>
          <p:nvPr/>
        </p:nvSpPr>
        <p:spPr>
          <a:xfrm>
            <a:off x="138546" y="898218"/>
            <a:ext cx="10811521" cy="395365"/>
          </a:xfrm>
          <a:prstGeom prst="rect">
            <a:avLst/>
          </a:prstGeom>
          <a:noFill/>
        </p:spPr>
        <p:txBody>
          <a:bodyPr wrap="square" rtlCol="0">
            <a:spAutoFit/>
          </a:bodyPr>
          <a:lstStyle/>
          <a:p>
            <a:r>
              <a:rPr lang="en-US" altLang="ja-JP" b="1" dirty="0"/>
              <a:t>SECOND: Sparsely Embedded Convolutional Detection(2019)</a:t>
            </a:r>
            <a:r>
              <a:rPr lang="ja-JP" altLang="en-US" b="1" dirty="0"/>
              <a:t>とは</a:t>
            </a:r>
            <a:endParaRPr lang="en-US" altLang="ja-JP" b="1" dirty="0"/>
          </a:p>
        </p:txBody>
      </p:sp>
      <p:sp>
        <p:nvSpPr>
          <p:cNvPr id="8" name="テキスト ボックス 7">
            <a:extLst>
              <a:ext uri="{FF2B5EF4-FFF2-40B4-BE49-F238E27FC236}">
                <a16:creationId xmlns:a16="http://schemas.microsoft.com/office/drawing/2014/main" id="{8DFCEDB3-90B3-3D15-DA87-DCB68A7063E9}"/>
              </a:ext>
            </a:extLst>
          </p:cNvPr>
          <p:cNvSpPr txBox="1"/>
          <p:nvPr/>
        </p:nvSpPr>
        <p:spPr>
          <a:xfrm>
            <a:off x="676576" y="1457763"/>
            <a:ext cx="10591499" cy="1200329"/>
          </a:xfrm>
          <a:prstGeom prst="rect">
            <a:avLst/>
          </a:prstGeom>
          <a:noFill/>
        </p:spPr>
        <p:txBody>
          <a:bodyPr wrap="square">
            <a:spAutoFit/>
          </a:bodyPr>
          <a:lstStyle/>
          <a:p>
            <a:r>
              <a:rPr lang="en-US" altLang="ja-JP" sz="1800" dirty="0" err="1"/>
              <a:t>VoxelNet</a:t>
            </a:r>
            <a:r>
              <a:rPr lang="ja-JP" altLang="en-US" sz="1800" dirty="0"/>
              <a:t>の畳み込み層に</a:t>
            </a:r>
            <a:r>
              <a:rPr lang="en-US" altLang="ja-JP" sz="1800" dirty="0" err="1"/>
              <a:t>SparceConvlution</a:t>
            </a:r>
            <a:r>
              <a:rPr lang="en-US" altLang="ja-JP" sz="1800" dirty="0"/>
              <a:t> </a:t>
            </a:r>
            <a:r>
              <a:rPr lang="ja-JP" altLang="en-US" sz="1800" dirty="0"/>
              <a:t>と</a:t>
            </a:r>
            <a:r>
              <a:rPr lang="en-US" altLang="ja-JP" sz="1800" dirty="0" err="1"/>
              <a:t>SubmanifoldConvlution</a:t>
            </a:r>
            <a:endParaRPr lang="en-US" altLang="ja-JP" sz="1800" dirty="0"/>
          </a:p>
          <a:p>
            <a:r>
              <a:rPr lang="ja-JP" altLang="en-US" sz="1800" dirty="0"/>
              <a:t>を適用して精度と計算速度を高めたアーキテクチャ</a:t>
            </a:r>
            <a:r>
              <a:rPr lang="en-US" altLang="ja-JP" sz="1800" dirty="0"/>
              <a:t> </a:t>
            </a:r>
          </a:p>
          <a:p>
            <a:r>
              <a:rPr lang="en-US" altLang="ja-JP" sz="1800" dirty="0"/>
              <a:t>Voxel</a:t>
            </a:r>
            <a:r>
              <a:rPr lang="ja-JP" altLang="en-US" sz="1800" dirty="0"/>
              <a:t>を使った畳み込みを行うアルゴリズムは、</a:t>
            </a:r>
            <a:r>
              <a:rPr lang="en-US" altLang="ja-JP" sz="1800" dirty="0"/>
              <a:t>BEV</a:t>
            </a:r>
            <a:r>
              <a:rPr lang="ja-JP" altLang="en-US" sz="1800" dirty="0"/>
              <a:t>マップ作成のバックボーンに、</a:t>
            </a:r>
            <a:endParaRPr lang="en-US" altLang="ja-JP" sz="1800" dirty="0"/>
          </a:p>
          <a:p>
            <a:r>
              <a:rPr lang="ja-JP" altLang="en-US" sz="1800" dirty="0"/>
              <a:t>ほとんど</a:t>
            </a:r>
            <a:r>
              <a:rPr lang="en-US" altLang="ja-JP" sz="1800" dirty="0"/>
              <a:t>SECOND</a:t>
            </a:r>
            <a:r>
              <a:rPr lang="ja-JP" altLang="en-US" sz="1800" dirty="0"/>
              <a:t>を利用している</a:t>
            </a:r>
            <a:endParaRPr lang="en-US" altLang="ja-JP" sz="1800" dirty="0"/>
          </a:p>
        </p:txBody>
      </p:sp>
      <p:pic>
        <p:nvPicPr>
          <p:cNvPr id="5" name="図 4">
            <a:extLst>
              <a:ext uri="{FF2B5EF4-FFF2-40B4-BE49-F238E27FC236}">
                <a16:creationId xmlns:a16="http://schemas.microsoft.com/office/drawing/2014/main" id="{037D2C91-BAE9-FF3C-CABC-1D62E2C55067}"/>
              </a:ext>
            </a:extLst>
          </p:cNvPr>
          <p:cNvPicPr>
            <a:picLocks noChangeAspect="1"/>
          </p:cNvPicPr>
          <p:nvPr/>
        </p:nvPicPr>
        <p:blipFill>
          <a:blip r:embed="rId2"/>
          <a:stretch>
            <a:fillRect/>
          </a:stretch>
        </p:blipFill>
        <p:spPr>
          <a:xfrm>
            <a:off x="596027" y="3342471"/>
            <a:ext cx="8857330" cy="2242681"/>
          </a:xfrm>
          <a:prstGeom prst="rect">
            <a:avLst/>
          </a:prstGeom>
        </p:spPr>
      </p:pic>
      <p:sp>
        <p:nvSpPr>
          <p:cNvPr id="6" name="フローチャート: 代替処理 5">
            <a:extLst>
              <a:ext uri="{FF2B5EF4-FFF2-40B4-BE49-F238E27FC236}">
                <a16:creationId xmlns:a16="http://schemas.microsoft.com/office/drawing/2014/main" id="{C59EF850-3E82-D941-4A0E-73EAB1120B4F}"/>
              </a:ext>
            </a:extLst>
          </p:cNvPr>
          <p:cNvSpPr/>
          <p:nvPr/>
        </p:nvSpPr>
        <p:spPr>
          <a:xfrm>
            <a:off x="4991099" y="3550652"/>
            <a:ext cx="1349739" cy="2034499"/>
          </a:xfrm>
          <a:prstGeom prst="flowChartAlternateProcess">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 name="吹き出し: 線 9">
            <a:extLst>
              <a:ext uri="{FF2B5EF4-FFF2-40B4-BE49-F238E27FC236}">
                <a16:creationId xmlns:a16="http://schemas.microsoft.com/office/drawing/2014/main" id="{9961DC04-4918-31D3-3FAD-821B45194633}"/>
              </a:ext>
            </a:extLst>
          </p:cNvPr>
          <p:cNvSpPr/>
          <p:nvPr/>
        </p:nvSpPr>
        <p:spPr>
          <a:xfrm>
            <a:off x="1634335" y="5769282"/>
            <a:ext cx="7519219" cy="553279"/>
          </a:xfrm>
          <a:prstGeom prst="borderCallout1">
            <a:avLst>
              <a:gd name="adj1" fmla="val 3529"/>
              <a:gd name="adj2" fmla="val 76360"/>
              <a:gd name="adj3" fmla="val -94907"/>
              <a:gd name="adj4" fmla="val 61464"/>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基本は</a:t>
            </a:r>
            <a:r>
              <a:rPr lang="en-US" altLang="ja-JP" dirty="0" err="1">
                <a:solidFill>
                  <a:schemeClr val="tx1"/>
                </a:solidFill>
              </a:rPr>
              <a:t>VoxelNet</a:t>
            </a:r>
            <a:r>
              <a:rPr lang="ja-JP" altLang="en-US" dirty="0">
                <a:solidFill>
                  <a:schemeClr val="tx1"/>
                </a:solidFill>
              </a:rPr>
              <a:t>と同じ構造だが畳み込み層だけ違う</a:t>
            </a:r>
            <a:endParaRPr kumimoji="1" lang="ja-JP" altLang="en-US" dirty="0">
              <a:solidFill>
                <a:schemeClr val="tx1"/>
              </a:solidFill>
            </a:endParaRPr>
          </a:p>
        </p:txBody>
      </p:sp>
      <p:sp>
        <p:nvSpPr>
          <p:cNvPr id="3" name="吹き出し: 線 2">
            <a:extLst>
              <a:ext uri="{FF2B5EF4-FFF2-40B4-BE49-F238E27FC236}">
                <a16:creationId xmlns:a16="http://schemas.microsoft.com/office/drawing/2014/main" id="{6AF90EBD-67F8-97F4-632E-180502267E1C}"/>
              </a:ext>
            </a:extLst>
          </p:cNvPr>
          <p:cNvSpPr/>
          <p:nvPr/>
        </p:nvSpPr>
        <p:spPr>
          <a:xfrm>
            <a:off x="369397" y="3083145"/>
            <a:ext cx="4498025" cy="580903"/>
          </a:xfrm>
          <a:prstGeom prst="borderCallout1">
            <a:avLst>
              <a:gd name="adj1" fmla="val 101636"/>
              <a:gd name="adj2" fmla="val 31721"/>
              <a:gd name="adj3" fmla="val 182805"/>
              <a:gd name="adj4" fmla="val 2667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実験では</a:t>
            </a:r>
            <a:r>
              <a:rPr kumimoji="1" lang="en-US" altLang="ja-JP" dirty="0">
                <a:solidFill>
                  <a:schemeClr val="tx1"/>
                </a:solidFill>
              </a:rPr>
              <a:t>Semantic KITTI</a:t>
            </a:r>
          </a:p>
          <a:p>
            <a:pPr algn="ctr"/>
            <a:r>
              <a:rPr lang="ja-JP" altLang="en-US" dirty="0">
                <a:solidFill>
                  <a:schemeClr val="tx1"/>
                </a:solidFill>
              </a:rPr>
              <a:t>の</a:t>
            </a:r>
            <a:r>
              <a:rPr lang="en-US" altLang="ja-JP" dirty="0">
                <a:solidFill>
                  <a:schemeClr val="tx1"/>
                </a:solidFill>
              </a:rPr>
              <a:t>raw point cloud </a:t>
            </a:r>
            <a:r>
              <a:rPr lang="ja-JP" altLang="en-US" dirty="0">
                <a:solidFill>
                  <a:schemeClr val="tx1"/>
                </a:solidFill>
              </a:rPr>
              <a:t>をそのまま入力</a:t>
            </a:r>
            <a:endParaRPr lang="en-US" altLang="ja-JP" dirty="0">
              <a:solidFill>
                <a:schemeClr val="tx1"/>
              </a:solidFill>
            </a:endParaRPr>
          </a:p>
        </p:txBody>
      </p:sp>
    </p:spTree>
    <p:extLst>
      <p:ext uri="{BB962C8B-B14F-4D97-AF65-F5344CB8AC3E}">
        <p14:creationId xmlns:p14="http://schemas.microsoft.com/office/powerpoint/2010/main" val="12246782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FB25B5-EBB9-B44A-A843-E382749F3333}"/>
              </a:ext>
            </a:extLst>
          </p:cNvPr>
          <p:cNvSpPr>
            <a:spLocks noGrp="1"/>
          </p:cNvSpPr>
          <p:nvPr>
            <p:ph type="title"/>
          </p:nvPr>
        </p:nvSpPr>
        <p:spPr/>
        <p:txBody>
          <a:bodyPr/>
          <a:lstStyle/>
          <a:p>
            <a:r>
              <a:rPr lang="en-US" altLang="ja-JP" dirty="0"/>
              <a:t>2.</a:t>
            </a:r>
            <a:r>
              <a:rPr lang="ja-JP" altLang="en-US" dirty="0"/>
              <a:t>物体検出</a:t>
            </a:r>
            <a:r>
              <a:rPr lang="en-US" altLang="ja-JP" dirty="0"/>
              <a:t>/SECOND</a:t>
            </a:r>
            <a:endParaRPr kumimoji="1" lang="ja-JP" altLang="en-US" dirty="0"/>
          </a:p>
        </p:txBody>
      </p:sp>
      <p:sp>
        <p:nvSpPr>
          <p:cNvPr id="4" name="テキスト ボックス 3">
            <a:extLst>
              <a:ext uri="{FF2B5EF4-FFF2-40B4-BE49-F238E27FC236}">
                <a16:creationId xmlns:a16="http://schemas.microsoft.com/office/drawing/2014/main" id="{3418731E-27D8-4237-2C49-0067EE592248}"/>
              </a:ext>
            </a:extLst>
          </p:cNvPr>
          <p:cNvSpPr txBox="1"/>
          <p:nvPr/>
        </p:nvSpPr>
        <p:spPr>
          <a:xfrm>
            <a:off x="138546" y="898218"/>
            <a:ext cx="10811521" cy="395365"/>
          </a:xfrm>
          <a:prstGeom prst="rect">
            <a:avLst/>
          </a:prstGeom>
          <a:noFill/>
        </p:spPr>
        <p:txBody>
          <a:bodyPr wrap="square" rtlCol="0">
            <a:spAutoFit/>
          </a:bodyPr>
          <a:lstStyle/>
          <a:p>
            <a:r>
              <a:rPr lang="en-US" altLang="ja-JP" b="1" dirty="0" err="1"/>
              <a:t>SparceConvlution</a:t>
            </a:r>
            <a:r>
              <a:rPr lang="ja-JP" altLang="en-US" b="1" dirty="0"/>
              <a:t>①</a:t>
            </a:r>
            <a:endParaRPr lang="en-US" altLang="ja-JP" b="1" dirty="0"/>
          </a:p>
        </p:txBody>
      </p:sp>
      <p:sp>
        <p:nvSpPr>
          <p:cNvPr id="6" name="テキスト ボックス 5">
            <a:extLst>
              <a:ext uri="{FF2B5EF4-FFF2-40B4-BE49-F238E27FC236}">
                <a16:creationId xmlns:a16="http://schemas.microsoft.com/office/drawing/2014/main" id="{F22D65B1-E5C0-9860-4CD6-E71F39EB89A8}"/>
              </a:ext>
            </a:extLst>
          </p:cNvPr>
          <p:cNvSpPr txBox="1"/>
          <p:nvPr/>
        </p:nvSpPr>
        <p:spPr>
          <a:xfrm>
            <a:off x="462463" y="1293583"/>
            <a:ext cx="11267070" cy="1938992"/>
          </a:xfrm>
          <a:prstGeom prst="rect">
            <a:avLst/>
          </a:prstGeom>
          <a:noFill/>
        </p:spPr>
        <p:txBody>
          <a:bodyPr wrap="square">
            <a:spAutoFit/>
          </a:bodyPr>
          <a:lstStyle/>
          <a:p>
            <a:r>
              <a:rPr lang="ja-JP" altLang="en-US" sz="2000" dirty="0"/>
              <a:t>一般的に畳み込みは計算量が多いが、実際の</a:t>
            </a:r>
            <a:r>
              <a:rPr lang="en-US" altLang="ja-JP" sz="2000" dirty="0"/>
              <a:t>Voxel</a:t>
            </a:r>
            <a:r>
              <a:rPr lang="ja-JP" altLang="en-US" sz="2000" dirty="0"/>
              <a:t>はほとんどがスパースなので、普通に畳み込みをするとほとんど</a:t>
            </a:r>
            <a:r>
              <a:rPr lang="en-US" altLang="ja-JP" sz="2000" dirty="0"/>
              <a:t>0</a:t>
            </a:r>
            <a:r>
              <a:rPr lang="ja-JP" altLang="en-US" sz="2000" dirty="0"/>
              <a:t>が入っているのでとても非効率的</a:t>
            </a:r>
            <a:endParaRPr lang="en-US" altLang="ja-JP" sz="2000" dirty="0"/>
          </a:p>
          <a:p>
            <a:endParaRPr lang="en-US" altLang="ja-JP" sz="2000" dirty="0"/>
          </a:p>
          <a:p>
            <a:r>
              <a:rPr lang="ja-JP" altLang="en-US" sz="2000" dirty="0"/>
              <a:t>値があるところにだけカーネルをあてることで、効率的な畳み込み計算をおこなうことができる</a:t>
            </a:r>
            <a:endParaRPr lang="en-US" altLang="ja-JP" sz="2000" dirty="0"/>
          </a:p>
          <a:p>
            <a:endParaRPr lang="en-US" altLang="ja-JP" sz="2000" dirty="0"/>
          </a:p>
          <a:p>
            <a:r>
              <a:rPr lang="en-US" altLang="ja-JP" sz="2000" dirty="0"/>
              <a:t>SECOND</a:t>
            </a:r>
            <a:r>
              <a:rPr lang="ja-JP" altLang="en-US" sz="2000" dirty="0"/>
              <a:t>には</a:t>
            </a:r>
            <a:r>
              <a:rPr lang="en-US" altLang="ja-JP" sz="2000" dirty="0" err="1"/>
              <a:t>SparceConvlutiont</a:t>
            </a:r>
            <a:r>
              <a:rPr lang="ja-JP" altLang="en-US" sz="2000" dirty="0"/>
              <a:t>を</a:t>
            </a:r>
            <a:r>
              <a:rPr lang="en-US" altLang="ja-JP" sz="2000" dirty="0"/>
              <a:t>GPU</a:t>
            </a:r>
            <a:r>
              <a:rPr lang="ja-JP" altLang="en-US" sz="2000" dirty="0"/>
              <a:t>を使用して並列高速に動作させる機構がそなわっている</a:t>
            </a:r>
            <a:endParaRPr lang="en-US" altLang="ja-JP" sz="2000" dirty="0"/>
          </a:p>
        </p:txBody>
      </p:sp>
      <p:pic>
        <p:nvPicPr>
          <p:cNvPr id="7" name="図 6">
            <a:extLst>
              <a:ext uri="{FF2B5EF4-FFF2-40B4-BE49-F238E27FC236}">
                <a16:creationId xmlns:a16="http://schemas.microsoft.com/office/drawing/2014/main" id="{EB147F9E-44A6-8FCA-7B0F-67F945927661}"/>
              </a:ext>
            </a:extLst>
          </p:cNvPr>
          <p:cNvPicPr>
            <a:picLocks noChangeAspect="1"/>
          </p:cNvPicPr>
          <p:nvPr/>
        </p:nvPicPr>
        <p:blipFill>
          <a:blip r:embed="rId2"/>
          <a:stretch>
            <a:fillRect/>
          </a:stretch>
        </p:blipFill>
        <p:spPr>
          <a:xfrm>
            <a:off x="8932991" y="3429000"/>
            <a:ext cx="2609850" cy="2505075"/>
          </a:xfrm>
          <a:prstGeom prst="rect">
            <a:avLst/>
          </a:prstGeom>
        </p:spPr>
      </p:pic>
      <p:sp>
        <p:nvSpPr>
          <p:cNvPr id="8" name="吹き出し: 線 7">
            <a:extLst>
              <a:ext uri="{FF2B5EF4-FFF2-40B4-BE49-F238E27FC236}">
                <a16:creationId xmlns:a16="http://schemas.microsoft.com/office/drawing/2014/main" id="{30F2BF15-BFD2-E017-E488-02A1297C0A8A}"/>
              </a:ext>
            </a:extLst>
          </p:cNvPr>
          <p:cNvSpPr/>
          <p:nvPr/>
        </p:nvSpPr>
        <p:spPr>
          <a:xfrm>
            <a:off x="1701801" y="3429001"/>
            <a:ext cx="6181106" cy="1001970"/>
          </a:xfrm>
          <a:prstGeom prst="borderCallout1">
            <a:avLst>
              <a:gd name="adj1" fmla="val 35665"/>
              <a:gd name="adj2" fmla="val 99783"/>
              <a:gd name="adj3" fmla="val 62987"/>
              <a:gd name="adj4" fmla="val 118172"/>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95</a:t>
            </a:r>
            <a:r>
              <a:rPr lang="ja-JP" altLang="en-US" dirty="0">
                <a:solidFill>
                  <a:schemeClr val="tx1"/>
                </a:solidFill>
              </a:rPr>
              <a:t>％近くのボクセルが</a:t>
            </a:r>
            <a:r>
              <a:rPr lang="en-US" altLang="ja-JP" dirty="0">
                <a:solidFill>
                  <a:schemeClr val="tx1"/>
                </a:solidFill>
              </a:rPr>
              <a:t>empty</a:t>
            </a:r>
          </a:p>
          <a:p>
            <a:pPr algn="ctr"/>
            <a:r>
              <a:rPr kumimoji="1" lang="ja-JP" altLang="en-US" dirty="0">
                <a:solidFill>
                  <a:schemeClr val="tx1"/>
                </a:solidFill>
              </a:rPr>
              <a:t>値があるところだけにカーネルを当てる</a:t>
            </a:r>
            <a:endParaRPr kumimoji="1" lang="en-US" altLang="ja-JP" dirty="0">
              <a:solidFill>
                <a:schemeClr val="tx1"/>
              </a:solidFill>
            </a:endParaRPr>
          </a:p>
        </p:txBody>
      </p:sp>
    </p:spTree>
    <p:extLst>
      <p:ext uri="{BB962C8B-B14F-4D97-AF65-F5344CB8AC3E}">
        <p14:creationId xmlns:p14="http://schemas.microsoft.com/office/powerpoint/2010/main" val="51317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949183-B865-1B74-DD2B-97386046ACB1}"/>
              </a:ext>
            </a:extLst>
          </p:cNvPr>
          <p:cNvSpPr>
            <a:spLocks noGrp="1"/>
          </p:cNvSpPr>
          <p:nvPr>
            <p:ph type="title"/>
          </p:nvPr>
        </p:nvSpPr>
        <p:spPr/>
        <p:txBody>
          <a:bodyPr/>
          <a:lstStyle/>
          <a:p>
            <a:r>
              <a:rPr lang="en-US" altLang="ja-JP" dirty="0"/>
              <a:t>2.</a:t>
            </a:r>
            <a:r>
              <a:rPr lang="ja-JP" altLang="en-US" dirty="0"/>
              <a:t>物体検出</a:t>
            </a:r>
            <a:r>
              <a:rPr lang="en-US" altLang="ja-JP" dirty="0"/>
              <a:t>/SECOND</a:t>
            </a:r>
            <a:endParaRPr kumimoji="1" lang="ja-JP" altLang="en-US" dirty="0"/>
          </a:p>
        </p:txBody>
      </p:sp>
      <p:sp>
        <p:nvSpPr>
          <p:cNvPr id="5" name="テキスト ボックス 4">
            <a:extLst>
              <a:ext uri="{FF2B5EF4-FFF2-40B4-BE49-F238E27FC236}">
                <a16:creationId xmlns:a16="http://schemas.microsoft.com/office/drawing/2014/main" id="{2E01E0B9-0ECC-10BD-9BFB-08112F2692B4}"/>
              </a:ext>
            </a:extLst>
          </p:cNvPr>
          <p:cNvSpPr txBox="1"/>
          <p:nvPr/>
        </p:nvSpPr>
        <p:spPr>
          <a:xfrm>
            <a:off x="261257" y="840088"/>
            <a:ext cx="6096000" cy="395365"/>
          </a:xfrm>
          <a:prstGeom prst="rect">
            <a:avLst/>
          </a:prstGeom>
          <a:noFill/>
        </p:spPr>
        <p:txBody>
          <a:bodyPr wrap="square">
            <a:spAutoFit/>
          </a:bodyPr>
          <a:lstStyle/>
          <a:p>
            <a:r>
              <a:rPr lang="en-US" altLang="ja-JP" b="1" dirty="0" err="1"/>
              <a:t>SparceConvlution</a:t>
            </a:r>
            <a:r>
              <a:rPr lang="ja-JP" altLang="en-US" b="1" dirty="0"/>
              <a:t>②　</a:t>
            </a:r>
            <a:endParaRPr lang="en-US" altLang="ja-JP" b="1" dirty="0"/>
          </a:p>
        </p:txBody>
      </p:sp>
      <p:sp>
        <p:nvSpPr>
          <p:cNvPr id="16" name="テキスト ボックス 15">
            <a:extLst>
              <a:ext uri="{FF2B5EF4-FFF2-40B4-BE49-F238E27FC236}">
                <a16:creationId xmlns:a16="http://schemas.microsoft.com/office/drawing/2014/main" id="{972EF5CF-1FC1-6569-AD80-549A09441B6F}"/>
              </a:ext>
            </a:extLst>
          </p:cNvPr>
          <p:cNvSpPr txBox="1"/>
          <p:nvPr/>
        </p:nvSpPr>
        <p:spPr>
          <a:xfrm>
            <a:off x="564562" y="1218740"/>
            <a:ext cx="11729537" cy="5632311"/>
          </a:xfrm>
          <a:prstGeom prst="rect">
            <a:avLst/>
          </a:prstGeom>
          <a:noFill/>
        </p:spPr>
        <p:txBody>
          <a:bodyPr wrap="square">
            <a:spAutoFit/>
          </a:bodyPr>
          <a:lstStyle/>
          <a:p>
            <a:r>
              <a:rPr lang="ja-JP" altLang="en-US" sz="2000" dirty="0"/>
              <a:t>アルゴリズム詳細　</a:t>
            </a:r>
            <a:endParaRPr lang="en-US" altLang="ja-JP" sz="2000" dirty="0"/>
          </a:p>
          <a:p>
            <a:r>
              <a:rPr lang="ja-JP" altLang="en-US" sz="2000" dirty="0"/>
              <a:t>①</a:t>
            </a:r>
            <a:endParaRPr lang="en-US" altLang="ja-JP" sz="2000" dirty="0"/>
          </a:p>
          <a:p>
            <a:r>
              <a:rPr lang="ja-JP" altLang="en-US" sz="2000" dirty="0"/>
              <a:t>　・畳み込み前の</a:t>
            </a:r>
            <a:r>
              <a:rPr lang="en-US" altLang="ja-JP" sz="2000" dirty="0"/>
              <a:t>Voxel(input)</a:t>
            </a:r>
            <a:r>
              <a:rPr lang="ja-JP" altLang="en-US" sz="2000" dirty="0"/>
              <a:t>と畳み込みあとの</a:t>
            </a:r>
            <a:r>
              <a:rPr lang="en-US" altLang="ja-JP" sz="2000" dirty="0"/>
              <a:t>Voxel(output)</a:t>
            </a:r>
            <a:r>
              <a:rPr lang="ja-JP" altLang="en-US" sz="2000" dirty="0"/>
              <a:t>にインデックスを振り分ける</a:t>
            </a:r>
            <a:endParaRPr lang="en-US" altLang="ja-JP" sz="2000" dirty="0"/>
          </a:p>
          <a:p>
            <a:r>
              <a:rPr lang="ja-JP" altLang="en-US" sz="2000" dirty="0"/>
              <a:t>　・値がある</a:t>
            </a:r>
            <a:r>
              <a:rPr lang="en-US" altLang="ja-JP" sz="2000" dirty="0"/>
              <a:t>input</a:t>
            </a:r>
            <a:r>
              <a:rPr lang="ja-JP" altLang="en-US" sz="2000" dirty="0"/>
              <a:t>のインデックスとカーネルオフセットから</a:t>
            </a:r>
            <a:r>
              <a:rPr lang="en-US" altLang="ja-JP" sz="2000" dirty="0"/>
              <a:t>output</a:t>
            </a:r>
            <a:r>
              <a:rPr lang="ja-JP" altLang="en-US" sz="2000" dirty="0"/>
              <a:t>のインデックスを対応させる</a:t>
            </a:r>
            <a:endParaRPr lang="en-US" altLang="ja-JP" sz="2000" dirty="0"/>
          </a:p>
          <a:p>
            <a:r>
              <a:rPr lang="ja-JP" altLang="en-US" sz="2000" dirty="0"/>
              <a:t>　　テンソルを作成</a:t>
            </a:r>
            <a:r>
              <a:rPr lang="en-US" altLang="ja-JP" sz="2000" dirty="0"/>
              <a:t>(GPU</a:t>
            </a:r>
            <a:r>
              <a:rPr lang="ja-JP" altLang="en-US" sz="2000" dirty="0"/>
              <a:t>でバッファを使いながら並列高速に行う</a:t>
            </a:r>
            <a:r>
              <a:rPr lang="en-US" altLang="ja-JP" sz="2000" dirty="0"/>
              <a:t>)</a:t>
            </a:r>
          </a:p>
          <a:p>
            <a:endParaRPr lang="en-US" altLang="ja-JP" sz="2000" dirty="0"/>
          </a:p>
          <a:p>
            <a:endParaRPr lang="en-US" altLang="ja-JP" sz="2000" dirty="0"/>
          </a:p>
          <a:p>
            <a:endParaRPr lang="en-US" altLang="ja-JP" sz="2000" dirty="0"/>
          </a:p>
          <a:p>
            <a:endParaRPr lang="en-US" altLang="ja-JP" sz="2000" dirty="0"/>
          </a:p>
          <a:p>
            <a:endParaRPr lang="en-US" altLang="ja-JP" sz="2000" dirty="0"/>
          </a:p>
          <a:p>
            <a:r>
              <a:rPr lang="ja-JP" altLang="en-US" sz="2000" dirty="0"/>
              <a:t>②　</a:t>
            </a:r>
            <a:endParaRPr lang="en-US" altLang="ja-JP" sz="2000" dirty="0"/>
          </a:p>
          <a:p>
            <a:r>
              <a:rPr lang="ja-JP" altLang="en-US" sz="2000" dirty="0"/>
              <a:t>　・</a:t>
            </a:r>
            <a:r>
              <a:rPr lang="en-US" altLang="ja-JP" sz="2000" dirty="0"/>
              <a:t>Non-</a:t>
            </a:r>
            <a:r>
              <a:rPr lang="en-US" altLang="ja-JP" sz="2000" dirty="0" err="1"/>
              <a:t>rmpty</a:t>
            </a:r>
            <a:r>
              <a:rPr lang="ja-JP" altLang="en-US" sz="2000" dirty="0"/>
              <a:t>の</a:t>
            </a:r>
            <a:r>
              <a:rPr lang="en-US" altLang="ja-JP" sz="2000" dirty="0"/>
              <a:t>Voxel</a:t>
            </a:r>
            <a:r>
              <a:rPr lang="ja-JP" altLang="en-US" sz="2000" dirty="0"/>
              <a:t>のだけを集めて、あるカーネルオフセットの値で</a:t>
            </a:r>
            <a:r>
              <a:rPr lang="en-US" altLang="ja-JP" sz="2000" dirty="0"/>
              <a:t>GEMM</a:t>
            </a:r>
            <a:r>
              <a:rPr lang="ja-JP" altLang="en-US" sz="2000" dirty="0"/>
              <a:t>ベースの</a:t>
            </a:r>
            <a:r>
              <a:rPr lang="en-US" altLang="ja-JP" sz="2000" dirty="0"/>
              <a:t>1×1</a:t>
            </a:r>
            <a:r>
              <a:rPr lang="ja-JP" altLang="en-US" sz="2000" dirty="0"/>
              <a:t>畳み込み</a:t>
            </a:r>
            <a:endParaRPr lang="en-US" altLang="ja-JP" sz="2000" dirty="0"/>
          </a:p>
          <a:p>
            <a:r>
              <a:rPr lang="ja-JP" altLang="en-US" sz="2000" dirty="0"/>
              <a:t>　・対応するアウトプットのインデックスに値を格納</a:t>
            </a:r>
            <a:endParaRPr lang="en-US" altLang="ja-JP" sz="2000" dirty="0"/>
          </a:p>
          <a:p>
            <a:r>
              <a:rPr lang="ja-JP" altLang="en-US" sz="2000" dirty="0"/>
              <a:t>　・すべてのカーネルオフセットで値を合計する</a:t>
            </a:r>
            <a:endParaRPr lang="en-US" altLang="ja-JP" sz="2000" dirty="0"/>
          </a:p>
          <a:p>
            <a:endParaRPr lang="en-US" altLang="ja-JP" sz="2000" dirty="0"/>
          </a:p>
          <a:p>
            <a:r>
              <a:rPr lang="ja-JP" altLang="en-US" sz="2000" dirty="0"/>
              <a:t>次のようなメリットがある</a:t>
            </a:r>
            <a:endParaRPr lang="en-US" altLang="ja-JP" sz="2000" dirty="0"/>
          </a:p>
          <a:p>
            <a:r>
              <a:rPr lang="ja-JP" altLang="en-US" sz="2000" dirty="0"/>
              <a:t>　・</a:t>
            </a:r>
            <a:r>
              <a:rPr lang="en-US" altLang="ja-JP" sz="2000" dirty="0"/>
              <a:t>empty</a:t>
            </a:r>
            <a:r>
              <a:rPr lang="ja-JP" altLang="en-US" sz="2000" dirty="0"/>
              <a:t>のボクセルを計算しない</a:t>
            </a:r>
            <a:endParaRPr lang="en-US" altLang="ja-JP" sz="2000" dirty="0"/>
          </a:p>
          <a:p>
            <a:r>
              <a:rPr lang="ja-JP" altLang="en-US" sz="2000" dirty="0"/>
              <a:t>　・畳み込みの際にインプットを複製する必要がなくなりメモリが大幅に節約</a:t>
            </a:r>
            <a:endParaRPr lang="en-US" altLang="ja-JP" sz="2000" dirty="0"/>
          </a:p>
        </p:txBody>
      </p:sp>
      <p:graphicFrame>
        <p:nvGraphicFramePr>
          <p:cNvPr id="9" name="表 9">
            <a:extLst>
              <a:ext uri="{FF2B5EF4-FFF2-40B4-BE49-F238E27FC236}">
                <a16:creationId xmlns:a16="http://schemas.microsoft.com/office/drawing/2014/main" id="{F324C6B1-9732-BC6A-3A91-4DF98A9FE1FD}"/>
              </a:ext>
            </a:extLst>
          </p:cNvPr>
          <p:cNvGraphicFramePr>
            <a:graphicFrameLocks noGrp="1"/>
          </p:cNvGraphicFramePr>
          <p:nvPr>
            <p:extLst>
              <p:ext uri="{D42A27DB-BD31-4B8C-83A1-F6EECF244321}">
                <p14:modId xmlns:p14="http://schemas.microsoft.com/office/powerpoint/2010/main" val="2681099884"/>
              </p:ext>
            </p:extLst>
          </p:nvPr>
        </p:nvGraphicFramePr>
        <p:xfrm>
          <a:off x="434431" y="3351273"/>
          <a:ext cx="3006450" cy="365760"/>
        </p:xfrm>
        <a:graphic>
          <a:graphicData uri="http://schemas.openxmlformats.org/drawingml/2006/table">
            <a:tbl>
              <a:tblPr firstRow="1" bandRow="1">
                <a:tableStyleId>{5C22544A-7EE6-4342-B048-85BDC9FD1C3A}</a:tableStyleId>
              </a:tblPr>
              <a:tblGrid>
                <a:gridCol w="501075">
                  <a:extLst>
                    <a:ext uri="{9D8B030D-6E8A-4147-A177-3AD203B41FA5}">
                      <a16:colId xmlns:a16="http://schemas.microsoft.com/office/drawing/2014/main" val="2632977198"/>
                    </a:ext>
                  </a:extLst>
                </a:gridCol>
                <a:gridCol w="501075">
                  <a:extLst>
                    <a:ext uri="{9D8B030D-6E8A-4147-A177-3AD203B41FA5}">
                      <a16:colId xmlns:a16="http://schemas.microsoft.com/office/drawing/2014/main" val="2165517727"/>
                    </a:ext>
                  </a:extLst>
                </a:gridCol>
                <a:gridCol w="501075">
                  <a:extLst>
                    <a:ext uri="{9D8B030D-6E8A-4147-A177-3AD203B41FA5}">
                      <a16:colId xmlns:a16="http://schemas.microsoft.com/office/drawing/2014/main" val="2418702187"/>
                    </a:ext>
                  </a:extLst>
                </a:gridCol>
                <a:gridCol w="501075">
                  <a:extLst>
                    <a:ext uri="{9D8B030D-6E8A-4147-A177-3AD203B41FA5}">
                      <a16:colId xmlns:a16="http://schemas.microsoft.com/office/drawing/2014/main" val="1049005978"/>
                    </a:ext>
                  </a:extLst>
                </a:gridCol>
                <a:gridCol w="501075">
                  <a:extLst>
                    <a:ext uri="{9D8B030D-6E8A-4147-A177-3AD203B41FA5}">
                      <a16:colId xmlns:a16="http://schemas.microsoft.com/office/drawing/2014/main" val="617972154"/>
                    </a:ext>
                  </a:extLst>
                </a:gridCol>
                <a:gridCol w="501075">
                  <a:extLst>
                    <a:ext uri="{9D8B030D-6E8A-4147-A177-3AD203B41FA5}">
                      <a16:colId xmlns:a16="http://schemas.microsoft.com/office/drawing/2014/main" val="596972073"/>
                    </a:ext>
                  </a:extLst>
                </a:gridCol>
              </a:tblGrid>
              <a:tr h="0">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82887880"/>
                  </a:ext>
                </a:extLst>
              </a:tr>
            </a:tbl>
          </a:graphicData>
        </a:graphic>
      </p:graphicFrame>
      <p:sp>
        <p:nvSpPr>
          <p:cNvPr id="10" name="テキスト ボックス 9">
            <a:extLst>
              <a:ext uri="{FF2B5EF4-FFF2-40B4-BE49-F238E27FC236}">
                <a16:creationId xmlns:a16="http://schemas.microsoft.com/office/drawing/2014/main" id="{04086E76-925D-EB51-0611-3757CF96F56A}"/>
              </a:ext>
            </a:extLst>
          </p:cNvPr>
          <p:cNvSpPr txBox="1"/>
          <p:nvPr/>
        </p:nvSpPr>
        <p:spPr>
          <a:xfrm>
            <a:off x="275771" y="3844834"/>
            <a:ext cx="3323771" cy="395365"/>
          </a:xfrm>
          <a:prstGeom prst="rect">
            <a:avLst/>
          </a:prstGeom>
          <a:noFill/>
        </p:spPr>
        <p:txBody>
          <a:bodyPr wrap="square" rtlCol="0">
            <a:spAutoFit/>
          </a:bodyPr>
          <a:lstStyle/>
          <a:p>
            <a:r>
              <a:rPr kumimoji="1" lang="ja-JP" altLang="en-US" dirty="0"/>
              <a:t>インプットのインデックス</a:t>
            </a:r>
          </a:p>
        </p:txBody>
      </p:sp>
      <p:sp>
        <p:nvSpPr>
          <p:cNvPr id="11" name="テキスト ボックス 10">
            <a:extLst>
              <a:ext uri="{FF2B5EF4-FFF2-40B4-BE49-F238E27FC236}">
                <a16:creationId xmlns:a16="http://schemas.microsoft.com/office/drawing/2014/main" id="{2D1DFE00-89BD-48D9-50BA-B613C7733DB3}"/>
              </a:ext>
            </a:extLst>
          </p:cNvPr>
          <p:cNvSpPr txBox="1"/>
          <p:nvPr/>
        </p:nvSpPr>
        <p:spPr>
          <a:xfrm>
            <a:off x="3585028" y="3475595"/>
            <a:ext cx="845818" cy="395365"/>
          </a:xfrm>
          <a:prstGeom prst="rect">
            <a:avLst/>
          </a:prstGeom>
          <a:noFill/>
        </p:spPr>
        <p:txBody>
          <a:bodyPr wrap="square" rtlCol="0">
            <a:spAutoFit/>
          </a:bodyPr>
          <a:lstStyle/>
          <a:p>
            <a:r>
              <a:rPr kumimoji="1" lang="ja-JP" altLang="en-US" dirty="0"/>
              <a:t>＋</a:t>
            </a:r>
          </a:p>
        </p:txBody>
      </p:sp>
      <p:sp>
        <p:nvSpPr>
          <p:cNvPr id="13" name="テキスト ボックス 12">
            <a:extLst>
              <a:ext uri="{FF2B5EF4-FFF2-40B4-BE49-F238E27FC236}">
                <a16:creationId xmlns:a16="http://schemas.microsoft.com/office/drawing/2014/main" id="{E6EC03D8-790F-7955-81BD-04A9D21A48C5}"/>
              </a:ext>
            </a:extLst>
          </p:cNvPr>
          <p:cNvSpPr txBox="1"/>
          <p:nvPr/>
        </p:nvSpPr>
        <p:spPr>
          <a:xfrm>
            <a:off x="3911235" y="3844834"/>
            <a:ext cx="3323771" cy="395365"/>
          </a:xfrm>
          <a:prstGeom prst="rect">
            <a:avLst/>
          </a:prstGeom>
          <a:noFill/>
        </p:spPr>
        <p:txBody>
          <a:bodyPr wrap="square" rtlCol="0">
            <a:spAutoFit/>
          </a:bodyPr>
          <a:lstStyle/>
          <a:p>
            <a:r>
              <a:rPr kumimoji="1" lang="ja-JP" altLang="en-US" dirty="0"/>
              <a:t>カーネルオフセット</a:t>
            </a:r>
          </a:p>
        </p:txBody>
      </p:sp>
      <p:cxnSp>
        <p:nvCxnSpPr>
          <p:cNvPr id="15" name="直線矢印コネクタ 14">
            <a:extLst>
              <a:ext uri="{FF2B5EF4-FFF2-40B4-BE49-F238E27FC236}">
                <a16:creationId xmlns:a16="http://schemas.microsoft.com/office/drawing/2014/main" id="{6A5A40B3-6199-2B38-96EB-E4327C421CA2}"/>
              </a:ext>
            </a:extLst>
          </p:cNvPr>
          <p:cNvCxnSpPr/>
          <p:nvPr/>
        </p:nvCxnSpPr>
        <p:spPr>
          <a:xfrm>
            <a:off x="5624285" y="3545422"/>
            <a:ext cx="146594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17" name="表 9">
            <a:extLst>
              <a:ext uri="{FF2B5EF4-FFF2-40B4-BE49-F238E27FC236}">
                <a16:creationId xmlns:a16="http://schemas.microsoft.com/office/drawing/2014/main" id="{75D296E5-AF19-CDB4-EDD8-BED348BB7EF9}"/>
              </a:ext>
            </a:extLst>
          </p:cNvPr>
          <p:cNvGraphicFramePr>
            <a:graphicFrameLocks noGrp="1"/>
          </p:cNvGraphicFramePr>
          <p:nvPr>
            <p:extLst>
              <p:ext uri="{D42A27DB-BD31-4B8C-83A1-F6EECF244321}">
                <p14:modId xmlns:p14="http://schemas.microsoft.com/office/powerpoint/2010/main" val="2678487102"/>
              </p:ext>
            </p:extLst>
          </p:nvPr>
        </p:nvGraphicFramePr>
        <p:xfrm>
          <a:off x="7485134" y="3319054"/>
          <a:ext cx="3006450" cy="365760"/>
        </p:xfrm>
        <a:graphic>
          <a:graphicData uri="http://schemas.openxmlformats.org/drawingml/2006/table">
            <a:tbl>
              <a:tblPr firstRow="1" bandRow="1">
                <a:tableStyleId>{5C22544A-7EE6-4342-B048-85BDC9FD1C3A}</a:tableStyleId>
              </a:tblPr>
              <a:tblGrid>
                <a:gridCol w="501075">
                  <a:extLst>
                    <a:ext uri="{9D8B030D-6E8A-4147-A177-3AD203B41FA5}">
                      <a16:colId xmlns:a16="http://schemas.microsoft.com/office/drawing/2014/main" val="2632977198"/>
                    </a:ext>
                  </a:extLst>
                </a:gridCol>
                <a:gridCol w="501075">
                  <a:extLst>
                    <a:ext uri="{9D8B030D-6E8A-4147-A177-3AD203B41FA5}">
                      <a16:colId xmlns:a16="http://schemas.microsoft.com/office/drawing/2014/main" val="2165517727"/>
                    </a:ext>
                  </a:extLst>
                </a:gridCol>
                <a:gridCol w="501075">
                  <a:extLst>
                    <a:ext uri="{9D8B030D-6E8A-4147-A177-3AD203B41FA5}">
                      <a16:colId xmlns:a16="http://schemas.microsoft.com/office/drawing/2014/main" val="2418702187"/>
                    </a:ext>
                  </a:extLst>
                </a:gridCol>
                <a:gridCol w="501075">
                  <a:extLst>
                    <a:ext uri="{9D8B030D-6E8A-4147-A177-3AD203B41FA5}">
                      <a16:colId xmlns:a16="http://schemas.microsoft.com/office/drawing/2014/main" val="1049005978"/>
                    </a:ext>
                  </a:extLst>
                </a:gridCol>
                <a:gridCol w="501075">
                  <a:extLst>
                    <a:ext uri="{9D8B030D-6E8A-4147-A177-3AD203B41FA5}">
                      <a16:colId xmlns:a16="http://schemas.microsoft.com/office/drawing/2014/main" val="617972154"/>
                    </a:ext>
                  </a:extLst>
                </a:gridCol>
                <a:gridCol w="501075">
                  <a:extLst>
                    <a:ext uri="{9D8B030D-6E8A-4147-A177-3AD203B41FA5}">
                      <a16:colId xmlns:a16="http://schemas.microsoft.com/office/drawing/2014/main" val="596972073"/>
                    </a:ext>
                  </a:extLst>
                </a:gridCol>
              </a:tblGrid>
              <a:tr h="0">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82887880"/>
                  </a:ext>
                </a:extLst>
              </a:tr>
            </a:tbl>
          </a:graphicData>
        </a:graphic>
      </p:graphicFrame>
      <p:sp>
        <p:nvSpPr>
          <p:cNvPr id="18" name="テキスト ボックス 17">
            <a:extLst>
              <a:ext uri="{FF2B5EF4-FFF2-40B4-BE49-F238E27FC236}">
                <a16:creationId xmlns:a16="http://schemas.microsoft.com/office/drawing/2014/main" id="{2B798317-B37F-BB54-DB30-DB1C821D555E}"/>
              </a:ext>
            </a:extLst>
          </p:cNvPr>
          <p:cNvSpPr txBox="1"/>
          <p:nvPr/>
        </p:nvSpPr>
        <p:spPr>
          <a:xfrm>
            <a:off x="7270880" y="3837214"/>
            <a:ext cx="3668846" cy="395365"/>
          </a:xfrm>
          <a:prstGeom prst="rect">
            <a:avLst/>
          </a:prstGeom>
          <a:noFill/>
        </p:spPr>
        <p:txBody>
          <a:bodyPr wrap="square" rtlCol="0">
            <a:spAutoFit/>
          </a:bodyPr>
          <a:lstStyle/>
          <a:p>
            <a:r>
              <a:rPr lang="ja-JP" altLang="en-US" dirty="0"/>
              <a:t>アウトプット</a:t>
            </a:r>
            <a:r>
              <a:rPr kumimoji="1" lang="ja-JP" altLang="en-US" dirty="0"/>
              <a:t>のインデックス</a:t>
            </a:r>
          </a:p>
        </p:txBody>
      </p:sp>
      <p:graphicFrame>
        <p:nvGraphicFramePr>
          <p:cNvPr id="19" name="表 19">
            <a:extLst>
              <a:ext uri="{FF2B5EF4-FFF2-40B4-BE49-F238E27FC236}">
                <a16:creationId xmlns:a16="http://schemas.microsoft.com/office/drawing/2014/main" id="{51001D7E-EF63-E77B-38F4-963731B6CE8E}"/>
              </a:ext>
            </a:extLst>
          </p:cNvPr>
          <p:cNvGraphicFramePr>
            <a:graphicFrameLocks noGrp="1"/>
          </p:cNvGraphicFramePr>
          <p:nvPr>
            <p:extLst>
              <p:ext uri="{D42A27DB-BD31-4B8C-83A1-F6EECF244321}">
                <p14:modId xmlns:p14="http://schemas.microsoft.com/office/powerpoint/2010/main" val="1926973891"/>
              </p:ext>
            </p:extLst>
          </p:nvPr>
        </p:nvGraphicFramePr>
        <p:xfrm>
          <a:off x="4430846" y="3159034"/>
          <a:ext cx="706074" cy="685800"/>
        </p:xfrm>
        <a:graphic>
          <a:graphicData uri="http://schemas.openxmlformats.org/drawingml/2006/table">
            <a:tbl>
              <a:tblPr firstRow="1" bandRow="1">
                <a:tableStyleId>{5C22544A-7EE6-4342-B048-85BDC9FD1C3A}</a:tableStyleId>
              </a:tblPr>
              <a:tblGrid>
                <a:gridCol w="235358">
                  <a:extLst>
                    <a:ext uri="{9D8B030D-6E8A-4147-A177-3AD203B41FA5}">
                      <a16:colId xmlns:a16="http://schemas.microsoft.com/office/drawing/2014/main" val="2584356790"/>
                    </a:ext>
                  </a:extLst>
                </a:gridCol>
                <a:gridCol w="235358">
                  <a:extLst>
                    <a:ext uri="{9D8B030D-6E8A-4147-A177-3AD203B41FA5}">
                      <a16:colId xmlns:a16="http://schemas.microsoft.com/office/drawing/2014/main" val="3555912822"/>
                    </a:ext>
                  </a:extLst>
                </a:gridCol>
                <a:gridCol w="235358">
                  <a:extLst>
                    <a:ext uri="{9D8B030D-6E8A-4147-A177-3AD203B41FA5}">
                      <a16:colId xmlns:a16="http://schemas.microsoft.com/office/drawing/2014/main" val="4133805701"/>
                    </a:ext>
                  </a:extLst>
                </a:gridCol>
              </a:tblGrid>
              <a:tr h="221649">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6589338"/>
                  </a:ext>
                </a:extLst>
              </a:tr>
              <a:tr h="221649">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633198624"/>
                  </a:ext>
                </a:extLst>
              </a:tr>
              <a:tr h="221649">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15638842"/>
                  </a:ext>
                </a:extLst>
              </a:tr>
            </a:tbl>
          </a:graphicData>
        </a:graphic>
      </p:graphicFrame>
    </p:spTree>
    <p:extLst>
      <p:ext uri="{BB962C8B-B14F-4D97-AF65-F5344CB8AC3E}">
        <p14:creationId xmlns:p14="http://schemas.microsoft.com/office/powerpoint/2010/main" val="1968713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949183-B865-1B74-DD2B-97386046ACB1}"/>
              </a:ext>
            </a:extLst>
          </p:cNvPr>
          <p:cNvSpPr>
            <a:spLocks noGrp="1"/>
          </p:cNvSpPr>
          <p:nvPr>
            <p:ph type="title"/>
          </p:nvPr>
        </p:nvSpPr>
        <p:spPr/>
        <p:txBody>
          <a:bodyPr/>
          <a:lstStyle/>
          <a:p>
            <a:r>
              <a:rPr lang="en-US" altLang="ja-JP" dirty="0"/>
              <a:t>2.</a:t>
            </a:r>
            <a:r>
              <a:rPr lang="ja-JP" altLang="en-US" dirty="0"/>
              <a:t>物体検出</a:t>
            </a:r>
            <a:r>
              <a:rPr lang="en-US" altLang="ja-JP" dirty="0"/>
              <a:t>/SECOND</a:t>
            </a:r>
            <a:endParaRPr kumimoji="1" lang="ja-JP" altLang="en-US" dirty="0"/>
          </a:p>
        </p:txBody>
      </p:sp>
      <p:sp>
        <p:nvSpPr>
          <p:cNvPr id="5" name="テキスト ボックス 4">
            <a:extLst>
              <a:ext uri="{FF2B5EF4-FFF2-40B4-BE49-F238E27FC236}">
                <a16:creationId xmlns:a16="http://schemas.microsoft.com/office/drawing/2014/main" id="{2E01E0B9-0ECC-10BD-9BFB-08112F2692B4}"/>
              </a:ext>
            </a:extLst>
          </p:cNvPr>
          <p:cNvSpPr txBox="1"/>
          <p:nvPr/>
        </p:nvSpPr>
        <p:spPr>
          <a:xfrm>
            <a:off x="138546" y="791775"/>
            <a:ext cx="6096000" cy="395365"/>
          </a:xfrm>
          <a:prstGeom prst="rect">
            <a:avLst/>
          </a:prstGeom>
          <a:noFill/>
        </p:spPr>
        <p:txBody>
          <a:bodyPr wrap="square">
            <a:spAutoFit/>
          </a:bodyPr>
          <a:lstStyle/>
          <a:p>
            <a:r>
              <a:rPr lang="en-US" altLang="ja-JP" b="1" dirty="0" err="1"/>
              <a:t>SparceConvlution</a:t>
            </a:r>
            <a:r>
              <a:rPr lang="ja-JP" altLang="en-US" b="1" dirty="0"/>
              <a:t>③　補足</a:t>
            </a:r>
            <a:endParaRPr lang="en-US" altLang="ja-JP" b="1" dirty="0"/>
          </a:p>
        </p:txBody>
      </p:sp>
      <p:sp>
        <p:nvSpPr>
          <p:cNvPr id="24" name="テキスト ボックス 23">
            <a:extLst>
              <a:ext uri="{FF2B5EF4-FFF2-40B4-BE49-F238E27FC236}">
                <a16:creationId xmlns:a16="http://schemas.microsoft.com/office/drawing/2014/main" id="{D8B34F7F-6672-FC89-6CEA-3C95D3FD20FC}"/>
              </a:ext>
            </a:extLst>
          </p:cNvPr>
          <p:cNvSpPr txBox="1"/>
          <p:nvPr/>
        </p:nvSpPr>
        <p:spPr>
          <a:xfrm>
            <a:off x="1160962" y="1293248"/>
            <a:ext cx="11729537" cy="1631216"/>
          </a:xfrm>
          <a:prstGeom prst="rect">
            <a:avLst/>
          </a:prstGeom>
          <a:noFill/>
        </p:spPr>
        <p:txBody>
          <a:bodyPr wrap="square">
            <a:spAutoFit/>
          </a:bodyPr>
          <a:lstStyle/>
          <a:p>
            <a:r>
              <a:rPr lang="en-US" altLang="ja-JP" sz="2000" dirty="0"/>
              <a:t>GEMM(General Matrix Multiplication)</a:t>
            </a:r>
            <a:r>
              <a:rPr lang="ja-JP" altLang="en-US" sz="2000" dirty="0"/>
              <a:t>・・・深層学習の層を行列積で計算する方法</a:t>
            </a:r>
            <a:endParaRPr lang="en-US" altLang="ja-JP" sz="2000" dirty="0"/>
          </a:p>
          <a:p>
            <a:r>
              <a:rPr lang="ja-JP" altLang="en-US" sz="2000" dirty="0"/>
              <a:t>　　　　　　　　　　　　　　　　　</a:t>
            </a:r>
            <a:endParaRPr lang="en-US" altLang="ja-JP" sz="2000" dirty="0"/>
          </a:p>
          <a:p>
            <a:r>
              <a:rPr lang="ja-JP" altLang="en-US" sz="2000" dirty="0"/>
              <a:t>畳み込み計算を</a:t>
            </a:r>
            <a:r>
              <a:rPr lang="en-US" altLang="ja-JP" sz="2000" dirty="0"/>
              <a:t>GEM</a:t>
            </a:r>
            <a:r>
              <a:rPr lang="ja-JP" altLang="en-US" sz="2000" dirty="0"/>
              <a:t>で行うためには、</a:t>
            </a:r>
            <a:r>
              <a:rPr lang="en-US" altLang="ja-JP" sz="2000" dirty="0"/>
              <a:t>input</a:t>
            </a:r>
            <a:r>
              <a:rPr lang="ja-JP" altLang="en-US" sz="2000" dirty="0"/>
              <a:t>に固定されたカーネルオフセットを当てた際の</a:t>
            </a:r>
            <a:endParaRPr lang="en-US" altLang="ja-JP" sz="2000" dirty="0"/>
          </a:p>
          <a:p>
            <a:r>
              <a:rPr lang="en-US" altLang="ja-JP" sz="2000" dirty="0"/>
              <a:t>1×1</a:t>
            </a:r>
            <a:r>
              <a:rPr lang="ja-JP" altLang="en-US" sz="2000" dirty="0"/>
              <a:t>畳み込みを</a:t>
            </a:r>
            <a:r>
              <a:rPr lang="en-US" altLang="ja-JP" sz="2000" dirty="0"/>
              <a:t>GEM</a:t>
            </a:r>
            <a:r>
              <a:rPr lang="ja-JP" altLang="en-US" sz="2000" dirty="0"/>
              <a:t>で行い、それをカーネルオフセットの数だけ行う。下は一つの例</a:t>
            </a:r>
            <a:endParaRPr lang="en-US" altLang="ja-JP" sz="2000" dirty="0"/>
          </a:p>
          <a:p>
            <a:endParaRPr lang="en-US" altLang="ja-JP" sz="2000" dirty="0"/>
          </a:p>
        </p:txBody>
      </p:sp>
      <p:pic>
        <p:nvPicPr>
          <p:cNvPr id="28" name="図 27">
            <a:extLst>
              <a:ext uri="{FF2B5EF4-FFF2-40B4-BE49-F238E27FC236}">
                <a16:creationId xmlns:a16="http://schemas.microsoft.com/office/drawing/2014/main" id="{7198C72C-D8B2-74DE-0ABF-7EDBB73C6D06}"/>
              </a:ext>
            </a:extLst>
          </p:cNvPr>
          <p:cNvPicPr>
            <a:picLocks noChangeAspect="1"/>
          </p:cNvPicPr>
          <p:nvPr/>
        </p:nvPicPr>
        <p:blipFill>
          <a:blip r:embed="rId2"/>
          <a:stretch>
            <a:fillRect/>
          </a:stretch>
        </p:blipFill>
        <p:spPr>
          <a:xfrm>
            <a:off x="946085" y="2737444"/>
            <a:ext cx="8796337" cy="3379873"/>
          </a:xfrm>
          <a:prstGeom prst="rect">
            <a:avLst/>
          </a:prstGeom>
        </p:spPr>
      </p:pic>
      <p:sp>
        <p:nvSpPr>
          <p:cNvPr id="29" name="フローチャート: 代替処理 28">
            <a:extLst>
              <a:ext uri="{FF2B5EF4-FFF2-40B4-BE49-F238E27FC236}">
                <a16:creationId xmlns:a16="http://schemas.microsoft.com/office/drawing/2014/main" id="{91489580-876C-A139-7A12-D5FEF51F583F}"/>
              </a:ext>
            </a:extLst>
          </p:cNvPr>
          <p:cNvSpPr/>
          <p:nvPr/>
        </p:nvSpPr>
        <p:spPr>
          <a:xfrm>
            <a:off x="6832757" y="2799367"/>
            <a:ext cx="2256153" cy="3256028"/>
          </a:xfrm>
          <a:prstGeom prst="flowChartAlternateProcess">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0" name="吹き出し: 線 29">
            <a:extLst>
              <a:ext uri="{FF2B5EF4-FFF2-40B4-BE49-F238E27FC236}">
                <a16:creationId xmlns:a16="http://schemas.microsoft.com/office/drawing/2014/main" id="{9AFD4292-8E02-1ECC-1E39-7B9825CE26AE}"/>
              </a:ext>
            </a:extLst>
          </p:cNvPr>
          <p:cNvSpPr/>
          <p:nvPr/>
        </p:nvSpPr>
        <p:spPr>
          <a:xfrm>
            <a:off x="9957299" y="2655083"/>
            <a:ext cx="2064811" cy="1806270"/>
          </a:xfrm>
          <a:prstGeom prst="borderCallout1">
            <a:avLst>
              <a:gd name="adj1" fmla="val 49717"/>
              <a:gd name="adj2" fmla="val 828"/>
              <a:gd name="adj3" fmla="val 54190"/>
              <a:gd name="adj4" fmla="val -32300"/>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1×1</a:t>
            </a:r>
            <a:r>
              <a:rPr lang="ja-JP" altLang="en-US" dirty="0">
                <a:solidFill>
                  <a:schemeClr val="tx1"/>
                </a:solidFill>
              </a:rPr>
              <a:t>の畳み込みをたくさん行う</a:t>
            </a:r>
            <a:endParaRPr lang="en-US" altLang="ja-JP" dirty="0">
              <a:solidFill>
                <a:schemeClr val="tx1"/>
              </a:solidFill>
            </a:endParaRPr>
          </a:p>
        </p:txBody>
      </p:sp>
      <p:sp>
        <p:nvSpPr>
          <p:cNvPr id="32" name="テキスト ボックス 31">
            <a:extLst>
              <a:ext uri="{FF2B5EF4-FFF2-40B4-BE49-F238E27FC236}">
                <a16:creationId xmlns:a16="http://schemas.microsoft.com/office/drawing/2014/main" id="{3B128E8D-9024-DDA2-714E-FFE5B8C7AA03}"/>
              </a:ext>
            </a:extLst>
          </p:cNvPr>
          <p:cNvSpPr txBox="1"/>
          <p:nvPr/>
        </p:nvSpPr>
        <p:spPr>
          <a:xfrm>
            <a:off x="1308874" y="6055969"/>
            <a:ext cx="9094568" cy="395365"/>
          </a:xfrm>
          <a:prstGeom prst="rect">
            <a:avLst/>
          </a:prstGeom>
          <a:noFill/>
        </p:spPr>
        <p:txBody>
          <a:bodyPr wrap="square">
            <a:spAutoFit/>
          </a:bodyPr>
          <a:lstStyle/>
          <a:p>
            <a:r>
              <a:rPr lang="ja-JP" altLang="en-US" dirty="0"/>
              <a:t>引用：</a:t>
            </a:r>
            <a:r>
              <a:rPr lang="en-US" altLang="ja-JP" dirty="0"/>
              <a:t>Parallel Multi Channel Convolution using General Matrix Multiplication</a:t>
            </a:r>
            <a:endParaRPr lang="ja-JP" altLang="en-US" dirty="0"/>
          </a:p>
        </p:txBody>
      </p:sp>
    </p:spTree>
    <p:extLst>
      <p:ext uri="{BB962C8B-B14F-4D97-AF65-F5344CB8AC3E}">
        <p14:creationId xmlns:p14="http://schemas.microsoft.com/office/powerpoint/2010/main" val="1497763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949183-B865-1B74-DD2B-97386046ACB1}"/>
              </a:ext>
            </a:extLst>
          </p:cNvPr>
          <p:cNvSpPr>
            <a:spLocks noGrp="1"/>
          </p:cNvSpPr>
          <p:nvPr>
            <p:ph type="title"/>
          </p:nvPr>
        </p:nvSpPr>
        <p:spPr/>
        <p:txBody>
          <a:bodyPr/>
          <a:lstStyle/>
          <a:p>
            <a:r>
              <a:rPr lang="en-US" altLang="ja-JP" dirty="0"/>
              <a:t>2.</a:t>
            </a:r>
            <a:r>
              <a:rPr lang="ja-JP" altLang="en-US" dirty="0"/>
              <a:t>物体検出</a:t>
            </a:r>
            <a:r>
              <a:rPr lang="en-US" altLang="ja-JP" dirty="0"/>
              <a:t>/SECOND</a:t>
            </a:r>
            <a:endParaRPr kumimoji="1" lang="ja-JP" altLang="en-US" dirty="0"/>
          </a:p>
        </p:txBody>
      </p:sp>
      <p:sp>
        <p:nvSpPr>
          <p:cNvPr id="5" name="テキスト ボックス 4">
            <a:extLst>
              <a:ext uri="{FF2B5EF4-FFF2-40B4-BE49-F238E27FC236}">
                <a16:creationId xmlns:a16="http://schemas.microsoft.com/office/drawing/2014/main" id="{2E01E0B9-0ECC-10BD-9BFB-08112F2692B4}"/>
              </a:ext>
            </a:extLst>
          </p:cNvPr>
          <p:cNvSpPr txBox="1"/>
          <p:nvPr/>
        </p:nvSpPr>
        <p:spPr>
          <a:xfrm>
            <a:off x="203200" y="777636"/>
            <a:ext cx="6096000" cy="395365"/>
          </a:xfrm>
          <a:prstGeom prst="rect">
            <a:avLst/>
          </a:prstGeom>
          <a:noFill/>
        </p:spPr>
        <p:txBody>
          <a:bodyPr wrap="square">
            <a:spAutoFit/>
          </a:bodyPr>
          <a:lstStyle/>
          <a:p>
            <a:r>
              <a:rPr lang="en-US" altLang="ja-JP" b="1" dirty="0" err="1"/>
              <a:t>SparceConvlution</a:t>
            </a:r>
            <a:r>
              <a:rPr lang="ja-JP" altLang="en-US" b="1" dirty="0"/>
              <a:t>④　</a:t>
            </a:r>
            <a:endParaRPr lang="en-US" altLang="ja-JP" b="1" dirty="0"/>
          </a:p>
        </p:txBody>
      </p:sp>
      <p:pic>
        <p:nvPicPr>
          <p:cNvPr id="17" name="図 16">
            <a:extLst>
              <a:ext uri="{FF2B5EF4-FFF2-40B4-BE49-F238E27FC236}">
                <a16:creationId xmlns:a16="http://schemas.microsoft.com/office/drawing/2014/main" id="{6AAB9AE8-FF7A-6062-1DFC-C49C4EB87432}"/>
              </a:ext>
            </a:extLst>
          </p:cNvPr>
          <p:cNvPicPr>
            <a:picLocks noChangeAspect="1"/>
          </p:cNvPicPr>
          <p:nvPr/>
        </p:nvPicPr>
        <p:blipFill>
          <a:blip r:embed="rId2"/>
          <a:stretch>
            <a:fillRect/>
          </a:stretch>
        </p:blipFill>
        <p:spPr>
          <a:xfrm>
            <a:off x="1668170" y="1462355"/>
            <a:ext cx="6713043" cy="3809589"/>
          </a:xfrm>
          <a:prstGeom prst="rect">
            <a:avLst/>
          </a:prstGeom>
        </p:spPr>
      </p:pic>
      <p:sp>
        <p:nvSpPr>
          <p:cNvPr id="18" name="フローチャート: 代替処理 17">
            <a:extLst>
              <a:ext uri="{FF2B5EF4-FFF2-40B4-BE49-F238E27FC236}">
                <a16:creationId xmlns:a16="http://schemas.microsoft.com/office/drawing/2014/main" id="{EA2CFD89-B0FD-8723-76EA-4C78C4429789}"/>
              </a:ext>
            </a:extLst>
          </p:cNvPr>
          <p:cNvSpPr/>
          <p:nvPr/>
        </p:nvSpPr>
        <p:spPr>
          <a:xfrm>
            <a:off x="3201329" y="2044593"/>
            <a:ext cx="1282701" cy="1574800"/>
          </a:xfrm>
          <a:prstGeom prst="flowChartAlternateProcess">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 name="吹き出し: 線 18">
            <a:extLst>
              <a:ext uri="{FF2B5EF4-FFF2-40B4-BE49-F238E27FC236}">
                <a16:creationId xmlns:a16="http://schemas.microsoft.com/office/drawing/2014/main" id="{91CA77CF-8109-128D-631B-5C6A986A9333}"/>
              </a:ext>
            </a:extLst>
          </p:cNvPr>
          <p:cNvSpPr/>
          <p:nvPr/>
        </p:nvSpPr>
        <p:spPr>
          <a:xfrm>
            <a:off x="3831020" y="806288"/>
            <a:ext cx="5376551" cy="395365"/>
          </a:xfrm>
          <a:prstGeom prst="borderCallout1">
            <a:avLst>
              <a:gd name="adj1" fmla="val 105378"/>
              <a:gd name="adj2" fmla="val 15131"/>
              <a:gd name="adj3" fmla="val 311951"/>
              <a:gd name="adj4" fmla="val 8706"/>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①値がある</a:t>
            </a:r>
            <a:r>
              <a:rPr lang="ja-JP" altLang="en-US" dirty="0">
                <a:solidFill>
                  <a:schemeClr val="tx1"/>
                </a:solidFill>
              </a:rPr>
              <a:t>ボクセルの</a:t>
            </a:r>
            <a:r>
              <a:rPr kumimoji="1" lang="ja-JP" altLang="en-US" dirty="0">
                <a:solidFill>
                  <a:schemeClr val="tx1"/>
                </a:solidFill>
              </a:rPr>
              <a:t>インデックスを集める</a:t>
            </a:r>
            <a:endParaRPr kumimoji="1" lang="en-US" altLang="ja-JP" dirty="0">
              <a:solidFill>
                <a:schemeClr val="tx1"/>
              </a:solidFill>
            </a:endParaRPr>
          </a:p>
        </p:txBody>
      </p:sp>
      <p:sp>
        <p:nvSpPr>
          <p:cNvPr id="20" name="吹き出し: 線 19">
            <a:extLst>
              <a:ext uri="{FF2B5EF4-FFF2-40B4-BE49-F238E27FC236}">
                <a16:creationId xmlns:a16="http://schemas.microsoft.com/office/drawing/2014/main" id="{A139F825-2CEE-E976-3F1E-58DB87FAAAF3}"/>
              </a:ext>
            </a:extLst>
          </p:cNvPr>
          <p:cNvSpPr/>
          <p:nvPr/>
        </p:nvSpPr>
        <p:spPr>
          <a:xfrm>
            <a:off x="719447" y="5532647"/>
            <a:ext cx="5376551" cy="778231"/>
          </a:xfrm>
          <a:prstGeom prst="borderCallout1">
            <a:avLst>
              <a:gd name="adj1" fmla="val -13474"/>
              <a:gd name="adj2" fmla="val 30248"/>
              <a:gd name="adj3" fmla="val -295895"/>
              <a:gd name="adj4" fmla="val 83442"/>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②一つのカーネルオフセットを取り出して</a:t>
            </a:r>
            <a:r>
              <a:rPr kumimoji="1" lang="en-US" altLang="ja-JP" dirty="0">
                <a:solidFill>
                  <a:schemeClr val="tx1"/>
                </a:solidFill>
              </a:rPr>
              <a:t>GEMM</a:t>
            </a:r>
            <a:r>
              <a:rPr kumimoji="1" lang="ja-JP" altLang="en-US" dirty="0">
                <a:solidFill>
                  <a:schemeClr val="tx1"/>
                </a:solidFill>
              </a:rPr>
              <a:t>で</a:t>
            </a:r>
            <a:r>
              <a:rPr kumimoji="1" lang="en-US" altLang="ja-JP" dirty="0">
                <a:solidFill>
                  <a:schemeClr val="tx1"/>
                </a:solidFill>
              </a:rPr>
              <a:t>1×1</a:t>
            </a:r>
            <a:r>
              <a:rPr kumimoji="1" lang="ja-JP" altLang="en-US" dirty="0">
                <a:solidFill>
                  <a:schemeClr val="tx1"/>
                </a:solidFill>
              </a:rPr>
              <a:t>の畳み込み計算</a:t>
            </a:r>
            <a:endParaRPr kumimoji="1" lang="en-US" altLang="ja-JP" dirty="0">
              <a:solidFill>
                <a:schemeClr val="tx1"/>
              </a:solidFill>
            </a:endParaRPr>
          </a:p>
        </p:txBody>
      </p:sp>
      <p:sp>
        <p:nvSpPr>
          <p:cNvPr id="21" name="フローチャート: 代替処理 20">
            <a:extLst>
              <a:ext uri="{FF2B5EF4-FFF2-40B4-BE49-F238E27FC236}">
                <a16:creationId xmlns:a16="http://schemas.microsoft.com/office/drawing/2014/main" id="{28A2DE5A-03D0-A3DB-C019-23B80C222A42}"/>
              </a:ext>
            </a:extLst>
          </p:cNvPr>
          <p:cNvSpPr/>
          <p:nvPr/>
        </p:nvSpPr>
        <p:spPr>
          <a:xfrm>
            <a:off x="4707090" y="1230306"/>
            <a:ext cx="1481477" cy="2004070"/>
          </a:xfrm>
          <a:prstGeom prst="flowChartAlternateProcess">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2" name="フローチャート: 代替処理 21">
            <a:extLst>
              <a:ext uri="{FF2B5EF4-FFF2-40B4-BE49-F238E27FC236}">
                <a16:creationId xmlns:a16="http://schemas.microsoft.com/office/drawing/2014/main" id="{A60FF351-A95B-D5B8-DD1E-DF8DAF2FFD1C}"/>
              </a:ext>
            </a:extLst>
          </p:cNvPr>
          <p:cNvSpPr/>
          <p:nvPr/>
        </p:nvSpPr>
        <p:spPr>
          <a:xfrm>
            <a:off x="7707972" y="1432486"/>
            <a:ext cx="1481477" cy="2297466"/>
          </a:xfrm>
          <a:prstGeom prst="flowChartAlternateProcess">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3" name="吹き出し: 線 22">
            <a:extLst>
              <a:ext uri="{FF2B5EF4-FFF2-40B4-BE49-F238E27FC236}">
                <a16:creationId xmlns:a16="http://schemas.microsoft.com/office/drawing/2014/main" id="{04B67F32-24F7-4643-9F8C-4D7441057E9D}"/>
              </a:ext>
            </a:extLst>
          </p:cNvPr>
          <p:cNvSpPr/>
          <p:nvPr/>
        </p:nvSpPr>
        <p:spPr>
          <a:xfrm>
            <a:off x="6501173" y="4376030"/>
            <a:ext cx="5376551" cy="1791828"/>
          </a:xfrm>
          <a:prstGeom prst="borderCallout1">
            <a:avLst>
              <a:gd name="adj1" fmla="val 2587"/>
              <a:gd name="adj2" fmla="val 41114"/>
              <a:gd name="adj3" fmla="val -75142"/>
              <a:gd name="adj4" fmla="val 36208"/>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③取り出したカーネルに対応するアウトプットのインデックスに値を格納</a:t>
            </a:r>
            <a:endParaRPr lang="en-US" altLang="ja-JP" dirty="0">
              <a:solidFill>
                <a:schemeClr val="tx1"/>
              </a:solidFill>
            </a:endParaRPr>
          </a:p>
          <a:p>
            <a:pPr algn="ctr"/>
            <a:endParaRPr lang="en-US" altLang="ja-JP" dirty="0">
              <a:solidFill>
                <a:schemeClr val="tx1"/>
              </a:solidFill>
            </a:endParaRPr>
          </a:p>
          <a:p>
            <a:pPr algn="ctr"/>
            <a:r>
              <a:rPr kumimoji="1" lang="ja-JP" altLang="en-US" dirty="0">
                <a:solidFill>
                  <a:schemeClr val="tx1"/>
                </a:solidFill>
              </a:rPr>
              <a:t>最終的にすべてのカーネルオフセットで計算した値を合算する</a:t>
            </a:r>
            <a:endParaRPr kumimoji="1" lang="en-US" altLang="ja-JP" dirty="0">
              <a:solidFill>
                <a:schemeClr val="tx1"/>
              </a:solidFill>
            </a:endParaRPr>
          </a:p>
        </p:txBody>
      </p:sp>
    </p:spTree>
    <p:extLst>
      <p:ext uri="{BB962C8B-B14F-4D97-AF65-F5344CB8AC3E}">
        <p14:creationId xmlns:p14="http://schemas.microsoft.com/office/powerpoint/2010/main" val="26422144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B6DF29-F57E-D6A2-C901-3F04A57651C2}"/>
              </a:ext>
            </a:extLst>
          </p:cNvPr>
          <p:cNvSpPr>
            <a:spLocks noGrp="1"/>
          </p:cNvSpPr>
          <p:nvPr>
            <p:ph type="title"/>
          </p:nvPr>
        </p:nvSpPr>
        <p:spPr/>
        <p:txBody>
          <a:bodyPr/>
          <a:lstStyle/>
          <a:p>
            <a:r>
              <a:rPr lang="en-US" altLang="ja-JP" dirty="0"/>
              <a:t>2.</a:t>
            </a:r>
            <a:r>
              <a:rPr lang="ja-JP" altLang="en-US" dirty="0"/>
              <a:t>物体検出</a:t>
            </a:r>
            <a:r>
              <a:rPr lang="en-US" altLang="ja-JP" dirty="0"/>
              <a:t>/SECOND</a:t>
            </a:r>
            <a:endParaRPr kumimoji="1" lang="ja-JP" altLang="en-US" dirty="0"/>
          </a:p>
        </p:txBody>
      </p:sp>
      <p:sp>
        <p:nvSpPr>
          <p:cNvPr id="5" name="テキスト ボックス 4">
            <a:extLst>
              <a:ext uri="{FF2B5EF4-FFF2-40B4-BE49-F238E27FC236}">
                <a16:creationId xmlns:a16="http://schemas.microsoft.com/office/drawing/2014/main" id="{6F476F71-57E6-A19D-A44A-4C2ED012EFEE}"/>
              </a:ext>
            </a:extLst>
          </p:cNvPr>
          <p:cNvSpPr txBox="1"/>
          <p:nvPr/>
        </p:nvSpPr>
        <p:spPr>
          <a:xfrm>
            <a:off x="138546" y="794173"/>
            <a:ext cx="6096000" cy="400110"/>
          </a:xfrm>
          <a:prstGeom prst="rect">
            <a:avLst/>
          </a:prstGeom>
          <a:noFill/>
        </p:spPr>
        <p:txBody>
          <a:bodyPr wrap="square">
            <a:spAutoFit/>
          </a:bodyPr>
          <a:lstStyle/>
          <a:p>
            <a:r>
              <a:rPr lang="en-US" altLang="ja-JP" sz="2000" b="1" dirty="0"/>
              <a:t>Submanifold Sparse </a:t>
            </a:r>
            <a:r>
              <a:rPr lang="en-US" altLang="ja-JP" sz="2000" b="1" dirty="0" err="1"/>
              <a:t>Convlution</a:t>
            </a:r>
            <a:endParaRPr lang="ja-JP" altLang="en-US" b="1" dirty="0"/>
          </a:p>
        </p:txBody>
      </p:sp>
      <p:pic>
        <p:nvPicPr>
          <p:cNvPr id="7" name="図 6">
            <a:extLst>
              <a:ext uri="{FF2B5EF4-FFF2-40B4-BE49-F238E27FC236}">
                <a16:creationId xmlns:a16="http://schemas.microsoft.com/office/drawing/2014/main" id="{625E301E-829C-686C-753E-ABCE4BBE4E1A}"/>
              </a:ext>
            </a:extLst>
          </p:cNvPr>
          <p:cNvPicPr>
            <a:picLocks noChangeAspect="1"/>
          </p:cNvPicPr>
          <p:nvPr/>
        </p:nvPicPr>
        <p:blipFill>
          <a:blip r:embed="rId2"/>
          <a:stretch>
            <a:fillRect/>
          </a:stretch>
        </p:blipFill>
        <p:spPr>
          <a:xfrm>
            <a:off x="138546" y="2772841"/>
            <a:ext cx="10425484" cy="1812018"/>
          </a:xfrm>
          <a:prstGeom prst="rect">
            <a:avLst/>
          </a:prstGeom>
        </p:spPr>
      </p:pic>
      <p:sp>
        <p:nvSpPr>
          <p:cNvPr id="8" name="テキスト ボックス 7">
            <a:extLst>
              <a:ext uri="{FF2B5EF4-FFF2-40B4-BE49-F238E27FC236}">
                <a16:creationId xmlns:a16="http://schemas.microsoft.com/office/drawing/2014/main" id="{E180CC2D-AF5F-460E-7D48-6123CB8949D6}"/>
              </a:ext>
            </a:extLst>
          </p:cNvPr>
          <p:cNvSpPr txBox="1"/>
          <p:nvPr/>
        </p:nvSpPr>
        <p:spPr>
          <a:xfrm>
            <a:off x="462463" y="1293583"/>
            <a:ext cx="11267070" cy="1631216"/>
          </a:xfrm>
          <a:prstGeom prst="rect">
            <a:avLst/>
          </a:prstGeom>
          <a:noFill/>
        </p:spPr>
        <p:txBody>
          <a:bodyPr wrap="square">
            <a:spAutoFit/>
          </a:bodyPr>
          <a:lstStyle/>
          <a:p>
            <a:r>
              <a:rPr lang="ja-JP" altLang="en-US" sz="2000" dirty="0"/>
              <a:t>ほとんどがスパースな領域に畳み込みを行うと、カーネルサイズの大きさだけ</a:t>
            </a:r>
            <a:endParaRPr lang="en-US" altLang="ja-JP" sz="2000" dirty="0"/>
          </a:p>
          <a:p>
            <a:r>
              <a:rPr lang="en-US" altLang="ja-JP" sz="2000" dirty="0"/>
              <a:t>Non-empty</a:t>
            </a:r>
            <a:r>
              <a:rPr lang="ja-JP" altLang="en-US" sz="2000" dirty="0"/>
              <a:t>の領域が膨張してしまう</a:t>
            </a:r>
            <a:endParaRPr lang="en-US" altLang="ja-JP" sz="2000" dirty="0"/>
          </a:p>
          <a:p>
            <a:r>
              <a:rPr lang="ja-JP" altLang="en-US" sz="2000" dirty="0"/>
              <a:t>→そこで、</a:t>
            </a:r>
            <a:r>
              <a:rPr lang="en-US" altLang="ja-JP" sz="2000" dirty="0"/>
              <a:t> Non-empty</a:t>
            </a:r>
            <a:r>
              <a:rPr lang="ja-JP" altLang="en-US" sz="2000" dirty="0"/>
              <a:t>の領域には値が入らない形が変わらない畳み込みを</a:t>
            </a:r>
            <a:endParaRPr lang="en-US" altLang="ja-JP" sz="2000" dirty="0"/>
          </a:p>
          <a:p>
            <a:r>
              <a:rPr lang="ja-JP" altLang="en-US" sz="2000" dirty="0"/>
              <a:t>　</a:t>
            </a:r>
            <a:r>
              <a:rPr lang="en-US" altLang="ja-JP" sz="2000" dirty="0"/>
              <a:t>Submanifold Sparse </a:t>
            </a:r>
            <a:r>
              <a:rPr lang="en-US" altLang="ja-JP" sz="2000" dirty="0" err="1"/>
              <a:t>Convlution</a:t>
            </a:r>
            <a:r>
              <a:rPr lang="ja-JP" altLang="en-US" sz="2000" dirty="0"/>
              <a:t>とする</a:t>
            </a:r>
            <a:endParaRPr lang="en-US" altLang="ja-JP" sz="2000" dirty="0"/>
          </a:p>
          <a:p>
            <a:r>
              <a:rPr lang="ja-JP" altLang="en-US" sz="2000" dirty="0"/>
              <a:t>　</a:t>
            </a:r>
            <a:endParaRPr lang="en-US" altLang="ja-JP" sz="2000" dirty="0"/>
          </a:p>
        </p:txBody>
      </p:sp>
      <p:sp>
        <p:nvSpPr>
          <p:cNvPr id="9" name="フローチャート: 代替処理 8">
            <a:extLst>
              <a:ext uri="{FF2B5EF4-FFF2-40B4-BE49-F238E27FC236}">
                <a16:creationId xmlns:a16="http://schemas.microsoft.com/office/drawing/2014/main" id="{F7AFF792-433A-C685-E529-3408237B9338}"/>
              </a:ext>
            </a:extLst>
          </p:cNvPr>
          <p:cNvSpPr/>
          <p:nvPr/>
        </p:nvSpPr>
        <p:spPr>
          <a:xfrm>
            <a:off x="1930400" y="3054259"/>
            <a:ext cx="3314699" cy="1826318"/>
          </a:xfrm>
          <a:prstGeom prst="flowChartAlternateProcess">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 name="吹き出し: 線 9">
            <a:extLst>
              <a:ext uri="{FF2B5EF4-FFF2-40B4-BE49-F238E27FC236}">
                <a16:creationId xmlns:a16="http://schemas.microsoft.com/office/drawing/2014/main" id="{052F6CBA-D5F1-32B5-9545-601B13031DE2}"/>
              </a:ext>
            </a:extLst>
          </p:cNvPr>
          <p:cNvSpPr/>
          <p:nvPr/>
        </p:nvSpPr>
        <p:spPr>
          <a:xfrm>
            <a:off x="398646" y="5669316"/>
            <a:ext cx="4130166" cy="988201"/>
          </a:xfrm>
          <a:prstGeom prst="borderCallout1">
            <a:avLst>
              <a:gd name="adj1" fmla="val -4341"/>
              <a:gd name="adj2" fmla="val 32919"/>
              <a:gd name="adj3" fmla="val -77698"/>
              <a:gd name="adj4" fmla="val 64772"/>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カーネルサイズだけ膨張する</a:t>
            </a:r>
            <a:endParaRPr kumimoji="1" lang="ja-JP" altLang="en-US" dirty="0">
              <a:solidFill>
                <a:schemeClr val="tx1"/>
              </a:solidFill>
            </a:endParaRPr>
          </a:p>
        </p:txBody>
      </p:sp>
      <p:sp>
        <p:nvSpPr>
          <p:cNvPr id="11" name="吹き出し: 線 10">
            <a:extLst>
              <a:ext uri="{FF2B5EF4-FFF2-40B4-BE49-F238E27FC236}">
                <a16:creationId xmlns:a16="http://schemas.microsoft.com/office/drawing/2014/main" id="{E7C81F52-C7A3-FB40-3A1D-DA684617AB64}"/>
              </a:ext>
            </a:extLst>
          </p:cNvPr>
          <p:cNvSpPr/>
          <p:nvPr/>
        </p:nvSpPr>
        <p:spPr>
          <a:xfrm>
            <a:off x="5351288" y="5245397"/>
            <a:ext cx="4910312" cy="988201"/>
          </a:xfrm>
          <a:prstGeom prst="borderCallout1">
            <a:avLst>
              <a:gd name="adj1" fmla="val -4341"/>
              <a:gd name="adj2" fmla="val 32919"/>
              <a:gd name="adj3" fmla="val -77698"/>
              <a:gd name="adj4" fmla="val 64772"/>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Submanifold</a:t>
            </a:r>
            <a:r>
              <a:rPr lang="ja-JP" altLang="en-US" dirty="0">
                <a:solidFill>
                  <a:schemeClr val="tx1"/>
                </a:solidFill>
              </a:rPr>
              <a:t> </a:t>
            </a:r>
            <a:r>
              <a:rPr lang="en-US" altLang="ja-JP" dirty="0">
                <a:solidFill>
                  <a:schemeClr val="tx1"/>
                </a:solidFill>
              </a:rPr>
              <a:t>Sparse</a:t>
            </a:r>
            <a:r>
              <a:rPr lang="ja-JP" altLang="en-US" dirty="0">
                <a:solidFill>
                  <a:schemeClr val="tx1"/>
                </a:solidFill>
              </a:rPr>
              <a:t> </a:t>
            </a:r>
            <a:r>
              <a:rPr lang="en-US" altLang="ja-JP" dirty="0" err="1">
                <a:solidFill>
                  <a:schemeClr val="tx1"/>
                </a:solidFill>
              </a:rPr>
              <a:t>Convlution</a:t>
            </a:r>
            <a:r>
              <a:rPr lang="ja-JP" altLang="en-US" dirty="0">
                <a:solidFill>
                  <a:schemeClr val="tx1"/>
                </a:solidFill>
              </a:rPr>
              <a:t>　</a:t>
            </a:r>
            <a:endParaRPr lang="en-US" altLang="ja-JP" dirty="0">
              <a:solidFill>
                <a:schemeClr val="tx1"/>
              </a:solidFill>
            </a:endParaRPr>
          </a:p>
          <a:p>
            <a:pPr algn="ctr"/>
            <a:r>
              <a:rPr lang="ja-JP" altLang="en-US" dirty="0">
                <a:solidFill>
                  <a:schemeClr val="tx1"/>
                </a:solidFill>
              </a:rPr>
              <a:t>形が変化しない</a:t>
            </a:r>
            <a:endParaRPr kumimoji="1" lang="ja-JP" altLang="en-US" dirty="0">
              <a:solidFill>
                <a:schemeClr val="tx1"/>
              </a:solidFill>
            </a:endParaRPr>
          </a:p>
        </p:txBody>
      </p:sp>
    </p:spTree>
    <p:extLst>
      <p:ext uri="{BB962C8B-B14F-4D97-AF65-F5344CB8AC3E}">
        <p14:creationId xmlns:p14="http://schemas.microsoft.com/office/powerpoint/2010/main" val="8993911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2B01D3-0D45-A47D-72D4-419CC1D0788C}"/>
              </a:ext>
            </a:extLst>
          </p:cNvPr>
          <p:cNvSpPr>
            <a:spLocks noGrp="1"/>
          </p:cNvSpPr>
          <p:nvPr>
            <p:ph type="title"/>
          </p:nvPr>
        </p:nvSpPr>
        <p:spPr/>
        <p:txBody>
          <a:bodyPr/>
          <a:lstStyle/>
          <a:p>
            <a:r>
              <a:rPr lang="en-US" altLang="ja-JP" dirty="0"/>
              <a:t>2.</a:t>
            </a:r>
            <a:r>
              <a:rPr lang="ja-JP" altLang="en-US" dirty="0"/>
              <a:t>物体検出</a:t>
            </a:r>
            <a:r>
              <a:rPr lang="en-US" altLang="ja-JP" dirty="0"/>
              <a:t>/SECOND</a:t>
            </a:r>
            <a:endParaRPr kumimoji="1" lang="ja-JP" altLang="en-US" dirty="0"/>
          </a:p>
        </p:txBody>
      </p:sp>
      <p:pic>
        <p:nvPicPr>
          <p:cNvPr id="5" name="図 4">
            <a:extLst>
              <a:ext uri="{FF2B5EF4-FFF2-40B4-BE49-F238E27FC236}">
                <a16:creationId xmlns:a16="http://schemas.microsoft.com/office/drawing/2014/main" id="{0254D6D0-F4A3-1650-4216-A3BA4B2DBE37}"/>
              </a:ext>
            </a:extLst>
          </p:cNvPr>
          <p:cNvPicPr>
            <a:picLocks noChangeAspect="1"/>
          </p:cNvPicPr>
          <p:nvPr/>
        </p:nvPicPr>
        <p:blipFill>
          <a:blip r:embed="rId2"/>
          <a:stretch>
            <a:fillRect/>
          </a:stretch>
        </p:blipFill>
        <p:spPr>
          <a:xfrm>
            <a:off x="1028954" y="1737319"/>
            <a:ext cx="9772292" cy="4507601"/>
          </a:xfrm>
          <a:prstGeom prst="rect">
            <a:avLst/>
          </a:prstGeom>
        </p:spPr>
      </p:pic>
      <p:sp>
        <p:nvSpPr>
          <p:cNvPr id="6" name="テキスト ボックス 5">
            <a:extLst>
              <a:ext uri="{FF2B5EF4-FFF2-40B4-BE49-F238E27FC236}">
                <a16:creationId xmlns:a16="http://schemas.microsoft.com/office/drawing/2014/main" id="{11271AAE-D76C-6C3D-5EE3-CCCD22A4E6EF}"/>
              </a:ext>
            </a:extLst>
          </p:cNvPr>
          <p:cNvSpPr txBox="1"/>
          <p:nvPr/>
        </p:nvSpPr>
        <p:spPr>
          <a:xfrm>
            <a:off x="313695" y="860929"/>
            <a:ext cx="6096000" cy="400110"/>
          </a:xfrm>
          <a:prstGeom prst="rect">
            <a:avLst/>
          </a:prstGeom>
          <a:noFill/>
        </p:spPr>
        <p:txBody>
          <a:bodyPr wrap="square">
            <a:spAutoFit/>
          </a:bodyPr>
          <a:lstStyle/>
          <a:p>
            <a:r>
              <a:rPr lang="en-US" altLang="ja-JP" sz="2000" b="1" dirty="0"/>
              <a:t>BEV</a:t>
            </a:r>
            <a:r>
              <a:rPr lang="ja-JP" altLang="en-US" sz="2000" b="1" dirty="0"/>
              <a:t>マップ作製　</a:t>
            </a:r>
            <a:endParaRPr lang="ja-JP" altLang="en-US" b="1" dirty="0"/>
          </a:p>
        </p:txBody>
      </p:sp>
      <p:sp>
        <p:nvSpPr>
          <p:cNvPr id="7" name="吹き出し: 線 6">
            <a:extLst>
              <a:ext uri="{FF2B5EF4-FFF2-40B4-BE49-F238E27FC236}">
                <a16:creationId xmlns:a16="http://schemas.microsoft.com/office/drawing/2014/main" id="{2838580D-6F5D-DE98-4D5E-FBAB9E05EF0C}"/>
              </a:ext>
            </a:extLst>
          </p:cNvPr>
          <p:cNvSpPr/>
          <p:nvPr/>
        </p:nvSpPr>
        <p:spPr>
          <a:xfrm>
            <a:off x="5694435" y="998194"/>
            <a:ext cx="6181106" cy="1001970"/>
          </a:xfrm>
          <a:prstGeom prst="borderCallout1">
            <a:avLst>
              <a:gd name="adj1" fmla="val 155351"/>
              <a:gd name="adj2" fmla="val 12477"/>
              <a:gd name="adj3" fmla="val 101885"/>
              <a:gd name="adj4" fmla="val 16800"/>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白：</a:t>
            </a:r>
            <a:r>
              <a:rPr kumimoji="1" lang="en-US" altLang="ja-JP" dirty="0">
                <a:solidFill>
                  <a:schemeClr val="tx1"/>
                </a:solidFill>
              </a:rPr>
              <a:t>Submanifold-Sparse-</a:t>
            </a:r>
            <a:r>
              <a:rPr kumimoji="1" lang="en-US" altLang="ja-JP" dirty="0" err="1">
                <a:solidFill>
                  <a:schemeClr val="tx1"/>
                </a:solidFill>
              </a:rPr>
              <a:t>Convlution</a:t>
            </a:r>
            <a:endParaRPr kumimoji="1" lang="en-US" altLang="ja-JP" dirty="0">
              <a:solidFill>
                <a:schemeClr val="tx1"/>
              </a:solidFill>
            </a:endParaRPr>
          </a:p>
          <a:p>
            <a:pPr algn="ctr"/>
            <a:r>
              <a:rPr kumimoji="1" lang="ja-JP" altLang="en-US" dirty="0">
                <a:solidFill>
                  <a:schemeClr val="tx1"/>
                </a:solidFill>
              </a:rPr>
              <a:t>黄色：</a:t>
            </a:r>
            <a:r>
              <a:rPr kumimoji="1" lang="en-US" altLang="ja-JP" dirty="0">
                <a:solidFill>
                  <a:schemeClr val="tx1"/>
                </a:solidFill>
              </a:rPr>
              <a:t>Sparce-</a:t>
            </a:r>
            <a:r>
              <a:rPr kumimoji="1" lang="en-US" altLang="ja-JP" dirty="0" err="1">
                <a:solidFill>
                  <a:schemeClr val="tx1"/>
                </a:solidFill>
              </a:rPr>
              <a:t>Convlution</a:t>
            </a:r>
            <a:endParaRPr kumimoji="1" lang="en-US" altLang="ja-JP" dirty="0">
              <a:solidFill>
                <a:schemeClr val="tx1"/>
              </a:solidFill>
            </a:endParaRPr>
          </a:p>
        </p:txBody>
      </p:sp>
    </p:spTree>
    <p:extLst>
      <p:ext uri="{BB962C8B-B14F-4D97-AF65-F5344CB8AC3E}">
        <p14:creationId xmlns:p14="http://schemas.microsoft.com/office/powerpoint/2010/main" val="2447916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DA078DF-12B5-41B2-B990-3D3BC8031670}"/>
              </a:ext>
            </a:extLst>
          </p:cNvPr>
          <p:cNvSpPr>
            <a:spLocks noGrp="1"/>
          </p:cNvSpPr>
          <p:nvPr>
            <p:ph type="sldNum" sz="quarter" idx="12"/>
          </p:nvPr>
        </p:nvSpPr>
        <p:spPr/>
        <p:txBody>
          <a:bodyPr/>
          <a:lstStyle/>
          <a:p>
            <a:fld id="{58559E05-BCEC-45BC-9BA0-4ACA84666899}" type="slidenum">
              <a:rPr lang="ja-JP" altLang="en-US" smtClean="0"/>
              <a:pPr/>
              <a:t>27</a:t>
            </a:fld>
            <a:endParaRPr lang="ja-JP" altLang="en-US"/>
          </a:p>
        </p:txBody>
      </p:sp>
      <p:sp>
        <p:nvSpPr>
          <p:cNvPr id="3" name="タイトル 2">
            <a:extLst>
              <a:ext uri="{FF2B5EF4-FFF2-40B4-BE49-F238E27FC236}">
                <a16:creationId xmlns:a16="http://schemas.microsoft.com/office/drawing/2014/main" id="{81CB7BBE-C076-4ACF-9696-93783D0316F2}"/>
              </a:ext>
            </a:extLst>
          </p:cNvPr>
          <p:cNvSpPr>
            <a:spLocks noGrp="1"/>
          </p:cNvSpPr>
          <p:nvPr>
            <p:ph type="title"/>
          </p:nvPr>
        </p:nvSpPr>
        <p:spPr>
          <a:xfrm>
            <a:off x="557713" y="3048563"/>
            <a:ext cx="10453187" cy="760873"/>
          </a:xfrm>
        </p:spPr>
        <p:txBody>
          <a:bodyPr/>
          <a:lstStyle/>
          <a:p>
            <a:r>
              <a:rPr lang="en-US" altLang="ja-JP" dirty="0"/>
              <a:t>3. </a:t>
            </a:r>
            <a:r>
              <a:rPr lang="ja-JP" altLang="en-US" dirty="0"/>
              <a:t>物体検出</a:t>
            </a:r>
            <a:r>
              <a:rPr lang="en-US" altLang="ja-JP" dirty="0"/>
              <a:t>/SE-SSD</a:t>
            </a:r>
            <a:endParaRPr lang="en-US" altLang="ja-JP" sz="3200" dirty="0"/>
          </a:p>
        </p:txBody>
      </p:sp>
    </p:spTree>
    <p:extLst>
      <p:ext uri="{BB962C8B-B14F-4D97-AF65-F5344CB8AC3E}">
        <p14:creationId xmlns:p14="http://schemas.microsoft.com/office/powerpoint/2010/main" val="42110178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215568-D716-A3A7-35CE-287AC38FFFBE}"/>
              </a:ext>
            </a:extLst>
          </p:cNvPr>
          <p:cNvSpPr>
            <a:spLocks noGrp="1"/>
          </p:cNvSpPr>
          <p:nvPr>
            <p:ph type="title"/>
          </p:nvPr>
        </p:nvSpPr>
        <p:spPr/>
        <p:txBody>
          <a:bodyPr/>
          <a:lstStyle/>
          <a:p>
            <a:r>
              <a:rPr lang="en-US" altLang="ja-JP" dirty="0"/>
              <a:t>3.</a:t>
            </a:r>
            <a:r>
              <a:rPr lang="ja-JP" altLang="en-US" dirty="0"/>
              <a:t>物体検出</a:t>
            </a:r>
            <a:r>
              <a:rPr lang="en-US" altLang="ja-JP" dirty="0"/>
              <a:t>/SE-SSD</a:t>
            </a:r>
            <a:endParaRPr kumimoji="1" lang="ja-JP" altLang="en-US" dirty="0"/>
          </a:p>
        </p:txBody>
      </p:sp>
      <p:sp>
        <p:nvSpPr>
          <p:cNvPr id="4" name="テキスト ボックス 3">
            <a:extLst>
              <a:ext uri="{FF2B5EF4-FFF2-40B4-BE49-F238E27FC236}">
                <a16:creationId xmlns:a16="http://schemas.microsoft.com/office/drawing/2014/main" id="{964E7ED9-6570-73EF-D42D-5AFBEC2CA5CD}"/>
              </a:ext>
            </a:extLst>
          </p:cNvPr>
          <p:cNvSpPr txBox="1"/>
          <p:nvPr/>
        </p:nvSpPr>
        <p:spPr>
          <a:xfrm>
            <a:off x="-146267" y="755397"/>
            <a:ext cx="6096000" cy="400110"/>
          </a:xfrm>
          <a:prstGeom prst="rect">
            <a:avLst/>
          </a:prstGeom>
          <a:noFill/>
        </p:spPr>
        <p:txBody>
          <a:bodyPr wrap="square">
            <a:spAutoFit/>
          </a:bodyPr>
          <a:lstStyle/>
          <a:p>
            <a:r>
              <a:rPr lang="ja-JP" altLang="en-US" sz="2000" b="1" dirty="0"/>
              <a:t>　</a:t>
            </a:r>
            <a:r>
              <a:rPr lang="en-US" altLang="ja-JP" sz="2000" b="1" dirty="0"/>
              <a:t>SE-SSD</a:t>
            </a:r>
            <a:r>
              <a:rPr lang="ja-JP" altLang="en-US" sz="2000" b="1" dirty="0"/>
              <a:t>とは</a:t>
            </a:r>
            <a:endParaRPr lang="ja-JP" altLang="en-US" b="1" dirty="0"/>
          </a:p>
        </p:txBody>
      </p:sp>
      <p:sp>
        <p:nvSpPr>
          <p:cNvPr id="5" name="テキスト ボックス 4">
            <a:extLst>
              <a:ext uri="{FF2B5EF4-FFF2-40B4-BE49-F238E27FC236}">
                <a16:creationId xmlns:a16="http://schemas.microsoft.com/office/drawing/2014/main" id="{39FBB790-CFA3-4243-600F-900C45FB583B}"/>
              </a:ext>
            </a:extLst>
          </p:cNvPr>
          <p:cNvSpPr txBox="1"/>
          <p:nvPr/>
        </p:nvSpPr>
        <p:spPr>
          <a:xfrm>
            <a:off x="462465" y="1262904"/>
            <a:ext cx="11267070" cy="4093428"/>
          </a:xfrm>
          <a:prstGeom prst="rect">
            <a:avLst/>
          </a:prstGeom>
          <a:noFill/>
        </p:spPr>
        <p:txBody>
          <a:bodyPr wrap="square">
            <a:spAutoFit/>
          </a:bodyPr>
          <a:lstStyle/>
          <a:p>
            <a:r>
              <a:rPr lang="ja-JP" altLang="en-US" sz="2000" dirty="0"/>
              <a:t>半分教師学習の、</a:t>
            </a:r>
            <a:r>
              <a:rPr lang="en-US" altLang="ja-JP" sz="2000" dirty="0"/>
              <a:t>self-Training</a:t>
            </a:r>
            <a:r>
              <a:rPr lang="ja-JP" altLang="en-US" sz="2000" dirty="0"/>
              <a:t>の手法を応用した手法</a:t>
            </a:r>
            <a:endParaRPr lang="en-US" altLang="ja-JP" sz="2000" dirty="0"/>
          </a:p>
          <a:p>
            <a:r>
              <a:rPr lang="ja-JP" altLang="en-US" sz="2000" dirty="0"/>
              <a:t>　　二つの同じモデルを生徒モデルと教師モデルにわけて学習を行っていく</a:t>
            </a:r>
            <a:endParaRPr lang="en-US" altLang="ja-JP" sz="2000" dirty="0"/>
          </a:p>
          <a:p>
            <a:endParaRPr lang="en-US" altLang="ja-JP" sz="2000" dirty="0"/>
          </a:p>
          <a:p>
            <a:r>
              <a:rPr lang="ja-JP" altLang="en-US" sz="2000" dirty="0"/>
              <a:t>人がアノテーションした</a:t>
            </a:r>
            <a:r>
              <a:rPr lang="en-US" altLang="ja-JP" sz="2000" dirty="0"/>
              <a:t>GT</a:t>
            </a:r>
            <a:r>
              <a:rPr lang="ja-JP" altLang="en-US" sz="2000" dirty="0"/>
              <a:t>のバウンディングボックスよりも、モデルが推定したバウンディングボックスの方がエントロピーが大きく、より多くの情報を含んでいる</a:t>
            </a:r>
            <a:endParaRPr lang="en-US" altLang="ja-JP" sz="2000" dirty="0"/>
          </a:p>
          <a:p>
            <a:endParaRPr lang="en-US" altLang="ja-JP" sz="2000" dirty="0"/>
          </a:p>
          <a:p>
            <a:r>
              <a:rPr lang="ja-JP" altLang="en-US" sz="2000" dirty="0"/>
              <a:t>→ＧＴのバウンディングボックス（ハードターゲット）と</a:t>
            </a:r>
            <a:endParaRPr lang="en-US" altLang="ja-JP" sz="2000" dirty="0"/>
          </a:p>
          <a:p>
            <a:r>
              <a:rPr lang="en-US" altLang="ja-JP" sz="2000" dirty="0"/>
              <a:t>   </a:t>
            </a:r>
            <a:r>
              <a:rPr lang="ja-JP" altLang="en-US" sz="2000" dirty="0"/>
              <a:t>教師となるモデルが推定したバウンディングボックス（ソフトターゲット）</a:t>
            </a:r>
            <a:endParaRPr lang="en-US" altLang="ja-JP" sz="2000" dirty="0"/>
          </a:p>
          <a:p>
            <a:r>
              <a:rPr lang="en-US" altLang="ja-JP" sz="2000" dirty="0"/>
              <a:t>   </a:t>
            </a:r>
            <a:r>
              <a:rPr lang="ja-JP" altLang="en-US" sz="2000" dirty="0"/>
              <a:t>の両方を使用して、より正確にモデルを予測できるようような生徒となるモデルを訓練</a:t>
            </a:r>
            <a:endParaRPr lang="en-US" altLang="ja-JP" sz="2000" dirty="0"/>
          </a:p>
          <a:p>
            <a:endParaRPr lang="en-US" altLang="ja-JP" sz="2000" dirty="0"/>
          </a:p>
          <a:p>
            <a:endParaRPr lang="en-US" altLang="ja-JP" sz="2000" dirty="0"/>
          </a:p>
          <a:p>
            <a:endParaRPr lang="en-US" altLang="ja-JP" sz="2000" dirty="0"/>
          </a:p>
          <a:p>
            <a:r>
              <a:rPr lang="ja-JP" altLang="en-US" sz="2000" dirty="0"/>
              <a:t>　</a:t>
            </a:r>
            <a:endParaRPr lang="en-US" altLang="ja-JP" sz="2000" dirty="0"/>
          </a:p>
        </p:txBody>
      </p:sp>
      <p:sp>
        <p:nvSpPr>
          <p:cNvPr id="8" name="正方形/長方形 7">
            <a:extLst>
              <a:ext uri="{FF2B5EF4-FFF2-40B4-BE49-F238E27FC236}">
                <a16:creationId xmlns:a16="http://schemas.microsoft.com/office/drawing/2014/main" id="{9BDE0488-4058-1CE2-290E-96164171AD80}"/>
              </a:ext>
            </a:extLst>
          </p:cNvPr>
          <p:cNvSpPr/>
          <p:nvPr/>
        </p:nvSpPr>
        <p:spPr>
          <a:xfrm>
            <a:off x="4570797" y="4676995"/>
            <a:ext cx="2757871" cy="74311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生徒モデル</a:t>
            </a:r>
          </a:p>
        </p:txBody>
      </p:sp>
      <p:sp>
        <p:nvSpPr>
          <p:cNvPr id="9" name="正方形/長方形 8">
            <a:extLst>
              <a:ext uri="{FF2B5EF4-FFF2-40B4-BE49-F238E27FC236}">
                <a16:creationId xmlns:a16="http://schemas.microsoft.com/office/drawing/2014/main" id="{2EFB4437-9542-86BC-7415-4AE84ADC3CF5}"/>
              </a:ext>
            </a:extLst>
          </p:cNvPr>
          <p:cNvSpPr/>
          <p:nvPr/>
        </p:nvSpPr>
        <p:spPr>
          <a:xfrm>
            <a:off x="429978" y="4676995"/>
            <a:ext cx="2757871" cy="74311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教師モデル</a:t>
            </a:r>
            <a:endParaRPr kumimoji="1" lang="en-US" altLang="ja-JP" dirty="0">
              <a:solidFill>
                <a:schemeClr val="tx1"/>
              </a:solidFill>
            </a:endParaRPr>
          </a:p>
          <a:p>
            <a:pPr algn="ctr"/>
            <a:r>
              <a:rPr kumimoji="1" lang="en-US" altLang="ja-JP" dirty="0">
                <a:solidFill>
                  <a:schemeClr val="tx1"/>
                </a:solidFill>
              </a:rPr>
              <a:t>(</a:t>
            </a:r>
            <a:r>
              <a:rPr kumimoji="1" lang="ja-JP" altLang="en-US" dirty="0">
                <a:solidFill>
                  <a:schemeClr val="tx1"/>
                </a:solidFill>
              </a:rPr>
              <a:t>生徒と同じモデル</a:t>
            </a:r>
            <a:r>
              <a:rPr kumimoji="1" lang="en-US" altLang="ja-JP" dirty="0">
                <a:solidFill>
                  <a:schemeClr val="tx1"/>
                </a:solidFill>
              </a:rPr>
              <a:t>)</a:t>
            </a:r>
            <a:endParaRPr kumimoji="1" lang="ja-JP" altLang="en-US" dirty="0">
              <a:solidFill>
                <a:schemeClr val="tx1"/>
              </a:solidFill>
            </a:endParaRPr>
          </a:p>
        </p:txBody>
      </p:sp>
      <p:sp>
        <p:nvSpPr>
          <p:cNvPr id="10" name="正方形/長方形 9">
            <a:extLst>
              <a:ext uri="{FF2B5EF4-FFF2-40B4-BE49-F238E27FC236}">
                <a16:creationId xmlns:a16="http://schemas.microsoft.com/office/drawing/2014/main" id="{56C4AC78-4B9B-52DF-ED39-23B135C21B3C}"/>
              </a:ext>
            </a:extLst>
          </p:cNvPr>
          <p:cNvSpPr/>
          <p:nvPr/>
        </p:nvSpPr>
        <p:spPr>
          <a:xfrm>
            <a:off x="8704050" y="4676995"/>
            <a:ext cx="2757871" cy="74311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GT</a:t>
            </a:r>
            <a:endParaRPr kumimoji="1" lang="ja-JP" altLang="en-US" dirty="0">
              <a:solidFill>
                <a:schemeClr val="tx1"/>
              </a:solidFill>
            </a:endParaRPr>
          </a:p>
        </p:txBody>
      </p:sp>
      <p:sp>
        <p:nvSpPr>
          <p:cNvPr id="11" name="矢印: 右 10">
            <a:extLst>
              <a:ext uri="{FF2B5EF4-FFF2-40B4-BE49-F238E27FC236}">
                <a16:creationId xmlns:a16="http://schemas.microsoft.com/office/drawing/2014/main" id="{26893C14-2163-0B6C-DE5B-FB23E3400C56}"/>
              </a:ext>
            </a:extLst>
          </p:cNvPr>
          <p:cNvSpPr/>
          <p:nvPr/>
        </p:nvSpPr>
        <p:spPr>
          <a:xfrm>
            <a:off x="3187849" y="4769885"/>
            <a:ext cx="1110187" cy="557336"/>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2" name="矢印: 右 11">
            <a:extLst>
              <a:ext uri="{FF2B5EF4-FFF2-40B4-BE49-F238E27FC236}">
                <a16:creationId xmlns:a16="http://schemas.microsoft.com/office/drawing/2014/main" id="{D59AAC9A-E08F-CA1D-8ABB-0ECB6BB68E3B}"/>
              </a:ext>
            </a:extLst>
          </p:cNvPr>
          <p:cNvSpPr/>
          <p:nvPr/>
        </p:nvSpPr>
        <p:spPr>
          <a:xfrm rot="10800000">
            <a:off x="7593863" y="4810734"/>
            <a:ext cx="1110187" cy="557336"/>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3" name="テキスト ボックス 12">
            <a:extLst>
              <a:ext uri="{FF2B5EF4-FFF2-40B4-BE49-F238E27FC236}">
                <a16:creationId xmlns:a16="http://schemas.microsoft.com/office/drawing/2014/main" id="{D3E1F836-591A-4A8B-B773-870A75885F4A}"/>
              </a:ext>
            </a:extLst>
          </p:cNvPr>
          <p:cNvSpPr txBox="1"/>
          <p:nvPr/>
        </p:nvSpPr>
        <p:spPr>
          <a:xfrm>
            <a:off x="2065143" y="5530040"/>
            <a:ext cx="4195753" cy="395365"/>
          </a:xfrm>
          <a:prstGeom prst="rect">
            <a:avLst/>
          </a:prstGeom>
          <a:noFill/>
        </p:spPr>
        <p:txBody>
          <a:bodyPr wrap="square" rtlCol="0">
            <a:spAutoFit/>
          </a:bodyPr>
          <a:lstStyle/>
          <a:p>
            <a:r>
              <a:rPr lang="ja-JP" altLang="en-US" dirty="0"/>
              <a:t>教師予測：ソフトターゲット</a:t>
            </a:r>
            <a:endParaRPr kumimoji="1" lang="ja-JP" altLang="en-US" dirty="0"/>
          </a:p>
        </p:txBody>
      </p:sp>
      <p:sp>
        <p:nvSpPr>
          <p:cNvPr id="14" name="テキスト ボックス 13">
            <a:extLst>
              <a:ext uri="{FF2B5EF4-FFF2-40B4-BE49-F238E27FC236}">
                <a16:creationId xmlns:a16="http://schemas.microsoft.com/office/drawing/2014/main" id="{84CAFF96-A6BC-D600-6C95-B36277309EAD}"/>
              </a:ext>
            </a:extLst>
          </p:cNvPr>
          <p:cNvSpPr txBox="1"/>
          <p:nvPr/>
        </p:nvSpPr>
        <p:spPr>
          <a:xfrm>
            <a:off x="6905657" y="5575461"/>
            <a:ext cx="4195753" cy="395365"/>
          </a:xfrm>
          <a:prstGeom prst="rect">
            <a:avLst/>
          </a:prstGeom>
          <a:noFill/>
        </p:spPr>
        <p:txBody>
          <a:bodyPr wrap="square" rtlCol="0">
            <a:spAutoFit/>
          </a:bodyPr>
          <a:lstStyle/>
          <a:p>
            <a:r>
              <a:rPr lang="en-US" altLang="ja-JP" dirty="0"/>
              <a:t>GT</a:t>
            </a:r>
            <a:r>
              <a:rPr lang="ja-JP" altLang="en-US" dirty="0"/>
              <a:t>：ハードターゲット</a:t>
            </a:r>
            <a:endParaRPr kumimoji="1" lang="ja-JP" altLang="en-US" dirty="0"/>
          </a:p>
        </p:txBody>
      </p:sp>
    </p:spTree>
    <p:extLst>
      <p:ext uri="{BB962C8B-B14F-4D97-AF65-F5344CB8AC3E}">
        <p14:creationId xmlns:p14="http://schemas.microsoft.com/office/powerpoint/2010/main" val="2151936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215568-D716-A3A7-35CE-287AC38FFFBE}"/>
              </a:ext>
            </a:extLst>
          </p:cNvPr>
          <p:cNvSpPr>
            <a:spLocks noGrp="1"/>
          </p:cNvSpPr>
          <p:nvPr>
            <p:ph type="title"/>
          </p:nvPr>
        </p:nvSpPr>
        <p:spPr/>
        <p:txBody>
          <a:bodyPr/>
          <a:lstStyle/>
          <a:p>
            <a:r>
              <a:rPr lang="en-US" altLang="ja-JP" dirty="0"/>
              <a:t>3.</a:t>
            </a:r>
            <a:r>
              <a:rPr lang="ja-JP" altLang="en-US" dirty="0"/>
              <a:t>物体検出</a:t>
            </a:r>
            <a:r>
              <a:rPr lang="en-US" altLang="ja-JP" dirty="0"/>
              <a:t>/SE-SSD</a:t>
            </a:r>
            <a:endParaRPr kumimoji="1" lang="ja-JP" altLang="en-US" dirty="0"/>
          </a:p>
        </p:txBody>
      </p:sp>
      <p:sp>
        <p:nvSpPr>
          <p:cNvPr id="3" name="フッター プレースホルダー 2">
            <a:extLst>
              <a:ext uri="{FF2B5EF4-FFF2-40B4-BE49-F238E27FC236}">
                <a16:creationId xmlns:a16="http://schemas.microsoft.com/office/drawing/2014/main" id="{6B2F89B3-D424-B0F8-957A-B413872A5B45}"/>
              </a:ext>
            </a:extLst>
          </p:cNvPr>
          <p:cNvSpPr>
            <a:spLocks noGrp="1"/>
          </p:cNvSpPr>
          <p:nvPr>
            <p:ph type="ftr" sz="quarter" idx="4294967295"/>
          </p:nvPr>
        </p:nvSpPr>
        <p:spPr>
          <a:xfrm>
            <a:off x="4165439" y="6244920"/>
            <a:ext cx="3861118" cy="476280"/>
          </a:xfrm>
        </p:spPr>
        <p:txBody>
          <a:bodyPr/>
          <a:lstStyle/>
          <a:p>
            <a:r>
              <a:rPr lang="en-US" altLang="ja-JP" dirty="0"/>
              <a:t>M1-3514</a:t>
            </a:r>
            <a:endParaRPr lang="ja-JP" altLang="en-US" dirty="0"/>
          </a:p>
        </p:txBody>
      </p:sp>
      <p:sp>
        <p:nvSpPr>
          <p:cNvPr id="4" name="テキスト ボックス 3">
            <a:extLst>
              <a:ext uri="{FF2B5EF4-FFF2-40B4-BE49-F238E27FC236}">
                <a16:creationId xmlns:a16="http://schemas.microsoft.com/office/drawing/2014/main" id="{964E7ED9-6570-73EF-D42D-5AFBEC2CA5CD}"/>
              </a:ext>
            </a:extLst>
          </p:cNvPr>
          <p:cNvSpPr txBox="1"/>
          <p:nvPr/>
        </p:nvSpPr>
        <p:spPr>
          <a:xfrm>
            <a:off x="-146267" y="755397"/>
            <a:ext cx="6096000" cy="400110"/>
          </a:xfrm>
          <a:prstGeom prst="rect">
            <a:avLst/>
          </a:prstGeom>
          <a:noFill/>
        </p:spPr>
        <p:txBody>
          <a:bodyPr wrap="square">
            <a:spAutoFit/>
          </a:bodyPr>
          <a:lstStyle/>
          <a:p>
            <a:r>
              <a:rPr lang="ja-JP" altLang="en-US" sz="2000" b="1" dirty="0"/>
              <a:t>　アーキテクチャ概要</a:t>
            </a:r>
            <a:endParaRPr lang="en-US" altLang="ja-JP" sz="2000" b="1" dirty="0"/>
          </a:p>
        </p:txBody>
      </p:sp>
      <p:pic>
        <p:nvPicPr>
          <p:cNvPr id="7" name="図 6">
            <a:extLst>
              <a:ext uri="{FF2B5EF4-FFF2-40B4-BE49-F238E27FC236}">
                <a16:creationId xmlns:a16="http://schemas.microsoft.com/office/drawing/2014/main" id="{55BC6A70-D1D5-C359-23EB-3F8B26980CA5}"/>
              </a:ext>
            </a:extLst>
          </p:cNvPr>
          <p:cNvPicPr>
            <a:picLocks noChangeAspect="1"/>
          </p:cNvPicPr>
          <p:nvPr/>
        </p:nvPicPr>
        <p:blipFill>
          <a:blip r:embed="rId2"/>
          <a:stretch>
            <a:fillRect/>
          </a:stretch>
        </p:blipFill>
        <p:spPr>
          <a:xfrm>
            <a:off x="653733" y="1497902"/>
            <a:ext cx="7909186" cy="4128421"/>
          </a:xfrm>
          <a:prstGeom prst="rect">
            <a:avLst/>
          </a:prstGeom>
        </p:spPr>
      </p:pic>
      <p:sp>
        <p:nvSpPr>
          <p:cNvPr id="8" name="フローチャート: 代替処理 7">
            <a:extLst>
              <a:ext uri="{FF2B5EF4-FFF2-40B4-BE49-F238E27FC236}">
                <a16:creationId xmlns:a16="http://schemas.microsoft.com/office/drawing/2014/main" id="{E3F1EADD-F60F-D960-6FC6-A0FE35843BB0}"/>
              </a:ext>
            </a:extLst>
          </p:cNvPr>
          <p:cNvSpPr/>
          <p:nvPr/>
        </p:nvSpPr>
        <p:spPr>
          <a:xfrm>
            <a:off x="824461" y="2985285"/>
            <a:ext cx="6071017" cy="1299155"/>
          </a:xfrm>
          <a:prstGeom prst="flowChartAlternateProcess">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9" name="吹き出し: 線 8">
            <a:extLst>
              <a:ext uri="{FF2B5EF4-FFF2-40B4-BE49-F238E27FC236}">
                <a16:creationId xmlns:a16="http://schemas.microsoft.com/office/drawing/2014/main" id="{769D9E08-4BC2-B989-DCF3-EE5D8CD1F108}"/>
              </a:ext>
            </a:extLst>
          </p:cNvPr>
          <p:cNvSpPr/>
          <p:nvPr/>
        </p:nvSpPr>
        <p:spPr>
          <a:xfrm>
            <a:off x="7547138" y="1493457"/>
            <a:ext cx="4529673" cy="850287"/>
          </a:xfrm>
          <a:prstGeom prst="borderCallout1">
            <a:avLst>
              <a:gd name="adj1" fmla="val 86591"/>
              <a:gd name="adj2" fmla="val -111"/>
              <a:gd name="adj3" fmla="val 191273"/>
              <a:gd name="adj4" fmla="val -16018"/>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①トレーニングされた教師と生徒モデルを用意する</a:t>
            </a:r>
            <a:endParaRPr kumimoji="1" lang="en-US" altLang="ja-JP" dirty="0">
              <a:solidFill>
                <a:schemeClr val="tx1"/>
              </a:solidFill>
            </a:endParaRPr>
          </a:p>
        </p:txBody>
      </p:sp>
      <p:sp>
        <p:nvSpPr>
          <p:cNvPr id="10" name="フローチャート: 代替処理 9">
            <a:extLst>
              <a:ext uri="{FF2B5EF4-FFF2-40B4-BE49-F238E27FC236}">
                <a16:creationId xmlns:a16="http://schemas.microsoft.com/office/drawing/2014/main" id="{5FD7C8A3-A5FE-E358-9383-D1617E9D25B0}"/>
              </a:ext>
            </a:extLst>
          </p:cNvPr>
          <p:cNvSpPr/>
          <p:nvPr/>
        </p:nvSpPr>
        <p:spPr>
          <a:xfrm>
            <a:off x="884421" y="4412624"/>
            <a:ext cx="3567660" cy="1256427"/>
          </a:xfrm>
          <a:prstGeom prst="flowChartAlternateProcess">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1" name="吹き出し: 線 10">
            <a:extLst>
              <a:ext uri="{FF2B5EF4-FFF2-40B4-BE49-F238E27FC236}">
                <a16:creationId xmlns:a16="http://schemas.microsoft.com/office/drawing/2014/main" id="{DDDA49D1-43CE-CA54-5B3A-CC6CF82013D5}"/>
              </a:ext>
            </a:extLst>
          </p:cNvPr>
          <p:cNvSpPr/>
          <p:nvPr/>
        </p:nvSpPr>
        <p:spPr>
          <a:xfrm>
            <a:off x="2881374" y="5855923"/>
            <a:ext cx="5479878" cy="850287"/>
          </a:xfrm>
          <a:prstGeom prst="borderCallout1">
            <a:avLst>
              <a:gd name="adj1" fmla="val 58619"/>
              <a:gd name="adj2" fmla="val -2227"/>
              <a:gd name="adj3" fmla="val -20845"/>
              <a:gd name="adj4" fmla="val -18462"/>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②教師モデルが</a:t>
            </a:r>
            <a:r>
              <a:rPr lang="en-US" altLang="ja-JP" dirty="0" err="1">
                <a:solidFill>
                  <a:schemeClr val="tx1"/>
                </a:solidFill>
              </a:rPr>
              <a:t>PointCloud</a:t>
            </a:r>
            <a:r>
              <a:rPr lang="ja-JP" altLang="en-US" dirty="0">
                <a:solidFill>
                  <a:schemeClr val="tx1"/>
                </a:solidFill>
              </a:rPr>
              <a:t>から予測を作る</a:t>
            </a:r>
            <a:endParaRPr lang="en-US" altLang="ja-JP" dirty="0">
              <a:solidFill>
                <a:schemeClr val="tx1"/>
              </a:solidFill>
            </a:endParaRPr>
          </a:p>
          <a:p>
            <a:pPr algn="ctr"/>
            <a:r>
              <a:rPr kumimoji="1" lang="ja-JP" altLang="en-US" dirty="0">
                <a:solidFill>
                  <a:schemeClr val="tx1"/>
                </a:solidFill>
              </a:rPr>
              <a:t>（ソフトターゲット）</a:t>
            </a:r>
          </a:p>
        </p:txBody>
      </p:sp>
      <p:sp>
        <p:nvSpPr>
          <p:cNvPr id="12" name="フローチャート: 代替処理 11">
            <a:extLst>
              <a:ext uri="{FF2B5EF4-FFF2-40B4-BE49-F238E27FC236}">
                <a16:creationId xmlns:a16="http://schemas.microsoft.com/office/drawing/2014/main" id="{A521E37D-9F6B-4DD5-526D-2AA40CC72E80}"/>
              </a:ext>
            </a:extLst>
          </p:cNvPr>
          <p:cNvSpPr/>
          <p:nvPr/>
        </p:nvSpPr>
        <p:spPr>
          <a:xfrm>
            <a:off x="2551587" y="1600389"/>
            <a:ext cx="4601981" cy="1042502"/>
          </a:xfrm>
          <a:prstGeom prst="flowChartAlternateProcess">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3" name="吹き出し: 線 12">
            <a:extLst>
              <a:ext uri="{FF2B5EF4-FFF2-40B4-BE49-F238E27FC236}">
                <a16:creationId xmlns:a16="http://schemas.microsoft.com/office/drawing/2014/main" id="{7EF8E157-E854-CC94-6BFA-A8711196A25F}"/>
              </a:ext>
            </a:extLst>
          </p:cNvPr>
          <p:cNvSpPr/>
          <p:nvPr/>
        </p:nvSpPr>
        <p:spPr>
          <a:xfrm>
            <a:off x="3660668" y="723161"/>
            <a:ext cx="7219124" cy="648001"/>
          </a:xfrm>
          <a:prstGeom prst="borderCallout1">
            <a:avLst>
              <a:gd name="adj1" fmla="val 56968"/>
              <a:gd name="adj2" fmla="val -49"/>
              <a:gd name="adj3" fmla="val 139137"/>
              <a:gd name="adj4" fmla="val -4412"/>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④</a:t>
            </a:r>
            <a:r>
              <a:rPr kumimoji="1" lang="ja-JP" altLang="en-US" dirty="0">
                <a:solidFill>
                  <a:schemeClr val="tx1"/>
                </a:solidFill>
              </a:rPr>
              <a:t>生徒には</a:t>
            </a:r>
            <a:r>
              <a:rPr kumimoji="1" lang="en-US" altLang="ja-JP" dirty="0">
                <a:solidFill>
                  <a:schemeClr val="tx1"/>
                </a:solidFill>
              </a:rPr>
              <a:t>Augmentation</a:t>
            </a:r>
            <a:r>
              <a:rPr kumimoji="1" lang="ja-JP" altLang="en-US" dirty="0">
                <a:solidFill>
                  <a:schemeClr val="tx1"/>
                </a:solidFill>
              </a:rPr>
              <a:t>を施した</a:t>
            </a:r>
            <a:r>
              <a:rPr kumimoji="1" lang="en-US" altLang="ja-JP" dirty="0" err="1">
                <a:solidFill>
                  <a:schemeClr val="tx1"/>
                </a:solidFill>
              </a:rPr>
              <a:t>Pointcloud</a:t>
            </a:r>
            <a:r>
              <a:rPr kumimoji="1" lang="ja-JP" altLang="en-US" dirty="0">
                <a:solidFill>
                  <a:schemeClr val="tx1"/>
                </a:solidFill>
              </a:rPr>
              <a:t>を学習させる</a:t>
            </a:r>
          </a:p>
        </p:txBody>
      </p:sp>
      <p:sp>
        <p:nvSpPr>
          <p:cNvPr id="14" name="フローチャート: 代替処理 13">
            <a:extLst>
              <a:ext uri="{FF2B5EF4-FFF2-40B4-BE49-F238E27FC236}">
                <a16:creationId xmlns:a16="http://schemas.microsoft.com/office/drawing/2014/main" id="{629CBA7D-574E-0B61-A963-12682D02EDB4}"/>
              </a:ext>
            </a:extLst>
          </p:cNvPr>
          <p:cNvSpPr/>
          <p:nvPr/>
        </p:nvSpPr>
        <p:spPr>
          <a:xfrm>
            <a:off x="4682769" y="4369896"/>
            <a:ext cx="2587461" cy="1256427"/>
          </a:xfrm>
          <a:prstGeom prst="flowChartAlternateProcess">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5" name="吹き出し: 線 14">
            <a:extLst>
              <a:ext uri="{FF2B5EF4-FFF2-40B4-BE49-F238E27FC236}">
                <a16:creationId xmlns:a16="http://schemas.microsoft.com/office/drawing/2014/main" id="{B7C95927-1615-FCF1-0B76-65F4F998F502}"/>
              </a:ext>
            </a:extLst>
          </p:cNvPr>
          <p:cNvSpPr/>
          <p:nvPr/>
        </p:nvSpPr>
        <p:spPr>
          <a:xfrm>
            <a:off x="7933298" y="4898331"/>
            <a:ext cx="4070504" cy="850287"/>
          </a:xfrm>
          <a:prstGeom prst="borderCallout1">
            <a:avLst>
              <a:gd name="adj1" fmla="val 58619"/>
              <a:gd name="adj2" fmla="val -2227"/>
              <a:gd name="adj3" fmla="val 12651"/>
              <a:gd name="adj4" fmla="val -16252"/>
            </a:avLst>
          </a:prstGeom>
          <a:solidFill>
            <a:schemeClr val="bg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③生徒の予測とソフトターゲットのマッチ度合を最適化</a:t>
            </a:r>
            <a:endParaRPr kumimoji="1" lang="ja-JP" altLang="en-US" dirty="0">
              <a:solidFill>
                <a:schemeClr val="tx1"/>
              </a:solidFill>
            </a:endParaRPr>
          </a:p>
        </p:txBody>
      </p:sp>
      <p:sp>
        <p:nvSpPr>
          <p:cNvPr id="16" name="フローチャート: 代替処理 15">
            <a:extLst>
              <a:ext uri="{FF2B5EF4-FFF2-40B4-BE49-F238E27FC236}">
                <a16:creationId xmlns:a16="http://schemas.microsoft.com/office/drawing/2014/main" id="{DFAEAEA6-B201-23D3-9AA3-434FECC44235}"/>
              </a:ext>
            </a:extLst>
          </p:cNvPr>
          <p:cNvSpPr/>
          <p:nvPr/>
        </p:nvSpPr>
        <p:spPr>
          <a:xfrm>
            <a:off x="7151570" y="3466358"/>
            <a:ext cx="1411349" cy="810101"/>
          </a:xfrm>
          <a:prstGeom prst="flowChartAlternateProcess">
            <a:avLst/>
          </a:prstGeom>
          <a:noFill/>
          <a:ln w="28575">
            <a:solidFill>
              <a:srgbClr val="FF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7" name="吹き出し: 線 16">
            <a:extLst>
              <a:ext uri="{FF2B5EF4-FFF2-40B4-BE49-F238E27FC236}">
                <a16:creationId xmlns:a16="http://schemas.microsoft.com/office/drawing/2014/main" id="{D155492E-46CF-88A3-5F7C-4355306572BA}"/>
              </a:ext>
            </a:extLst>
          </p:cNvPr>
          <p:cNvSpPr/>
          <p:nvPr/>
        </p:nvSpPr>
        <p:spPr>
          <a:xfrm>
            <a:off x="8793607" y="3755734"/>
            <a:ext cx="3223244" cy="803855"/>
          </a:xfrm>
          <a:prstGeom prst="borderCallout1">
            <a:avLst>
              <a:gd name="adj1" fmla="val 86591"/>
              <a:gd name="adj2" fmla="val -111"/>
              <a:gd name="adj3" fmla="val 37923"/>
              <a:gd name="adj4" fmla="val -6419"/>
            </a:avLst>
          </a:prstGeom>
          <a:solidFill>
            <a:schemeClr val="bg1"/>
          </a:solidFill>
          <a:ln w="28575">
            <a:solidFill>
              <a:srgbClr val="FF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⑤</a:t>
            </a:r>
            <a:r>
              <a:rPr kumimoji="1" lang="ja-JP" altLang="en-US" dirty="0">
                <a:solidFill>
                  <a:schemeClr val="tx1"/>
                </a:solidFill>
              </a:rPr>
              <a:t>生徒の予測とハードターゲットの予測を最適化</a:t>
            </a:r>
          </a:p>
        </p:txBody>
      </p:sp>
      <p:sp>
        <p:nvSpPr>
          <p:cNvPr id="22" name="フローチャート: 代替処理 21">
            <a:extLst>
              <a:ext uri="{FF2B5EF4-FFF2-40B4-BE49-F238E27FC236}">
                <a16:creationId xmlns:a16="http://schemas.microsoft.com/office/drawing/2014/main" id="{80C997D0-64CB-694D-9BFA-11B6EF97F069}"/>
              </a:ext>
            </a:extLst>
          </p:cNvPr>
          <p:cNvSpPr/>
          <p:nvPr/>
        </p:nvSpPr>
        <p:spPr>
          <a:xfrm>
            <a:off x="2323475" y="3296221"/>
            <a:ext cx="3772525" cy="611596"/>
          </a:xfrm>
          <a:prstGeom prst="flowChartAlternateProcess">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3" name="吹き出し: 線 22">
            <a:extLst>
              <a:ext uri="{FF2B5EF4-FFF2-40B4-BE49-F238E27FC236}">
                <a16:creationId xmlns:a16="http://schemas.microsoft.com/office/drawing/2014/main" id="{C3FDCFB9-59C8-74DB-B863-7296EEEAAFE3}"/>
              </a:ext>
            </a:extLst>
          </p:cNvPr>
          <p:cNvSpPr/>
          <p:nvPr/>
        </p:nvSpPr>
        <p:spPr>
          <a:xfrm>
            <a:off x="7597192" y="2530616"/>
            <a:ext cx="4529673" cy="850287"/>
          </a:xfrm>
          <a:prstGeom prst="borderCallout1">
            <a:avLst>
              <a:gd name="adj1" fmla="val 86591"/>
              <a:gd name="adj2" fmla="val -111"/>
              <a:gd name="adj3" fmla="val 110177"/>
              <a:gd name="adj4" fmla="val -33557"/>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⑥教師モデルのパラメータを生徒モデルのパラメーターで更新</a:t>
            </a:r>
            <a:r>
              <a:rPr lang="en-US" altLang="ja-JP" dirty="0">
                <a:solidFill>
                  <a:schemeClr val="tx1"/>
                </a:solidFill>
              </a:rPr>
              <a:t>(EMA)</a:t>
            </a:r>
            <a:endParaRPr kumimoji="1" lang="en-US" altLang="ja-JP" dirty="0">
              <a:solidFill>
                <a:schemeClr val="tx1"/>
              </a:solidFill>
            </a:endParaRPr>
          </a:p>
        </p:txBody>
      </p:sp>
    </p:spTree>
    <p:extLst>
      <p:ext uri="{BB962C8B-B14F-4D97-AF65-F5344CB8AC3E}">
        <p14:creationId xmlns:p14="http://schemas.microsoft.com/office/powerpoint/2010/main" val="3375459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FB25B5-EBB9-B44A-A843-E382749F3333}"/>
              </a:ext>
            </a:extLst>
          </p:cNvPr>
          <p:cNvSpPr>
            <a:spLocks noGrp="1"/>
          </p:cNvSpPr>
          <p:nvPr>
            <p:ph type="title"/>
          </p:nvPr>
        </p:nvSpPr>
        <p:spPr/>
        <p:txBody>
          <a:bodyPr/>
          <a:lstStyle/>
          <a:p>
            <a:r>
              <a:rPr kumimoji="1" lang="ja-JP" altLang="en-US" dirty="0"/>
              <a:t>調査項目</a:t>
            </a:r>
          </a:p>
        </p:txBody>
      </p:sp>
      <p:pic>
        <p:nvPicPr>
          <p:cNvPr id="4" name="図 3">
            <a:extLst>
              <a:ext uri="{FF2B5EF4-FFF2-40B4-BE49-F238E27FC236}">
                <a16:creationId xmlns:a16="http://schemas.microsoft.com/office/drawing/2014/main" id="{EDFD97A5-9A14-DA5A-7AEE-2CEE750FAAEE}"/>
              </a:ext>
            </a:extLst>
          </p:cNvPr>
          <p:cNvPicPr>
            <a:picLocks noChangeAspect="1"/>
          </p:cNvPicPr>
          <p:nvPr/>
        </p:nvPicPr>
        <p:blipFill>
          <a:blip r:embed="rId2"/>
          <a:stretch>
            <a:fillRect/>
          </a:stretch>
        </p:blipFill>
        <p:spPr>
          <a:xfrm>
            <a:off x="361083" y="1291049"/>
            <a:ext cx="7458075" cy="3429000"/>
          </a:xfrm>
          <a:prstGeom prst="rect">
            <a:avLst/>
          </a:prstGeom>
        </p:spPr>
      </p:pic>
      <p:pic>
        <p:nvPicPr>
          <p:cNvPr id="5" name="図 4">
            <a:extLst>
              <a:ext uri="{FF2B5EF4-FFF2-40B4-BE49-F238E27FC236}">
                <a16:creationId xmlns:a16="http://schemas.microsoft.com/office/drawing/2014/main" id="{B4C114B1-94F3-1DB6-C131-E454CCA74F49}"/>
              </a:ext>
            </a:extLst>
          </p:cNvPr>
          <p:cNvPicPr>
            <a:picLocks noChangeAspect="1"/>
          </p:cNvPicPr>
          <p:nvPr/>
        </p:nvPicPr>
        <p:blipFill>
          <a:blip r:embed="rId3"/>
          <a:stretch>
            <a:fillRect/>
          </a:stretch>
        </p:blipFill>
        <p:spPr>
          <a:xfrm>
            <a:off x="370610" y="5469539"/>
            <a:ext cx="10020300" cy="1228725"/>
          </a:xfrm>
          <a:prstGeom prst="rect">
            <a:avLst/>
          </a:prstGeom>
        </p:spPr>
      </p:pic>
      <p:sp>
        <p:nvSpPr>
          <p:cNvPr id="6" name="テキスト ボックス 5">
            <a:extLst>
              <a:ext uri="{FF2B5EF4-FFF2-40B4-BE49-F238E27FC236}">
                <a16:creationId xmlns:a16="http://schemas.microsoft.com/office/drawing/2014/main" id="{ABE43028-E32C-7816-441C-A7119C7184D5}"/>
              </a:ext>
            </a:extLst>
          </p:cNvPr>
          <p:cNvSpPr txBox="1"/>
          <p:nvPr/>
        </p:nvSpPr>
        <p:spPr>
          <a:xfrm>
            <a:off x="348162" y="874939"/>
            <a:ext cx="2646012" cy="395365"/>
          </a:xfrm>
          <a:prstGeom prst="rect">
            <a:avLst/>
          </a:prstGeom>
          <a:noFill/>
          <a:ln>
            <a:noFill/>
          </a:ln>
        </p:spPr>
        <p:txBody>
          <a:bodyPr wrap="square" rtlCol="0">
            <a:spAutoFit/>
          </a:bodyPr>
          <a:lstStyle/>
          <a:p>
            <a:r>
              <a:rPr kumimoji="1" lang="ja-JP" altLang="en-US" b="1" dirty="0"/>
              <a:t>■</a:t>
            </a:r>
            <a:r>
              <a:rPr kumimoji="1" lang="en-US" altLang="ja-JP" b="1" dirty="0"/>
              <a:t>3D</a:t>
            </a:r>
            <a:r>
              <a:rPr kumimoji="1" lang="ja-JP" altLang="en-US" b="1" dirty="0"/>
              <a:t>系調査論文一覧　</a:t>
            </a:r>
          </a:p>
        </p:txBody>
      </p:sp>
      <p:sp>
        <p:nvSpPr>
          <p:cNvPr id="7" name="テキスト ボックス 6">
            <a:extLst>
              <a:ext uri="{FF2B5EF4-FFF2-40B4-BE49-F238E27FC236}">
                <a16:creationId xmlns:a16="http://schemas.microsoft.com/office/drawing/2014/main" id="{29F9581A-D53F-3A1E-31B9-701091DC1C9E}"/>
              </a:ext>
            </a:extLst>
          </p:cNvPr>
          <p:cNvSpPr txBox="1"/>
          <p:nvPr/>
        </p:nvSpPr>
        <p:spPr>
          <a:xfrm>
            <a:off x="348162" y="5011817"/>
            <a:ext cx="2774439" cy="395365"/>
          </a:xfrm>
          <a:prstGeom prst="rect">
            <a:avLst/>
          </a:prstGeom>
          <a:noFill/>
          <a:ln>
            <a:noFill/>
          </a:ln>
        </p:spPr>
        <p:txBody>
          <a:bodyPr wrap="square" rtlCol="0">
            <a:spAutoFit/>
          </a:bodyPr>
          <a:lstStyle/>
          <a:p>
            <a:r>
              <a:rPr kumimoji="1" lang="ja-JP" altLang="en-US" b="1" dirty="0"/>
              <a:t>■ </a:t>
            </a:r>
            <a:r>
              <a:rPr lang="en-US" altLang="ja-JP" b="1" dirty="0"/>
              <a:t>4</a:t>
            </a:r>
            <a:r>
              <a:rPr kumimoji="1" lang="en-US" altLang="ja-JP" b="1" dirty="0"/>
              <a:t>D</a:t>
            </a:r>
            <a:r>
              <a:rPr kumimoji="1" lang="ja-JP" altLang="en-US" b="1" dirty="0"/>
              <a:t>系調査論文一覧</a:t>
            </a:r>
          </a:p>
        </p:txBody>
      </p:sp>
      <p:sp>
        <p:nvSpPr>
          <p:cNvPr id="8" name="四角形: 角を丸くする 7">
            <a:extLst>
              <a:ext uri="{FF2B5EF4-FFF2-40B4-BE49-F238E27FC236}">
                <a16:creationId xmlns:a16="http://schemas.microsoft.com/office/drawing/2014/main" id="{A62C6DB6-27A1-7B4B-46C0-D4DECEAC8217}"/>
              </a:ext>
            </a:extLst>
          </p:cNvPr>
          <p:cNvSpPr/>
          <p:nvPr/>
        </p:nvSpPr>
        <p:spPr>
          <a:xfrm>
            <a:off x="370610" y="1510665"/>
            <a:ext cx="7484521" cy="39536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9" name="四角形: 角を丸くする 8">
            <a:extLst>
              <a:ext uri="{FF2B5EF4-FFF2-40B4-BE49-F238E27FC236}">
                <a16:creationId xmlns:a16="http://schemas.microsoft.com/office/drawing/2014/main" id="{A5B5A16A-D7A8-2723-A0DE-38584FCCE8F2}"/>
              </a:ext>
            </a:extLst>
          </p:cNvPr>
          <p:cNvSpPr/>
          <p:nvPr/>
        </p:nvSpPr>
        <p:spPr>
          <a:xfrm>
            <a:off x="347861" y="4318094"/>
            <a:ext cx="7484521" cy="39536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 name="四角形: 角を丸くする 9">
            <a:extLst>
              <a:ext uri="{FF2B5EF4-FFF2-40B4-BE49-F238E27FC236}">
                <a16:creationId xmlns:a16="http://schemas.microsoft.com/office/drawing/2014/main" id="{9BE0BDDA-ED93-0075-5CA7-97B41CA73E97}"/>
              </a:ext>
            </a:extLst>
          </p:cNvPr>
          <p:cNvSpPr/>
          <p:nvPr/>
        </p:nvSpPr>
        <p:spPr>
          <a:xfrm>
            <a:off x="370610" y="5688537"/>
            <a:ext cx="10020300" cy="24612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1" name="四角形: 角を丸くする 10">
            <a:extLst>
              <a:ext uri="{FF2B5EF4-FFF2-40B4-BE49-F238E27FC236}">
                <a16:creationId xmlns:a16="http://schemas.microsoft.com/office/drawing/2014/main" id="{23D33C2A-1EC9-E157-CD0B-4ECF63B7E9A3}"/>
              </a:ext>
            </a:extLst>
          </p:cNvPr>
          <p:cNvSpPr/>
          <p:nvPr/>
        </p:nvSpPr>
        <p:spPr>
          <a:xfrm>
            <a:off x="370610" y="6452138"/>
            <a:ext cx="10020300" cy="24612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2" name="四角形: 角を丸くする 11">
            <a:extLst>
              <a:ext uri="{FF2B5EF4-FFF2-40B4-BE49-F238E27FC236}">
                <a16:creationId xmlns:a16="http://schemas.microsoft.com/office/drawing/2014/main" id="{389BE69C-F9FF-5409-F1A2-52AF71B78392}"/>
              </a:ext>
            </a:extLst>
          </p:cNvPr>
          <p:cNvSpPr/>
          <p:nvPr/>
        </p:nvSpPr>
        <p:spPr>
          <a:xfrm>
            <a:off x="347861" y="2281451"/>
            <a:ext cx="7461774" cy="24612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3" name="吹き出し: 線 12">
            <a:extLst>
              <a:ext uri="{FF2B5EF4-FFF2-40B4-BE49-F238E27FC236}">
                <a16:creationId xmlns:a16="http://schemas.microsoft.com/office/drawing/2014/main" id="{CB5DD045-8A46-C2C4-62AE-A378429F2A04}"/>
              </a:ext>
            </a:extLst>
          </p:cNvPr>
          <p:cNvSpPr/>
          <p:nvPr/>
        </p:nvSpPr>
        <p:spPr>
          <a:xfrm>
            <a:off x="8175432" y="1667420"/>
            <a:ext cx="3637718" cy="1724130"/>
          </a:xfrm>
          <a:prstGeom prst="borderCallout1">
            <a:avLst>
              <a:gd name="adj1" fmla="val 50749"/>
              <a:gd name="adj2" fmla="val 551"/>
              <a:gd name="adj3" fmla="val 13659"/>
              <a:gd name="adj4" fmla="val -10349"/>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今回はリストアップした論文の中から、</a:t>
            </a:r>
            <a:r>
              <a:rPr lang="en-US" altLang="ja-JP" dirty="0">
                <a:solidFill>
                  <a:schemeClr val="tx1"/>
                </a:solidFill>
              </a:rPr>
              <a:t>4/7</a:t>
            </a:r>
            <a:r>
              <a:rPr lang="ja-JP" altLang="en-US" dirty="0">
                <a:solidFill>
                  <a:schemeClr val="tx1"/>
                </a:solidFill>
              </a:rPr>
              <a:t>の打ち合わせで選定した計</a:t>
            </a:r>
            <a:r>
              <a:rPr lang="en-US" altLang="ja-JP" dirty="0">
                <a:solidFill>
                  <a:schemeClr val="tx1"/>
                </a:solidFill>
              </a:rPr>
              <a:t>7</a:t>
            </a:r>
            <a:r>
              <a:rPr lang="ja-JP" altLang="en-US" dirty="0">
                <a:solidFill>
                  <a:schemeClr val="tx1"/>
                </a:solidFill>
              </a:rPr>
              <a:t>つの論文をスライドにまとめた</a:t>
            </a:r>
            <a:endParaRPr kumimoji="1" lang="ja-JP" altLang="en-US" dirty="0">
              <a:solidFill>
                <a:schemeClr val="tx1"/>
              </a:solidFill>
            </a:endParaRPr>
          </a:p>
        </p:txBody>
      </p:sp>
      <p:sp>
        <p:nvSpPr>
          <p:cNvPr id="14" name="テキスト ボックス 13">
            <a:extLst>
              <a:ext uri="{FF2B5EF4-FFF2-40B4-BE49-F238E27FC236}">
                <a16:creationId xmlns:a16="http://schemas.microsoft.com/office/drawing/2014/main" id="{70E3288C-3AA2-7E95-62B5-469B8680928C}"/>
              </a:ext>
            </a:extLst>
          </p:cNvPr>
          <p:cNvSpPr txBox="1"/>
          <p:nvPr/>
        </p:nvSpPr>
        <p:spPr>
          <a:xfrm>
            <a:off x="3122602" y="923371"/>
            <a:ext cx="6203652" cy="307777"/>
          </a:xfrm>
          <a:prstGeom prst="rect">
            <a:avLst/>
          </a:prstGeom>
          <a:noFill/>
          <a:ln>
            <a:noFill/>
          </a:ln>
        </p:spPr>
        <p:txBody>
          <a:bodyPr wrap="square">
            <a:spAutoFit/>
          </a:bodyPr>
          <a:lstStyle/>
          <a:p>
            <a:pPr algn="l"/>
            <a:r>
              <a:rPr lang="ja-JP" altLang="en-US" sz="1400" b="0" i="0" dirty="0">
                <a:effectLst/>
                <a:latin typeface="-apple-system"/>
              </a:rPr>
              <a:t>参照：</a:t>
            </a:r>
            <a:r>
              <a:rPr lang="en-US" altLang="ja-JP" sz="1400" b="0" i="0" dirty="0">
                <a:effectLst/>
                <a:latin typeface="-apple-system"/>
              </a:rPr>
              <a:t>G23B05MJ_</a:t>
            </a:r>
            <a:r>
              <a:rPr lang="ja-JP" altLang="en-US" sz="1400" b="0" i="0" dirty="0">
                <a:effectLst/>
                <a:latin typeface="-apple-system"/>
              </a:rPr>
              <a:t>３Ｄ点群データから路面データを分離する技術の調査</a:t>
            </a:r>
            <a:r>
              <a:rPr lang="en-US" altLang="ja-JP" sz="1400" b="0" i="0" dirty="0">
                <a:effectLst/>
                <a:latin typeface="-apple-system"/>
              </a:rPr>
              <a:t>.xlsx</a:t>
            </a:r>
          </a:p>
        </p:txBody>
      </p:sp>
      <p:sp>
        <p:nvSpPr>
          <p:cNvPr id="15" name="テキスト ボックス 14">
            <a:extLst>
              <a:ext uri="{FF2B5EF4-FFF2-40B4-BE49-F238E27FC236}">
                <a16:creationId xmlns:a16="http://schemas.microsoft.com/office/drawing/2014/main" id="{11C7C73C-53BA-10F1-31BB-D71F25B4A62E}"/>
              </a:ext>
            </a:extLst>
          </p:cNvPr>
          <p:cNvSpPr txBox="1"/>
          <p:nvPr/>
        </p:nvSpPr>
        <p:spPr>
          <a:xfrm>
            <a:off x="3122601" y="5095305"/>
            <a:ext cx="7066959" cy="307777"/>
          </a:xfrm>
          <a:prstGeom prst="rect">
            <a:avLst/>
          </a:prstGeom>
          <a:noFill/>
          <a:ln>
            <a:noFill/>
          </a:ln>
        </p:spPr>
        <p:txBody>
          <a:bodyPr wrap="square">
            <a:spAutoFit/>
          </a:bodyPr>
          <a:lstStyle/>
          <a:p>
            <a:pPr algn="l"/>
            <a:r>
              <a:rPr lang="ja-JP" altLang="en-US" sz="1400" b="0" i="0" dirty="0">
                <a:effectLst/>
                <a:latin typeface="-apple-system"/>
              </a:rPr>
              <a:t>参照：</a:t>
            </a:r>
            <a:r>
              <a:rPr lang="en-US" altLang="ja-JP" sz="1400" b="0" i="0" dirty="0">
                <a:effectLst/>
                <a:latin typeface="-apple-system"/>
              </a:rPr>
              <a:t>G23B05MK_</a:t>
            </a:r>
            <a:r>
              <a:rPr lang="ja-JP" altLang="en-US" sz="1400" b="0" i="0" dirty="0">
                <a:effectLst/>
                <a:latin typeface="-apple-system"/>
              </a:rPr>
              <a:t>相対速度データを含む４Ｄデータを用いた立体物検知技術調査</a:t>
            </a:r>
            <a:r>
              <a:rPr lang="en-US" altLang="ja-JP" sz="1400" b="0" i="0" dirty="0">
                <a:effectLst/>
                <a:latin typeface="-apple-system"/>
              </a:rPr>
              <a:t>.xlsx</a:t>
            </a:r>
          </a:p>
        </p:txBody>
      </p:sp>
    </p:spTree>
    <p:extLst>
      <p:ext uri="{BB962C8B-B14F-4D97-AF65-F5344CB8AC3E}">
        <p14:creationId xmlns:p14="http://schemas.microsoft.com/office/powerpoint/2010/main" val="8832167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215568-D716-A3A7-35CE-287AC38FFFBE}"/>
              </a:ext>
            </a:extLst>
          </p:cNvPr>
          <p:cNvSpPr>
            <a:spLocks noGrp="1"/>
          </p:cNvSpPr>
          <p:nvPr>
            <p:ph type="title"/>
          </p:nvPr>
        </p:nvSpPr>
        <p:spPr/>
        <p:txBody>
          <a:bodyPr/>
          <a:lstStyle/>
          <a:p>
            <a:r>
              <a:rPr lang="en-US" altLang="ja-JP" dirty="0"/>
              <a:t>3.</a:t>
            </a:r>
            <a:r>
              <a:rPr lang="ja-JP" altLang="en-US" dirty="0"/>
              <a:t>物体検出</a:t>
            </a:r>
            <a:r>
              <a:rPr lang="en-US" altLang="ja-JP" dirty="0"/>
              <a:t>/SE-SSD</a:t>
            </a:r>
            <a:endParaRPr kumimoji="1" lang="ja-JP" altLang="en-US" dirty="0"/>
          </a:p>
        </p:txBody>
      </p:sp>
      <p:sp>
        <p:nvSpPr>
          <p:cNvPr id="4" name="テキスト ボックス 3">
            <a:extLst>
              <a:ext uri="{FF2B5EF4-FFF2-40B4-BE49-F238E27FC236}">
                <a16:creationId xmlns:a16="http://schemas.microsoft.com/office/drawing/2014/main" id="{964E7ED9-6570-73EF-D42D-5AFBEC2CA5CD}"/>
              </a:ext>
            </a:extLst>
          </p:cNvPr>
          <p:cNvSpPr txBox="1"/>
          <p:nvPr/>
        </p:nvSpPr>
        <p:spPr>
          <a:xfrm>
            <a:off x="-146267" y="755397"/>
            <a:ext cx="8956438" cy="400110"/>
          </a:xfrm>
          <a:prstGeom prst="rect">
            <a:avLst/>
          </a:prstGeom>
          <a:noFill/>
        </p:spPr>
        <p:txBody>
          <a:bodyPr wrap="square">
            <a:spAutoFit/>
          </a:bodyPr>
          <a:lstStyle/>
          <a:p>
            <a:r>
              <a:rPr lang="ja-JP" altLang="en-US" sz="2000" b="1" dirty="0"/>
              <a:t>　　</a:t>
            </a:r>
            <a:r>
              <a:rPr lang="en-US" altLang="ja-JP" sz="2000" b="1" dirty="0"/>
              <a:t>CIA-SSD/</a:t>
            </a:r>
            <a:r>
              <a:rPr lang="ja-JP" altLang="en-US" sz="2000" b="1" dirty="0"/>
              <a:t>生徒・教師に使用されているモデルのアーキテクチャ①</a:t>
            </a:r>
            <a:endParaRPr lang="en-US" altLang="ja-JP" sz="2000" b="1" dirty="0"/>
          </a:p>
        </p:txBody>
      </p:sp>
      <p:sp>
        <p:nvSpPr>
          <p:cNvPr id="5" name="テキスト ボックス 4">
            <a:extLst>
              <a:ext uri="{FF2B5EF4-FFF2-40B4-BE49-F238E27FC236}">
                <a16:creationId xmlns:a16="http://schemas.microsoft.com/office/drawing/2014/main" id="{BE669CA3-4023-7EB2-E9D5-B95BD787CF7A}"/>
              </a:ext>
            </a:extLst>
          </p:cNvPr>
          <p:cNvSpPr txBox="1"/>
          <p:nvPr/>
        </p:nvSpPr>
        <p:spPr>
          <a:xfrm>
            <a:off x="344164" y="1219196"/>
            <a:ext cx="9772292" cy="1015663"/>
          </a:xfrm>
          <a:prstGeom prst="rect">
            <a:avLst/>
          </a:prstGeom>
          <a:noFill/>
        </p:spPr>
        <p:txBody>
          <a:bodyPr wrap="square">
            <a:spAutoFit/>
          </a:bodyPr>
          <a:lstStyle/>
          <a:p>
            <a:r>
              <a:rPr lang="ja-JP" altLang="en-US" sz="2000" dirty="0"/>
              <a:t>　生徒・教師モデルのベースには</a:t>
            </a:r>
            <a:r>
              <a:rPr lang="en-US" altLang="ja-JP" sz="2000" dirty="0"/>
              <a:t>CIA-SSD</a:t>
            </a:r>
            <a:r>
              <a:rPr lang="ja-JP" altLang="en-US" sz="2000" dirty="0"/>
              <a:t>というアーキテクチャを使用する</a:t>
            </a:r>
            <a:endParaRPr lang="en-US" altLang="ja-JP" sz="2000" dirty="0"/>
          </a:p>
          <a:p>
            <a:r>
              <a:rPr lang="ja-JP" altLang="en-US" sz="2000" dirty="0"/>
              <a:t>　ただし、</a:t>
            </a:r>
            <a:r>
              <a:rPr lang="en-US" altLang="ja-JP" sz="2000" dirty="0"/>
              <a:t>Confidence Function </a:t>
            </a:r>
            <a:r>
              <a:rPr lang="ja-JP" altLang="en-US" sz="2000" dirty="0"/>
              <a:t>と</a:t>
            </a:r>
            <a:r>
              <a:rPr lang="en-US" altLang="ja-JP" sz="2000" dirty="0"/>
              <a:t> DI-NMS</a:t>
            </a:r>
            <a:r>
              <a:rPr lang="ja-JP" altLang="en-US" sz="2000" dirty="0"/>
              <a:t>　というネットワークは除外している</a:t>
            </a:r>
            <a:endParaRPr lang="en-US" altLang="ja-JP" sz="2000" dirty="0"/>
          </a:p>
          <a:p>
            <a:r>
              <a:rPr lang="en-US" altLang="ja-JP" sz="2000" dirty="0"/>
              <a:t>   </a:t>
            </a:r>
            <a:r>
              <a:rPr lang="en-US" altLang="ja-JP" sz="2000" dirty="0" err="1"/>
              <a:t>RoI</a:t>
            </a:r>
            <a:r>
              <a:rPr lang="ja-JP" altLang="en-US" sz="2000" dirty="0"/>
              <a:t>プーリングはない</a:t>
            </a:r>
            <a:r>
              <a:rPr lang="en-US" altLang="ja-JP" sz="2000" dirty="0"/>
              <a:t>One-Stage </a:t>
            </a:r>
          </a:p>
        </p:txBody>
      </p:sp>
      <p:pic>
        <p:nvPicPr>
          <p:cNvPr id="20" name="図 19">
            <a:extLst>
              <a:ext uri="{FF2B5EF4-FFF2-40B4-BE49-F238E27FC236}">
                <a16:creationId xmlns:a16="http://schemas.microsoft.com/office/drawing/2014/main" id="{64D81457-21B9-E250-3172-0498464A2AA8}"/>
              </a:ext>
            </a:extLst>
          </p:cNvPr>
          <p:cNvPicPr>
            <a:picLocks noChangeAspect="1"/>
          </p:cNvPicPr>
          <p:nvPr/>
        </p:nvPicPr>
        <p:blipFill>
          <a:blip r:embed="rId2"/>
          <a:stretch>
            <a:fillRect/>
          </a:stretch>
        </p:blipFill>
        <p:spPr>
          <a:xfrm>
            <a:off x="760866" y="3190987"/>
            <a:ext cx="9632084" cy="2911616"/>
          </a:xfrm>
          <a:prstGeom prst="rect">
            <a:avLst/>
          </a:prstGeom>
        </p:spPr>
      </p:pic>
      <p:sp>
        <p:nvSpPr>
          <p:cNvPr id="21" name="フローチャート: 代替処理 20">
            <a:extLst>
              <a:ext uri="{FF2B5EF4-FFF2-40B4-BE49-F238E27FC236}">
                <a16:creationId xmlns:a16="http://schemas.microsoft.com/office/drawing/2014/main" id="{88BAB402-6F4F-DB5B-FE71-9049AA2C3EB5}"/>
              </a:ext>
            </a:extLst>
          </p:cNvPr>
          <p:cNvSpPr/>
          <p:nvPr/>
        </p:nvSpPr>
        <p:spPr>
          <a:xfrm>
            <a:off x="2323475" y="3262146"/>
            <a:ext cx="1454046" cy="2911616"/>
          </a:xfrm>
          <a:prstGeom prst="flowChartAlternateProcess">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4" name="吹き出し: 線 23">
            <a:extLst>
              <a:ext uri="{FF2B5EF4-FFF2-40B4-BE49-F238E27FC236}">
                <a16:creationId xmlns:a16="http://schemas.microsoft.com/office/drawing/2014/main" id="{12AF4E90-C62E-1CC4-1EA1-FAD612BA9B98}"/>
              </a:ext>
            </a:extLst>
          </p:cNvPr>
          <p:cNvSpPr/>
          <p:nvPr/>
        </p:nvSpPr>
        <p:spPr>
          <a:xfrm>
            <a:off x="344164" y="2357873"/>
            <a:ext cx="5243489" cy="648001"/>
          </a:xfrm>
          <a:prstGeom prst="borderCallout1">
            <a:avLst>
              <a:gd name="adj1" fmla="val 96294"/>
              <a:gd name="adj2" fmla="val 29460"/>
              <a:gd name="adj3" fmla="val 139026"/>
              <a:gd name="adj4" fmla="val 41868"/>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①</a:t>
            </a:r>
            <a:r>
              <a:rPr lang="en-US" altLang="ja-JP" dirty="0" err="1">
                <a:solidFill>
                  <a:schemeClr val="tx1"/>
                </a:solidFill>
              </a:rPr>
              <a:t>SPConvNet</a:t>
            </a:r>
            <a:r>
              <a:rPr lang="en-US" altLang="ja-JP" dirty="0">
                <a:solidFill>
                  <a:schemeClr val="tx1"/>
                </a:solidFill>
              </a:rPr>
              <a:t> </a:t>
            </a:r>
            <a:r>
              <a:rPr lang="ja-JP" altLang="en-US" dirty="0">
                <a:solidFill>
                  <a:schemeClr val="tx1"/>
                </a:solidFill>
              </a:rPr>
              <a:t>：</a:t>
            </a:r>
            <a:r>
              <a:rPr lang="en-US" altLang="ja-JP" dirty="0">
                <a:solidFill>
                  <a:schemeClr val="tx1"/>
                </a:solidFill>
              </a:rPr>
              <a:t>SECOND</a:t>
            </a:r>
            <a:r>
              <a:rPr lang="ja-JP" altLang="en-US" dirty="0">
                <a:solidFill>
                  <a:schemeClr val="tx1"/>
                </a:solidFill>
              </a:rPr>
              <a:t>と同じ畳み込み構造</a:t>
            </a:r>
            <a:endParaRPr lang="en-US" altLang="ja-JP" dirty="0">
              <a:solidFill>
                <a:schemeClr val="tx1"/>
              </a:solidFill>
            </a:endParaRPr>
          </a:p>
        </p:txBody>
      </p:sp>
      <p:sp>
        <p:nvSpPr>
          <p:cNvPr id="25" name="フローチャート: 代替処理 24">
            <a:extLst>
              <a:ext uri="{FF2B5EF4-FFF2-40B4-BE49-F238E27FC236}">
                <a16:creationId xmlns:a16="http://schemas.microsoft.com/office/drawing/2014/main" id="{C252BB2F-1F20-A188-3C4A-492B537FF926}"/>
              </a:ext>
            </a:extLst>
          </p:cNvPr>
          <p:cNvSpPr/>
          <p:nvPr/>
        </p:nvSpPr>
        <p:spPr>
          <a:xfrm>
            <a:off x="3886084" y="3358268"/>
            <a:ext cx="3861118" cy="2911616"/>
          </a:xfrm>
          <a:prstGeom prst="flowChartAlternateProcess">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6" name="吹き出し: 線 25">
            <a:extLst>
              <a:ext uri="{FF2B5EF4-FFF2-40B4-BE49-F238E27FC236}">
                <a16:creationId xmlns:a16="http://schemas.microsoft.com/office/drawing/2014/main" id="{963325B8-2B72-D0DC-C992-6DEE0F05657E}"/>
              </a:ext>
            </a:extLst>
          </p:cNvPr>
          <p:cNvSpPr/>
          <p:nvPr/>
        </p:nvSpPr>
        <p:spPr>
          <a:xfrm>
            <a:off x="5929291" y="1995754"/>
            <a:ext cx="5653110" cy="1052916"/>
          </a:xfrm>
          <a:prstGeom prst="borderCallout1">
            <a:avLst>
              <a:gd name="adj1" fmla="val 96294"/>
              <a:gd name="adj2" fmla="val 29460"/>
              <a:gd name="adj3" fmla="val 126441"/>
              <a:gd name="adj4" fmla="val 7544"/>
            </a:avLst>
          </a:prstGeom>
          <a:solidFill>
            <a:schemeClr val="bg1"/>
          </a:soli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②</a:t>
            </a:r>
            <a:r>
              <a:rPr lang="en-US" altLang="ja-JP" dirty="0">
                <a:solidFill>
                  <a:schemeClr val="tx1"/>
                </a:solidFill>
              </a:rPr>
              <a:t>SSFA </a:t>
            </a:r>
            <a:r>
              <a:rPr lang="ja-JP" altLang="en-US" dirty="0">
                <a:solidFill>
                  <a:schemeClr val="tx1"/>
                </a:solidFill>
              </a:rPr>
              <a:t>：</a:t>
            </a:r>
            <a:r>
              <a:rPr lang="en-US" altLang="ja-JP" dirty="0" err="1">
                <a:solidFill>
                  <a:schemeClr val="tx1"/>
                </a:solidFill>
              </a:rPr>
              <a:t>SPconvNet</a:t>
            </a:r>
            <a:r>
              <a:rPr lang="ja-JP" altLang="en-US" dirty="0">
                <a:solidFill>
                  <a:schemeClr val="tx1"/>
                </a:solidFill>
              </a:rPr>
              <a:t>で作成した</a:t>
            </a:r>
            <a:r>
              <a:rPr lang="en-US" altLang="ja-JP" dirty="0">
                <a:solidFill>
                  <a:schemeClr val="tx1"/>
                </a:solidFill>
              </a:rPr>
              <a:t>Sparse</a:t>
            </a:r>
            <a:r>
              <a:rPr lang="ja-JP" altLang="en-US" dirty="0">
                <a:solidFill>
                  <a:schemeClr val="tx1"/>
                </a:solidFill>
              </a:rPr>
              <a:t>な特徴量と、畳み込んで作成した</a:t>
            </a:r>
            <a:r>
              <a:rPr lang="en-US" altLang="ja-JP" dirty="0">
                <a:solidFill>
                  <a:schemeClr val="tx1"/>
                </a:solidFill>
              </a:rPr>
              <a:t>semantic</a:t>
            </a:r>
            <a:r>
              <a:rPr lang="ja-JP" altLang="en-US" dirty="0">
                <a:solidFill>
                  <a:schemeClr val="tx1"/>
                </a:solidFill>
              </a:rPr>
              <a:t>な特徴量を、重みづけして足し合わせている</a:t>
            </a:r>
            <a:endParaRPr lang="en-US" altLang="ja-JP" dirty="0">
              <a:solidFill>
                <a:schemeClr val="tx1"/>
              </a:solidFill>
            </a:endParaRPr>
          </a:p>
        </p:txBody>
      </p:sp>
      <p:sp>
        <p:nvSpPr>
          <p:cNvPr id="27" name="吹き出し: 線 26">
            <a:extLst>
              <a:ext uri="{FF2B5EF4-FFF2-40B4-BE49-F238E27FC236}">
                <a16:creationId xmlns:a16="http://schemas.microsoft.com/office/drawing/2014/main" id="{51A77F6E-534B-D8DF-B5A1-D8E0AB92E09C}"/>
              </a:ext>
            </a:extLst>
          </p:cNvPr>
          <p:cNvSpPr/>
          <p:nvPr/>
        </p:nvSpPr>
        <p:spPr>
          <a:xfrm>
            <a:off x="7937966" y="6102603"/>
            <a:ext cx="3861118" cy="648001"/>
          </a:xfrm>
          <a:prstGeom prst="borderCallout1">
            <a:avLst>
              <a:gd name="adj1" fmla="val 4460"/>
              <a:gd name="adj2" fmla="val 41113"/>
              <a:gd name="adj3" fmla="val -28963"/>
              <a:gd name="adj4" fmla="val 45251"/>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③</a:t>
            </a:r>
            <a:r>
              <a:rPr lang="en-US" altLang="ja-JP" dirty="0">
                <a:solidFill>
                  <a:schemeClr val="tx1"/>
                </a:solidFill>
              </a:rPr>
              <a:t>Multi-task-head</a:t>
            </a:r>
            <a:r>
              <a:rPr lang="ja-JP" altLang="en-US" dirty="0">
                <a:solidFill>
                  <a:schemeClr val="tx1"/>
                </a:solidFill>
              </a:rPr>
              <a:t>：</a:t>
            </a:r>
            <a:endParaRPr lang="en-US" altLang="ja-JP" dirty="0">
              <a:solidFill>
                <a:schemeClr val="tx1"/>
              </a:solidFill>
            </a:endParaRPr>
          </a:p>
          <a:p>
            <a:pPr algn="ctr"/>
            <a:r>
              <a:rPr lang="ja-JP" altLang="en-US" dirty="0">
                <a:solidFill>
                  <a:schemeClr val="tx1"/>
                </a:solidFill>
              </a:rPr>
              <a:t>ボックス提案、最適化</a:t>
            </a:r>
            <a:endParaRPr lang="en-US" altLang="ja-JP" dirty="0">
              <a:solidFill>
                <a:schemeClr val="tx1"/>
              </a:solidFill>
            </a:endParaRPr>
          </a:p>
        </p:txBody>
      </p:sp>
      <p:sp>
        <p:nvSpPr>
          <p:cNvPr id="7" name="吹き出し: 線 6">
            <a:extLst>
              <a:ext uri="{FF2B5EF4-FFF2-40B4-BE49-F238E27FC236}">
                <a16:creationId xmlns:a16="http://schemas.microsoft.com/office/drawing/2014/main" id="{267578D5-5643-BB17-FF22-94DB698913DC}"/>
              </a:ext>
            </a:extLst>
          </p:cNvPr>
          <p:cNvSpPr/>
          <p:nvPr/>
        </p:nvSpPr>
        <p:spPr>
          <a:xfrm>
            <a:off x="87491" y="5796962"/>
            <a:ext cx="3744311" cy="1088162"/>
          </a:xfrm>
          <a:prstGeom prst="borderCallout1">
            <a:avLst>
              <a:gd name="adj1" fmla="val -75"/>
              <a:gd name="adj2" fmla="val 49861"/>
              <a:gd name="adj3" fmla="val 9117"/>
              <a:gd name="adj4" fmla="val 4584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実験では</a:t>
            </a:r>
            <a:r>
              <a:rPr kumimoji="1" lang="en-US" altLang="ja-JP" dirty="0">
                <a:solidFill>
                  <a:schemeClr val="tx1"/>
                </a:solidFill>
              </a:rPr>
              <a:t>KITTI</a:t>
            </a:r>
          </a:p>
          <a:p>
            <a:pPr algn="ctr"/>
            <a:r>
              <a:rPr lang="ja-JP" altLang="en-US" dirty="0">
                <a:solidFill>
                  <a:schemeClr val="tx1"/>
                </a:solidFill>
              </a:rPr>
              <a:t>の</a:t>
            </a:r>
            <a:r>
              <a:rPr lang="en-US" altLang="ja-JP" dirty="0">
                <a:solidFill>
                  <a:schemeClr val="tx1"/>
                </a:solidFill>
              </a:rPr>
              <a:t>raw point cloud (100k points per frame)</a:t>
            </a:r>
            <a:r>
              <a:rPr lang="ja-JP" altLang="en-US" dirty="0">
                <a:solidFill>
                  <a:schemeClr val="tx1"/>
                </a:solidFill>
              </a:rPr>
              <a:t>をそのまま入力</a:t>
            </a:r>
            <a:endParaRPr lang="en-US" altLang="ja-JP" dirty="0">
              <a:solidFill>
                <a:schemeClr val="tx1"/>
              </a:solidFill>
            </a:endParaRPr>
          </a:p>
        </p:txBody>
      </p:sp>
    </p:spTree>
    <p:extLst>
      <p:ext uri="{BB962C8B-B14F-4D97-AF65-F5344CB8AC3E}">
        <p14:creationId xmlns:p14="http://schemas.microsoft.com/office/powerpoint/2010/main" val="37536775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215568-D716-A3A7-35CE-287AC38FFFBE}"/>
              </a:ext>
            </a:extLst>
          </p:cNvPr>
          <p:cNvSpPr>
            <a:spLocks noGrp="1"/>
          </p:cNvSpPr>
          <p:nvPr>
            <p:ph type="title"/>
          </p:nvPr>
        </p:nvSpPr>
        <p:spPr/>
        <p:txBody>
          <a:bodyPr/>
          <a:lstStyle/>
          <a:p>
            <a:r>
              <a:rPr lang="en-US" altLang="ja-JP" dirty="0"/>
              <a:t>3.</a:t>
            </a:r>
            <a:r>
              <a:rPr lang="ja-JP" altLang="en-US" dirty="0"/>
              <a:t>物体検出</a:t>
            </a:r>
            <a:r>
              <a:rPr lang="en-US" altLang="ja-JP" dirty="0"/>
              <a:t>/SE-SSD</a:t>
            </a:r>
            <a:endParaRPr kumimoji="1" lang="ja-JP" altLang="en-US" dirty="0"/>
          </a:p>
        </p:txBody>
      </p:sp>
      <p:sp>
        <p:nvSpPr>
          <p:cNvPr id="4" name="テキスト ボックス 3">
            <a:extLst>
              <a:ext uri="{FF2B5EF4-FFF2-40B4-BE49-F238E27FC236}">
                <a16:creationId xmlns:a16="http://schemas.microsoft.com/office/drawing/2014/main" id="{964E7ED9-6570-73EF-D42D-5AFBEC2CA5CD}"/>
              </a:ext>
            </a:extLst>
          </p:cNvPr>
          <p:cNvSpPr txBox="1"/>
          <p:nvPr/>
        </p:nvSpPr>
        <p:spPr>
          <a:xfrm>
            <a:off x="-146268" y="755397"/>
            <a:ext cx="8779969" cy="400110"/>
          </a:xfrm>
          <a:prstGeom prst="rect">
            <a:avLst/>
          </a:prstGeom>
          <a:noFill/>
        </p:spPr>
        <p:txBody>
          <a:bodyPr wrap="square">
            <a:spAutoFit/>
          </a:bodyPr>
          <a:lstStyle/>
          <a:p>
            <a:r>
              <a:rPr lang="ja-JP" altLang="en-US" sz="2000" b="1" dirty="0"/>
              <a:t>　　</a:t>
            </a:r>
            <a:r>
              <a:rPr lang="en-US" altLang="ja-JP" sz="2000" b="1" dirty="0"/>
              <a:t> CIA-SSD/</a:t>
            </a:r>
            <a:r>
              <a:rPr lang="ja-JP" altLang="en-US" sz="2000" b="1" dirty="0"/>
              <a:t>生徒・教師に使用されているモデルのアーキテクチャ②</a:t>
            </a:r>
            <a:endParaRPr lang="en-US" altLang="ja-JP" sz="2000" b="1" dirty="0"/>
          </a:p>
        </p:txBody>
      </p:sp>
      <p:sp>
        <p:nvSpPr>
          <p:cNvPr id="7" name="テキスト ボックス 6">
            <a:extLst>
              <a:ext uri="{FF2B5EF4-FFF2-40B4-BE49-F238E27FC236}">
                <a16:creationId xmlns:a16="http://schemas.microsoft.com/office/drawing/2014/main" id="{B45C281D-1298-E3D1-C7B4-2659A1747EE6}"/>
              </a:ext>
            </a:extLst>
          </p:cNvPr>
          <p:cNvSpPr txBox="1"/>
          <p:nvPr/>
        </p:nvSpPr>
        <p:spPr>
          <a:xfrm>
            <a:off x="689428" y="1262904"/>
            <a:ext cx="9993086" cy="698396"/>
          </a:xfrm>
          <a:prstGeom prst="rect">
            <a:avLst/>
          </a:prstGeom>
          <a:noFill/>
        </p:spPr>
        <p:txBody>
          <a:bodyPr wrap="square">
            <a:spAutoFit/>
          </a:bodyPr>
          <a:lstStyle/>
          <a:p>
            <a:r>
              <a:rPr lang="en-US" altLang="ja-JP" b="1" dirty="0" err="1">
                <a:solidFill>
                  <a:schemeClr val="tx1"/>
                </a:solidFill>
              </a:rPr>
              <a:t>SPConvNet</a:t>
            </a:r>
            <a:r>
              <a:rPr lang="ja-JP" altLang="en-US" b="1" dirty="0">
                <a:solidFill>
                  <a:schemeClr val="tx1"/>
                </a:solidFill>
              </a:rPr>
              <a:t>：</a:t>
            </a:r>
            <a:r>
              <a:rPr lang="en-US" altLang="ja-JP" dirty="0"/>
              <a:t>SECOND</a:t>
            </a:r>
            <a:r>
              <a:rPr lang="ja-JP" altLang="en-US" dirty="0"/>
              <a:t>と同じセッティングを使用している、層の数は若干多い</a:t>
            </a:r>
            <a:endParaRPr lang="en-US" altLang="ja-JP" dirty="0"/>
          </a:p>
          <a:p>
            <a:r>
              <a:rPr lang="ja-JP" altLang="en-US" dirty="0"/>
              <a:t>　　　　　　　最終的に</a:t>
            </a:r>
            <a:r>
              <a:rPr lang="en-US" altLang="ja-JP" dirty="0"/>
              <a:t>BEV(Birds Eye View)</a:t>
            </a:r>
            <a:r>
              <a:rPr lang="ja-JP" altLang="en-US" dirty="0"/>
              <a:t>マップを作成する</a:t>
            </a:r>
          </a:p>
        </p:txBody>
      </p:sp>
      <p:sp>
        <p:nvSpPr>
          <p:cNvPr id="8" name="正方形/長方形 7">
            <a:extLst>
              <a:ext uri="{FF2B5EF4-FFF2-40B4-BE49-F238E27FC236}">
                <a16:creationId xmlns:a16="http://schemas.microsoft.com/office/drawing/2014/main" id="{13E1EF92-52C5-E10A-765B-4EE4D3280361}"/>
              </a:ext>
            </a:extLst>
          </p:cNvPr>
          <p:cNvSpPr/>
          <p:nvPr/>
        </p:nvSpPr>
        <p:spPr>
          <a:xfrm>
            <a:off x="292103" y="2035674"/>
            <a:ext cx="413658" cy="15385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9" name="正方形/長方形 8">
            <a:extLst>
              <a:ext uri="{FF2B5EF4-FFF2-40B4-BE49-F238E27FC236}">
                <a16:creationId xmlns:a16="http://schemas.microsoft.com/office/drawing/2014/main" id="{5A007F9B-4FCF-0481-FD46-A0CD30F5F7A6}"/>
              </a:ext>
            </a:extLst>
          </p:cNvPr>
          <p:cNvSpPr/>
          <p:nvPr/>
        </p:nvSpPr>
        <p:spPr>
          <a:xfrm>
            <a:off x="988785" y="2035674"/>
            <a:ext cx="413658" cy="15385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 name="正方形/長方形 9">
            <a:extLst>
              <a:ext uri="{FF2B5EF4-FFF2-40B4-BE49-F238E27FC236}">
                <a16:creationId xmlns:a16="http://schemas.microsoft.com/office/drawing/2014/main" id="{01F4F553-A0F2-1EE6-256C-B6D8B27EBA79}"/>
              </a:ext>
            </a:extLst>
          </p:cNvPr>
          <p:cNvSpPr/>
          <p:nvPr/>
        </p:nvSpPr>
        <p:spPr>
          <a:xfrm>
            <a:off x="1685467" y="2035674"/>
            <a:ext cx="413658" cy="1538513"/>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8" name="正方形/長方形 17">
            <a:extLst>
              <a:ext uri="{FF2B5EF4-FFF2-40B4-BE49-F238E27FC236}">
                <a16:creationId xmlns:a16="http://schemas.microsoft.com/office/drawing/2014/main" id="{BCFFA576-DB1E-5CCA-8639-A42F1E32CCF3}"/>
              </a:ext>
            </a:extLst>
          </p:cNvPr>
          <p:cNvSpPr/>
          <p:nvPr/>
        </p:nvSpPr>
        <p:spPr>
          <a:xfrm>
            <a:off x="2358417" y="2659743"/>
            <a:ext cx="413658" cy="15385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 name="正方形/長方形 18">
            <a:extLst>
              <a:ext uri="{FF2B5EF4-FFF2-40B4-BE49-F238E27FC236}">
                <a16:creationId xmlns:a16="http://schemas.microsoft.com/office/drawing/2014/main" id="{1039DF96-241E-4BEB-1B6A-65034F17C6ED}"/>
              </a:ext>
            </a:extLst>
          </p:cNvPr>
          <p:cNvSpPr/>
          <p:nvPr/>
        </p:nvSpPr>
        <p:spPr>
          <a:xfrm>
            <a:off x="3055099" y="2659743"/>
            <a:ext cx="413658" cy="15385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2" name="正方形/長方形 21">
            <a:extLst>
              <a:ext uri="{FF2B5EF4-FFF2-40B4-BE49-F238E27FC236}">
                <a16:creationId xmlns:a16="http://schemas.microsoft.com/office/drawing/2014/main" id="{13E5154A-EF24-C6CD-2D26-FB11E57C87CD}"/>
              </a:ext>
            </a:extLst>
          </p:cNvPr>
          <p:cNvSpPr/>
          <p:nvPr/>
        </p:nvSpPr>
        <p:spPr>
          <a:xfrm>
            <a:off x="3751781" y="2659743"/>
            <a:ext cx="413658" cy="1538513"/>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3" name="正方形/長方形 22">
            <a:extLst>
              <a:ext uri="{FF2B5EF4-FFF2-40B4-BE49-F238E27FC236}">
                <a16:creationId xmlns:a16="http://schemas.microsoft.com/office/drawing/2014/main" id="{448AFFDB-1B80-0601-13F4-1434ABA94F1C}"/>
              </a:ext>
            </a:extLst>
          </p:cNvPr>
          <p:cNvSpPr/>
          <p:nvPr/>
        </p:nvSpPr>
        <p:spPr>
          <a:xfrm>
            <a:off x="4453610" y="3202171"/>
            <a:ext cx="413658" cy="15385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7" name="正方形/長方形 26">
            <a:extLst>
              <a:ext uri="{FF2B5EF4-FFF2-40B4-BE49-F238E27FC236}">
                <a16:creationId xmlns:a16="http://schemas.microsoft.com/office/drawing/2014/main" id="{FA372976-4B57-2547-748D-943E517308EE}"/>
              </a:ext>
            </a:extLst>
          </p:cNvPr>
          <p:cNvSpPr/>
          <p:nvPr/>
        </p:nvSpPr>
        <p:spPr>
          <a:xfrm>
            <a:off x="5150292" y="3202171"/>
            <a:ext cx="413658" cy="15385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8" name="正方形/長方形 27">
            <a:extLst>
              <a:ext uri="{FF2B5EF4-FFF2-40B4-BE49-F238E27FC236}">
                <a16:creationId xmlns:a16="http://schemas.microsoft.com/office/drawing/2014/main" id="{37D329FD-3477-6E42-3308-D9E0B5208240}"/>
              </a:ext>
            </a:extLst>
          </p:cNvPr>
          <p:cNvSpPr/>
          <p:nvPr/>
        </p:nvSpPr>
        <p:spPr>
          <a:xfrm>
            <a:off x="5846974" y="3202171"/>
            <a:ext cx="413658" cy="15385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9" name="正方形/長方形 28">
            <a:extLst>
              <a:ext uri="{FF2B5EF4-FFF2-40B4-BE49-F238E27FC236}">
                <a16:creationId xmlns:a16="http://schemas.microsoft.com/office/drawing/2014/main" id="{B3363500-B58B-1EE4-F264-445B3119E770}"/>
              </a:ext>
            </a:extLst>
          </p:cNvPr>
          <p:cNvSpPr/>
          <p:nvPr/>
        </p:nvSpPr>
        <p:spPr>
          <a:xfrm>
            <a:off x="6543656" y="3202171"/>
            <a:ext cx="413658" cy="1538513"/>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3D302694-BB5C-9552-0AC5-4E7693AECC86}"/>
              </a:ext>
            </a:extLst>
          </p:cNvPr>
          <p:cNvSpPr/>
          <p:nvPr/>
        </p:nvSpPr>
        <p:spPr>
          <a:xfrm>
            <a:off x="7240338" y="3704933"/>
            <a:ext cx="413658" cy="15385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1" name="正方形/長方形 30">
            <a:extLst>
              <a:ext uri="{FF2B5EF4-FFF2-40B4-BE49-F238E27FC236}">
                <a16:creationId xmlns:a16="http://schemas.microsoft.com/office/drawing/2014/main" id="{335CF454-9869-15BD-7E6A-BFB46FF22564}"/>
              </a:ext>
            </a:extLst>
          </p:cNvPr>
          <p:cNvSpPr/>
          <p:nvPr/>
        </p:nvSpPr>
        <p:spPr>
          <a:xfrm>
            <a:off x="7937020" y="3704933"/>
            <a:ext cx="413658" cy="15385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1D47A484-2B3E-48B5-1F84-A44411E0AA73}"/>
              </a:ext>
            </a:extLst>
          </p:cNvPr>
          <p:cNvSpPr/>
          <p:nvPr/>
        </p:nvSpPr>
        <p:spPr>
          <a:xfrm>
            <a:off x="8633702" y="3704933"/>
            <a:ext cx="413658" cy="15385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3" name="正方形/長方形 32">
            <a:extLst>
              <a:ext uri="{FF2B5EF4-FFF2-40B4-BE49-F238E27FC236}">
                <a16:creationId xmlns:a16="http://schemas.microsoft.com/office/drawing/2014/main" id="{7405A9F1-53EE-538C-31CF-058F1BCDD95B}"/>
              </a:ext>
            </a:extLst>
          </p:cNvPr>
          <p:cNvSpPr/>
          <p:nvPr/>
        </p:nvSpPr>
        <p:spPr>
          <a:xfrm>
            <a:off x="9330384" y="3704933"/>
            <a:ext cx="413658" cy="1538513"/>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8" name="テキスト ボックス 37">
            <a:extLst>
              <a:ext uri="{FF2B5EF4-FFF2-40B4-BE49-F238E27FC236}">
                <a16:creationId xmlns:a16="http://schemas.microsoft.com/office/drawing/2014/main" id="{40840336-9886-D30F-EF0B-5BFE1D2D53EC}"/>
              </a:ext>
            </a:extLst>
          </p:cNvPr>
          <p:cNvSpPr txBox="1"/>
          <p:nvPr/>
        </p:nvSpPr>
        <p:spPr>
          <a:xfrm>
            <a:off x="5594321" y="2415987"/>
            <a:ext cx="5011746" cy="698396"/>
          </a:xfrm>
          <a:prstGeom prst="rect">
            <a:avLst/>
          </a:prstGeom>
          <a:noFill/>
        </p:spPr>
        <p:txBody>
          <a:bodyPr wrap="square">
            <a:spAutoFit/>
          </a:bodyPr>
          <a:lstStyle/>
          <a:p>
            <a:r>
              <a:rPr lang="ja-JP" altLang="en-US" dirty="0"/>
              <a:t>白：</a:t>
            </a:r>
            <a:r>
              <a:rPr lang="en-US" altLang="ja-JP" dirty="0"/>
              <a:t>Submanifold Sparse Conv</a:t>
            </a:r>
          </a:p>
          <a:p>
            <a:r>
              <a:rPr lang="ja-JP" altLang="en-US" dirty="0"/>
              <a:t>黄色：</a:t>
            </a:r>
            <a:r>
              <a:rPr lang="en-US" altLang="ja-JP" dirty="0"/>
              <a:t>Sparse Conv ×2</a:t>
            </a:r>
            <a:r>
              <a:rPr lang="ja-JP" altLang="en-US" dirty="0"/>
              <a:t>ダウンサンプル</a:t>
            </a:r>
          </a:p>
        </p:txBody>
      </p:sp>
      <p:sp>
        <p:nvSpPr>
          <p:cNvPr id="39" name="矢印: 右 38">
            <a:extLst>
              <a:ext uri="{FF2B5EF4-FFF2-40B4-BE49-F238E27FC236}">
                <a16:creationId xmlns:a16="http://schemas.microsoft.com/office/drawing/2014/main" id="{958B4E28-6DA5-F702-BCD0-FEF71C4B073B}"/>
              </a:ext>
            </a:extLst>
          </p:cNvPr>
          <p:cNvSpPr/>
          <p:nvPr/>
        </p:nvSpPr>
        <p:spPr>
          <a:xfrm>
            <a:off x="10027066" y="4026990"/>
            <a:ext cx="539448" cy="894398"/>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0" name="正方形/長方形 39">
            <a:extLst>
              <a:ext uri="{FF2B5EF4-FFF2-40B4-BE49-F238E27FC236}">
                <a16:creationId xmlns:a16="http://schemas.microsoft.com/office/drawing/2014/main" id="{27663573-11D8-4D9A-9E0A-879796C5B93D}"/>
              </a:ext>
            </a:extLst>
          </p:cNvPr>
          <p:cNvSpPr/>
          <p:nvPr/>
        </p:nvSpPr>
        <p:spPr>
          <a:xfrm>
            <a:off x="10816689" y="3220832"/>
            <a:ext cx="736682" cy="24819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BEV</a:t>
            </a:r>
            <a:endParaRPr kumimoji="1" lang="ja-JP" altLang="en-US" dirty="0">
              <a:solidFill>
                <a:schemeClr val="tx1"/>
              </a:solidFill>
            </a:endParaRPr>
          </a:p>
        </p:txBody>
      </p:sp>
      <p:sp>
        <p:nvSpPr>
          <p:cNvPr id="41" name="吹き出し: 線 40">
            <a:extLst>
              <a:ext uri="{FF2B5EF4-FFF2-40B4-BE49-F238E27FC236}">
                <a16:creationId xmlns:a16="http://schemas.microsoft.com/office/drawing/2014/main" id="{BBF8CDA7-C3FC-CE57-BEF4-849FC28D31A8}"/>
              </a:ext>
            </a:extLst>
          </p:cNvPr>
          <p:cNvSpPr/>
          <p:nvPr/>
        </p:nvSpPr>
        <p:spPr>
          <a:xfrm>
            <a:off x="3958610" y="5496938"/>
            <a:ext cx="4632898" cy="787648"/>
          </a:xfrm>
          <a:prstGeom prst="borderCallout1">
            <a:avLst>
              <a:gd name="adj1" fmla="val 72294"/>
              <a:gd name="adj2" fmla="val 99592"/>
              <a:gd name="adj3" fmla="val -23377"/>
              <a:gd name="adj4" fmla="val 14809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最後に</a:t>
            </a:r>
            <a:r>
              <a:rPr kumimoji="1" lang="en-US" altLang="ja-JP" dirty="0">
                <a:solidFill>
                  <a:schemeClr val="tx1"/>
                </a:solidFill>
              </a:rPr>
              <a:t>Z</a:t>
            </a:r>
            <a:r>
              <a:rPr kumimoji="1" lang="ja-JP" altLang="en-US" dirty="0">
                <a:solidFill>
                  <a:schemeClr val="tx1"/>
                </a:solidFill>
              </a:rPr>
              <a:t>方向方向の特徴量を全部</a:t>
            </a:r>
            <a:r>
              <a:rPr kumimoji="1" lang="en-US" altLang="ja-JP" dirty="0" err="1">
                <a:solidFill>
                  <a:schemeClr val="tx1"/>
                </a:solidFill>
              </a:rPr>
              <a:t>concat</a:t>
            </a:r>
            <a:r>
              <a:rPr kumimoji="1" lang="ja-JP" altLang="en-US" dirty="0">
                <a:solidFill>
                  <a:schemeClr val="tx1"/>
                </a:solidFill>
              </a:rPr>
              <a:t>して</a:t>
            </a:r>
            <a:r>
              <a:rPr kumimoji="1" lang="en-US" altLang="ja-JP" dirty="0">
                <a:solidFill>
                  <a:schemeClr val="tx1"/>
                </a:solidFill>
              </a:rPr>
              <a:t>BEV</a:t>
            </a:r>
            <a:r>
              <a:rPr kumimoji="1" lang="ja-JP" altLang="en-US" dirty="0">
                <a:solidFill>
                  <a:schemeClr val="tx1"/>
                </a:solidFill>
              </a:rPr>
              <a:t>マップ作成</a:t>
            </a:r>
          </a:p>
        </p:txBody>
      </p:sp>
    </p:spTree>
    <p:extLst>
      <p:ext uri="{BB962C8B-B14F-4D97-AF65-F5344CB8AC3E}">
        <p14:creationId xmlns:p14="http://schemas.microsoft.com/office/powerpoint/2010/main" val="21359822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215568-D716-A3A7-35CE-287AC38FFFBE}"/>
              </a:ext>
            </a:extLst>
          </p:cNvPr>
          <p:cNvSpPr>
            <a:spLocks noGrp="1"/>
          </p:cNvSpPr>
          <p:nvPr>
            <p:ph type="title"/>
          </p:nvPr>
        </p:nvSpPr>
        <p:spPr/>
        <p:txBody>
          <a:bodyPr/>
          <a:lstStyle/>
          <a:p>
            <a:r>
              <a:rPr lang="en-US" altLang="ja-JP" dirty="0"/>
              <a:t>3.</a:t>
            </a:r>
            <a:r>
              <a:rPr lang="ja-JP" altLang="en-US" dirty="0"/>
              <a:t>物体検出</a:t>
            </a:r>
            <a:r>
              <a:rPr lang="en-US" altLang="ja-JP" dirty="0"/>
              <a:t>/SE-SSD</a:t>
            </a:r>
            <a:endParaRPr kumimoji="1" lang="ja-JP" altLang="en-US" dirty="0"/>
          </a:p>
        </p:txBody>
      </p:sp>
      <p:sp>
        <p:nvSpPr>
          <p:cNvPr id="4" name="テキスト ボックス 3">
            <a:extLst>
              <a:ext uri="{FF2B5EF4-FFF2-40B4-BE49-F238E27FC236}">
                <a16:creationId xmlns:a16="http://schemas.microsoft.com/office/drawing/2014/main" id="{964E7ED9-6570-73EF-D42D-5AFBEC2CA5CD}"/>
              </a:ext>
            </a:extLst>
          </p:cNvPr>
          <p:cNvSpPr txBox="1"/>
          <p:nvPr/>
        </p:nvSpPr>
        <p:spPr>
          <a:xfrm>
            <a:off x="-146268" y="755397"/>
            <a:ext cx="8496945" cy="400110"/>
          </a:xfrm>
          <a:prstGeom prst="rect">
            <a:avLst/>
          </a:prstGeom>
          <a:noFill/>
        </p:spPr>
        <p:txBody>
          <a:bodyPr wrap="square">
            <a:spAutoFit/>
          </a:bodyPr>
          <a:lstStyle/>
          <a:p>
            <a:r>
              <a:rPr lang="ja-JP" altLang="en-US" sz="2000" b="1" dirty="0"/>
              <a:t>　　</a:t>
            </a:r>
            <a:r>
              <a:rPr lang="en-US" altLang="ja-JP" sz="2000" b="1" dirty="0"/>
              <a:t> CIA-SSD/</a:t>
            </a:r>
            <a:r>
              <a:rPr lang="ja-JP" altLang="en-US" sz="2000" b="1" dirty="0"/>
              <a:t>生徒・教師に使用されているモデルのアーキテクチャ③</a:t>
            </a:r>
            <a:endParaRPr lang="en-US" altLang="ja-JP" sz="2000" b="1" dirty="0"/>
          </a:p>
        </p:txBody>
      </p:sp>
      <p:sp>
        <p:nvSpPr>
          <p:cNvPr id="7" name="テキスト ボックス 6">
            <a:extLst>
              <a:ext uri="{FF2B5EF4-FFF2-40B4-BE49-F238E27FC236}">
                <a16:creationId xmlns:a16="http://schemas.microsoft.com/office/drawing/2014/main" id="{B45C281D-1298-E3D1-C7B4-2659A1747EE6}"/>
              </a:ext>
            </a:extLst>
          </p:cNvPr>
          <p:cNvSpPr txBox="1"/>
          <p:nvPr/>
        </p:nvSpPr>
        <p:spPr>
          <a:xfrm>
            <a:off x="297542" y="1155507"/>
            <a:ext cx="9993086" cy="1304460"/>
          </a:xfrm>
          <a:prstGeom prst="rect">
            <a:avLst/>
          </a:prstGeom>
          <a:noFill/>
        </p:spPr>
        <p:txBody>
          <a:bodyPr wrap="square">
            <a:spAutoFit/>
          </a:bodyPr>
          <a:lstStyle/>
          <a:p>
            <a:r>
              <a:rPr lang="en-US" altLang="ja-JP" b="1" dirty="0">
                <a:solidFill>
                  <a:schemeClr val="tx1"/>
                </a:solidFill>
              </a:rPr>
              <a:t>SSFA</a:t>
            </a:r>
            <a:r>
              <a:rPr lang="ja-JP" altLang="en-US" b="1" dirty="0">
                <a:solidFill>
                  <a:schemeClr val="tx1"/>
                </a:solidFill>
              </a:rPr>
              <a:t> </a:t>
            </a:r>
            <a:r>
              <a:rPr lang="en-US" altLang="ja-JP" b="1" dirty="0">
                <a:solidFill>
                  <a:schemeClr val="tx1"/>
                </a:solidFill>
              </a:rPr>
              <a:t>Module</a:t>
            </a:r>
            <a:r>
              <a:rPr lang="en-US" altLang="ja-JP" dirty="0"/>
              <a:t> </a:t>
            </a:r>
            <a:r>
              <a:rPr lang="en-US" altLang="ja-JP" b="1" dirty="0"/>
              <a:t>:Spatial-Semantic Feature Aggregation</a:t>
            </a:r>
          </a:p>
          <a:p>
            <a:r>
              <a:rPr lang="en-US" altLang="ja-JP" b="1" dirty="0"/>
              <a:t>  </a:t>
            </a:r>
            <a:r>
              <a:rPr lang="ja-JP" altLang="en-US" dirty="0"/>
              <a:t>スパースな特徴量とセマンティックな特徴量をつなげる</a:t>
            </a:r>
            <a:endParaRPr lang="en-US" altLang="ja-JP" dirty="0"/>
          </a:p>
          <a:p>
            <a:r>
              <a:rPr lang="ja-JP" altLang="en-US" b="1" dirty="0"/>
              <a:t>　</a:t>
            </a:r>
            <a:r>
              <a:rPr lang="ja-JP" altLang="en-US" dirty="0"/>
              <a:t>最後の出力を用いてバウンディングボックスの提案と最適化、クラス分類を行う</a:t>
            </a:r>
            <a:endParaRPr lang="en-US" altLang="ja-JP" dirty="0"/>
          </a:p>
          <a:p>
            <a:r>
              <a:rPr lang="ja-JP" altLang="en-US" dirty="0"/>
              <a:t> </a:t>
            </a:r>
          </a:p>
        </p:txBody>
      </p:sp>
      <p:pic>
        <p:nvPicPr>
          <p:cNvPr id="43" name="図 42">
            <a:extLst>
              <a:ext uri="{FF2B5EF4-FFF2-40B4-BE49-F238E27FC236}">
                <a16:creationId xmlns:a16="http://schemas.microsoft.com/office/drawing/2014/main" id="{0DABD116-0C4D-5551-0C58-6D4E5C97420E}"/>
              </a:ext>
            </a:extLst>
          </p:cNvPr>
          <p:cNvPicPr>
            <a:picLocks noChangeAspect="1"/>
          </p:cNvPicPr>
          <p:nvPr/>
        </p:nvPicPr>
        <p:blipFill>
          <a:blip r:embed="rId2"/>
          <a:stretch>
            <a:fillRect/>
          </a:stretch>
        </p:blipFill>
        <p:spPr>
          <a:xfrm>
            <a:off x="1234595" y="2156935"/>
            <a:ext cx="7362825" cy="3295650"/>
          </a:xfrm>
          <a:prstGeom prst="rect">
            <a:avLst/>
          </a:prstGeom>
        </p:spPr>
      </p:pic>
      <p:sp>
        <p:nvSpPr>
          <p:cNvPr id="44" name="吹き出し: 線 43">
            <a:extLst>
              <a:ext uri="{FF2B5EF4-FFF2-40B4-BE49-F238E27FC236}">
                <a16:creationId xmlns:a16="http://schemas.microsoft.com/office/drawing/2014/main" id="{66AA671A-5A4B-1A1B-1421-C46E57BF4A4C}"/>
              </a:ext>
            </a:extLst>
          </p:cNvPr>
          <p:cNvSpPr/>
          <p:nvPr/>
        </p:nvSpPr>
        <p:spPr>
          <a:xfrm>
            <a:off x="1234595" y="2156935"/>
            <a:ext cx="3859919" cy="644322"/>
          </a:xfrm>
          <a:prstGeom prst="borderCallout1">
            <a:avLst>
              <a:gd name="adj1" fmla="val 99085"/>
              <a:gd name="adj2" fmla="val 9834"/>
              <a:gd name="adj3" fmla="val 175969"/>
              <a:gd name="adj4" fmla="val 2177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128channel 3×3 conv</a:t>
            </a:r>
            <a:r>
              <a:rPr kumimoji="1" lang="ja-JP" altLang="en-US" dirty="0">
                <a:solidFill>
                  <a:schemeClr val="tx1"/>
                </a:solidFill>
              </a:rPr>
              <a:t>　</a:t>
            </a:r>
            <a:r>
              <a:rPr kumimoji="1" lang="en-US" altLang="ja-JP" dirty="0">
                <a:solidFill>
                  <a:schemeClr val="tx1"/>
                </a:solidFill>
              </a:rPr>
              <a:t>3layer</a:t>
            </a:r>
          </a:p>
          <a:p>
            <a:pPr algn="ctr"/>
            <a:r>
              <a:rPr kumimoji="1" lang="en-US" altLang="ja-JP" dirty="0">
                <a:solidFill>
                  <a:schemeClr val="tx1"/>
                </a:solidFill>
              </a:rPr>
              <a:t>128channel 1×1 conv 1layer</a:t>
            </a:r>
            <a:r>
              <a:rPr kumimoji="1" lang="ja-JP" altLang="en-US" dirty="0">
                <a:solidFill>
                  <a:schemeClr val="tx1"/>
                </a:solidFill>
              </a:rPr>
              <a:t>　</a:t>
            </a:r>
          </a:p>
        </p:txBody>
      </p:sp>
      <p:sp>
        <p:nvSpPr>
          <p:cNvPr id="47" name="吹き出し: 線 46">
            <a:extLst>
              <a:ext uri="{FF2B5EF4-FFF2-40B4-BE49-F238E27FC236}">
                <a16:creationId xmlns:a16="http://schemas.microsoft.com/office/drawing/2014/main" id="{13E307D7-719B-17F2-630C-2D3B73485ED5}"/>
              </a:ext>
            </a:extLst>
          </p:cNvPr>
          <p:cNvSpPr/>
          <p:nvPr/>
        </p:nvSpPr>
        <p:spPr>
          <a:xfrm>
            <a:off x="954488" y="5702493"/>
            <a:ext cx="3859919" cy="644322"/>
          </a:xfrm>
          <a:prstGeom prst="borderCallout1">
            <a:avLst>
              <a:gd name="adj1" fmla="val 6726"/>
              <a:gd name="adj2" fmla="val 24123"/>
              <a:gd name="adj3" fmla="val -114622"/>
              <a:gd name="adj4" fmla="val 3343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256</a:t>
            </a:r>
            <a:r>
              <a:rPr kumimoji="1" lang="en-US" altLang="ja-JP" dirty="0">
                <a:solidFill>
                  <a:schemeClr val="tx1"/>
                </a:solidFill>
              </a:rPr>
              <a:t>channel 3×3 conv</a:t>
            </a:r>
            <a:r>
              <a:rPr kumimoji="1" lang="ja-JP" altLang="en-US" dirty="0">
                <a:solidFill>
                  <a:schemeClr val="tx1"/>
                </a:solidFill>
              </a:rPr>
              <a:t>　</a:t>
            </a:r>
            <a:r>
              <a:rPr kumimoji="1" lang="en-US" altLang="ja-JP" dirty="0">
                <a:solidFill>
                  <a:schemeClr val="tx1"/>
                </a:solidFill>
              </a:rPr>
              <a:t>3layer</a:t>
            </a:r>
          </a:p>
          <a:p>
            <a:pPr algn="ctr"/>
            <a:r>
              <a:rPr lang="en-US" altLang="ja-JP" dirty="0">
                <a:solidFill>
                  <a:schemeClr val="tx1"/>
                </a:solidFill>
              </a:rPr>
              <a:t>256</a:t>
            </a:r>
            <a:r>
              <a:rPr kumimoji="1" lang="en-US" altLang="ja-JP" dirty="0">
                <a:solidFill>
                  <a:schemeClr val="tx1"/>
                </a:solidFill>
              </a:rPr>
              <a:t>channel 1×1 conv 1layer</a:t>
            </a:r>
            <a:r>
              <a:rPr kumimoji="1" lang="ja-JP" altLang="en-US" dirty="0">
                <a:solidFill>
                  <a:schemeClr val="tx1"/>
                </a:solidFill>
              </a:rPr>
              <a:t>　</a:t>
            </a:r>
          </a:p>
        </p:txBody>
      </p:sp>
      <p:sp>
        <p:nvSpPr>
          <p:cNvPr id="48" name="吹き出し: 線 47">
            <a:extLst>
              <a:ext uri="{FF2B5EF4-FFF2-40B4-BE49-F238E27FC236}">
                <a16:creationId xmlns:a16="http://schemas.microsoft.com/office/drawing/2014/main" id="{9EC03B01-F2FB-C6C3-50C2-C24729D6A70C}"/>
              </a:ext>
            </a:extLst>
          </p:cNvPr>
          <p:cNvSpPr/>
          <p:nvPr/>
        </p:nvSpPr>
        <p:spPr>
          <a:xfrm>
            <a:off x="6095998" y="3804760"/>
            <a:ext cx="5711774" cy="2366902"/>
          </a:xfrm>
          <a:prstGeom prst="borderCallout1">
            <a:avLst>
              <a:gd name="adj1" fmla="val -1045"/>
              <a:gd name="adj2" fmla="val 23817"/>
              <a:gd name="adj3" fmla="val -41555"/>
              <a:gd name="adj4" fmla="val 1551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①</a:t>
            </a:r>
            <a:r>
              <a:rPr kumimoji="1" lang="en-US" altLang="ja-JP" dirty="0">
                <a:solidFill>
                  <a:schemeClr val="tx1"/>
                </a:solidFill>
              </a:rPr>
              <a:t>1×1</a:t>
            </a:r>
            <a:r>
              <a:rPr lang="en-US" altLang="ja-JP" dirty="0">
                <a:solidFill>
                  <a:schemeClr val="tx1"/>
                </a:solidFill>
              </a:rPr>
              <a:t>conv</a:t>
            </a:r>
            <a:r>
              <a:rPr lang="ja-JP" altLang="en-US" dirty="0">
                <a:solidFill>
                  <a:schemeClr val="tx1"/>
                </a:solidFill>
              </a:rPr>
              <a:t>でチャンネルを一つにしたものを</a:t>
            </a:r>
            <a:endParaRPr lang="en-US" altLang="ja-JP" dirty="0">
              <a:solidFill>
                <a:schemeClr val="tx1"/>
              </a:solidFill>
            </a:endParaRPr>
          </a:p>
          <a:p>
            <a:r>
              <a:rPr lang="ja-JP" altLang="en-US" dirty="0">
                <a:solidFill>
                  <a:schemeClr val="tx1"/>
                </a:solidFill>
              </a:rPr>
              <a:t>　</a:t>
            </a:r>
            <a:r>
              <a:rPr lang="en-US" altLang="ja-JP" dirty="0" err="1">
                <a:solidFill>
                  <a:schemeClr val="tx1"/>
                </a:solidFill>
              </a:rPr>
              <a:t>concat</a:t>
            </a:r>
            <a:r>
              <a:rPr lang="ja-JP" altLang="en-US" dirty="0">
                <a:solidFill>
                  <a:schemeClr val="tx1"/>
                </a:solidFill>
              </a:rPr>
              <a:t>して</a:t>
            </a:r>
            <a:r>
              <a:rPr lang="en-US" altLang="ja-JP" dirty="0">
                <a:solidFill>
                  <a:schemeClr val="tx1"/>
                </a:solidFill>
              </a:rPr>
              <a:t>2</a:t>
            </a:r>
            <a:r>
              <a:rPr lang="ja-JP" altLang="en-US" dirty="0">
                <a:solidFill>
                  <a:schemeClr val="tx1"/>
                </a:solidFill>
              </a:rPr>
              <a:t>チャンネルの特徴量マップ作成</a:t>
            </a:r>
            <a:endParaRPr lang="en-US" altLang="ja-JP" dirty="0">
              <a:solidFill>
                <a:schemeClr val="tx1"/>
              </a:solidFill>
            </a:endParaRPr>
          </a:p>
          <a:p>
            <a:r>
              <a:rPr kumimoji="1" lang="ja-JP" altLang="en-US" dirty="0">
                <a:solidFill>
                  <a:schemeClr val="tx1"/>
                </a:solidFill>
              </a:rPr>
              <a:t>②ソフトマックスで正規化し重みづけをする</a:t>
            </a:r>
            <a:endParaRPr kumimoji="1" lang="en-US" altLang="ja-JP" dirty="0">
              <a:solidFill>
                <a:schemeClr val="tx1"/>
              </a:solidFill>
            </a:endParaRPr>
          </a:p>
          <a:p>
            <a:r>
              <a:rPr lang="ja-JP" altLang="en-US" dirty="0">
                <a:solidFill>
                  <a:schemeClr val="tx1"/>
                </a:solidFill>
              </a:rPr>
              <a:t>③元の特徴量マップに重みづけしたものをかけて</a:t>
            </a:r>
            <a:endParaRPr lang="en-US" altLang="ja-JP" dirty="0">
              <a:solidFill>
                <a:schemeClr val="tx1"/>
              </a:solidFill>
            </a:endParaRPr>
          </a:p>
          <a:p>
            <a:r>
              <a:rPr kumimoji="1" lang="ja-JP" altLang="en-US" dirty="0">
                <a:solidFill>
                  <a:schemeClr val="tx1"/>
                </a:solidFill>
              </a:rPr>
              <a:t>　足し合わせる</a:t>
            </a:r>
            <a:endParaRPr kumimoji="1" lang="en-US" altLang="ja-JP" dirty="0">
              <a:solidFill>
                <a:schemeClr val="tx1"/>
              </a:solidFill>
            </a:endParaRPr>
          </a:p>
          <a:p>
            <a:endParaRPr lang="en-US" altLang="ja-JP" dirty="0">
              <a:solidFill>
                <a:schemeClr val="tx1"/>
              </a:solidFill>
            </a:endParaRPr>
          </a:p>
          <a:p>
            <a:r>
              <a:rPr kumimoji="1" lang="ja-JP" altLang="en-US" dirty="0">
                <a:solidFill>
                  <a:schemeClr val="tx1"/>
                </a:solidFill>
              </a:rPr>
              <a:t>　</a:t>
            </a:r>
            <a:r>
              <a:rPr kumimoji="1" lang="en-US" altLang="ja-JP" dirty="0">
                <a:solidFill>
                  <a:schemeClr val="tx1"/>
                </a:solidFill>
              </a:rPr>
              <a:t>attention</a:t>
            </a:r>
            <a:r>
              <a:rPr kumimoji="1" lang="ja-JP" altLang="en-US" dirty="0">
                <a:solidFill>
                  <a:schemeClr val="tx1"/>
                </a:solidFill>
              </a:rPr>
              <a:t>に似たような機構</a:t>
            </a:r>
          </a:p>
        </p:txBody>
      </p:sp>
    </p:spTree>
    <p:extLst>
      <p:ext uri="{BB962C8B-B14F-4D97-AF65-F5344CB8AC3E}">
        <p14:creationId xmlns:p14="http://schemas.microsoft.com/office/powerpoint/2010/main" val="3602651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215568-D716-A3A7-35CE-287AC38FFFBE}"/>
              </a:ext>
            </a:extLst>
          </p:cNvPr>
          <p:cNvSpPr>
            <a:spLocks noGrp="1"/>
          </p:cNvSpPr>
          <p:nvPr>
            <p:ph type="title"/>
          </p:nvPr>
        </p:nvSpPr>
        <p:spPr/>
        <p:txBody>
          <a:bodyPr/>
          <a:lstStyle/>
          <a:p>
            <a:r>
              <a:rPr lang="en-US" altLang="ja-JP" dirty="0"/>
              <a:t>3.</a:t>
            </a:r>
            <a:r>
              <a:rPr lang="ja-JP" altLang="en-US" dirty="0"/>
              <a:t>物体検出</a:t>
            </a:r>
            <a:r>
              <a:rPr lang="en-US" altLang="ja-JP" dirty="0"/>
              <a:t>/SE-SSD</a:t>
            </a:r>
            <a:endParaRPr kumimoji="1" lang="ja-JP" altLang="en-US" dirty="0"/>
          </a:p>
        </p:txBody>
      </p:sp>
      <p:sp>
        <p:nvSpPr>
          <p:cNvPr id="3" name="フッター プレースホルダー 2">
            <a:extLst>
              <a:ext uri="{FF2B5EF4-FFF2-40B4-BE49-F238E27FC236}">
                <a16:creationId xmlns:a16="http://schemas.microsoft.com/office/drawing/2014/main" id="{6B2F89B3-D424-B0F8-957A-B413872A5B45}"/>
              </a:ext>
            </a:extLst>
          </p:cNvPr>
          <p:cNvSpPr>
            <a:spLocks noGrp="1"/>
          </p:cNvSpPr>
          <p:nvPr>
            <p:ph type="ftr" sz="quarter" idx="4294967295"/>
          </p:nvPr>
        </p:nvSpPr>
        <p:spPr>
          <a:xfrm>
            <a:off x="4165439" y="6244920"/>
            <a:ext cx="3861118" cy="476280"/>
          </a:xfrm>
        </p:spPr>
        <p:txBody>
          <a:bodyPr/>
          <a:lstStyle/>
          <a:p>
            <a:r>
              <a:rPr lang="en-US" altLang="ja-JP" dirty="0"/>
              <a:t>M1-3514</a:t>
            </a:r>
            <a:endParaRPr lang="ja-JP" altLang="en-US" dirty="0"/>
          </a:p>
        </p:txBody>
      </p:sp>
      <p:sp>
        <p:nvSpPr>
          <p:cNvPr id="4" name="テキスト ボックス 3">
            <a:extLst>
              <a:ext uri="{FF2B5EF4-FFF2-40B4-BE49-F238E27FC236}">
                <a16:creationId xmlns:a16="http://schemas.microsoft.com/office/drawing/2014/main" id="{964E7ED9-6570-73EF-D42D-5AFBEC2CA5CD}"/>
              </a:ext>
            </a:extLst>
          </p:cNvPr>
          <p:cNvSpPr txBox="1"/>
          <p:nvPr/>
        </p:nvSpPr>
        <p:spPr>
          <a:xfrm>
            <a:off x="15812" y="678521"/>
            <a:ext cx="8496945" cy="707886"/>
          </a:xfrm>
          <a:prstGeom prst="rect">
            <a:avLst/>
          </a:prstGeom>
          <a:noFill/>
        </p:spPr>
        <p:txBody>
          <a:bodyPr wrap="square">
            <a:spAutoFit/>
          </a:bodyPr>
          <a:lstStyle/>
          <a:p>
            <a:r>
              <a:rPr lang="ja-JP" altLang="en-US" sz="2000" b="1" dirty="0"/>
              <a:t>ソフトターゲット</a:t>
            </a:r>
            <a:r>
              <a:rPr lang="en-US" altLang="ja-JP" sz="2000" b="1" dirty="0"/>
              <a:t>(</a:t>
            </a:r>
            <a:r>
              <a:rPr lang="ja-JP" altLang="en-US" sz="2000" b="1" dirty="0"/>
              <a:t>教師予測</a:t>
            </a:r>
            <a:r>
              <a:rPr lang="en-US" altLang="ja-JP" sz="2000" b="1" dirty="0"/>
              <a:t>)</a:t>
            </a:r>
            <a:r>
              <a:rPr lang="ja-JP" altLang="en-US" sz="2000" b="1" dirty="0"/>
              <a:t>を用いた学習</a:t>
            </a:r>
            <a:r>
              <a:rPr lang="en-US" altLang="ja-JP" sz="2000" b="1" dirty="0"/>
              <a:t>/</a:t>
            </a:r>
            <a:r>
              <a:rPr lang="en-US" altLang="ja-JP" sz="2000" b="1" dirty="0" err="1"/>
              <a:t>IoU</a:t>
            </a:r>
            <a:r>
              <a:rPr lang="en-US" altLang="ja-JP" sz="2000" b="1" dirty="0"/>
              <a:t>-based Matching </a:t>
            </a:r>
          </a:p>
          <a:p>
            <a:r>
              <a:rPr lang="en-US" altLang="ja-JP" sz="2000" b="1" dirty="0"/>
              <a:t>             </a:t>
            </a:r>
            <a:r>
              <a:rPr lang="ja-JP" altLang="en-US" sz="2000" dirty="0"/>
              <a:t>生徒モデルと教師モデルの予測の違いを最適化する</a:t>
            </a:r>
            <a:endParaRPr lang="en-US" altLang="ja-JP" sz="2000" b="1" dirty="0"/>
          </a:p>
        </p:txBody>
      </p:sp>
      <p:pic>
        <p:nvPicPr>
          <p:cNvPr id="6" name="図 5">
            <a:extLst>
              <a:ext uri="{FF2B5EF4-FFF2-40B4-BE49-F238E27FC236}">
                <a16:creationId xmlns:a16="http://schemas.microsoft.com/office/drawing/2014/main" id="{E0F71973-ABF0-A759-D4B9-285B5D64C8E3}"/>
              </a:ext>
            </a:extLst>
          </p:cNvPr>
          <p:cNvPicPr>
            <a:picLocks noChangeAspect="1"/>
          </p:cNvPicPr>
          <p:nvPr/>
        </p:nvPicPr>
        <p:blipFill>
          <a:blip r:embed="rId2"/>
          <a:stretch>
            <a:fillRect/>
          </a:stretch>
        </p:blipFill>
        <p:spPr>
          <a:xfrm>
            <a:off x="668392" y="1461398"/>
            <a:ext cx="8140095" cy="2430231"/>
          </a:xfrm>
          <a:prstGeom prst="rect">
            <a:avLst/>
          </a:prstGeom>
        </p:spPr>
      </p:pic>
      <p:sp>
        <p:nvSpPr>
          <p:cNvPr id="9" name="フローチャート: 代替処理 8">
            <a:extLst>
              <a:ext uri="{FF2B5EF4-FFF2-40B4-BE49-F238E27FC236}">
                <a16:creationId xmlns:a16="http://schemas.microsoft.com/office/drawing/2014/main" id="{5CF0006E-2DFD-8E49-F12D-DF6FBB9B241C}"/>
              </a:ext>
            </a:extLst>
          </p:cNvPr>
          <p:cNvSpPr/>
          <p:nvPr/>
        </p:nvSpPr>
        <p:spPr>
          <a:xfrm>
            <a:off x="3039847" y="2035962"/>
            <a:ext cx="2251184" cy="1930658"/>
          </a:xfrm>
          <a:prstGeom prst="flowChartAlternateProcess">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 name="吹き出し: 線 9">
            <a:extLst>
              <a:ext uri="{FF2B5EF4-FFF2-40B4-BE49-F238E27FC236}">
                <a16:creationId xmlns:a16="http://schemas.microsoft.com/office/drawing/2014/main" id="{8811773A-86F5-58A1-B185-4C3EB29B2527}"/>
              </a:ext>
            </a:extLst>
          </p:cNvPr>
          <p:cNvSpPr/>
          <p:nvPr/>
        </p:nvSpPr>
        <p:spPr>
          <a:xfrm>
            <a:off x="68706" y="4157832"/>
            <a:ext cx="5222325" cy="925933"/>
          </a:xfrm>
          <a:prstGeom prst="borderCallout1">
            <a:avLst>
              <a:gd name="adj1" fmla="val -7"/>
              <a:gd name="adj2" fmla="val 49967"/>
              <a:gd name="adj3" fmla="val -27558"/>
              <a:gd name="adj4" fmla="val 58706"/>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ソフトターゲットの前処理</a:t>
            </a:r>
            <a:endParaRPr lang="en-US" altLang="ja-JP" dirty="0">
              <a:solidFill>
                <a:schemeClr val="tx1"/>
              </a:solidFill>
            </a:endParaRPr>
          </a:p>
          <a:p>
            <a:pPr algn="ctr"/>
            <a:r>
              <a:rPr kumimoji="1" lang="en-US" altLang="ja-JP" dirty="0">
                <a:solidFill>
                  <a:schemeClr val="tx1"/>
                </a:solidFill>
              </a:rPr>
              <a:t>Confidence</a:t>
            </a:r>
            <a:r>
              <a:rPr kumimoji="1" lang="ja-JP" altLang="en-US" dirty="0">
                <a:solidFill>
                  <a:schemeClr val="tx1"/>
                </a:solidFill>
              </a:rPr>
              <a:t>と生徒予測の</a:t>
            </a:r>
            <a:r>
              <a:rPr kumimoji="1" lang="en-US" altLang="ja-JP" dirty="0" err="1">
                <a:solidFill>
                  <a:schemeClr val="tx1"/>
                </a:solidFill>
              </a:rPr>
              <a:t>IoU</a:t>
            </a:r>
            <a:r>
              <a:rPr kumimoji="1" lang="ja-JP" altLang="en-US" dirty="0">
                <a:solidFill>
                  <a:schemeClr val="tx1"/>
                </a:solidFill>
              </a:rPr>
              <a:t>に閾値を設定</a:t>
            </a:r>
            <a:endParaRPr kumimoji="1" lang="en-US" altLang="ja-JP" dirty="0">
              <a:solidFill>
                <a:schemeClr val="tx1"/>
              </a:solidFill>
            </a:endParaRPr>
          </a:p>
        </p:txBody>
      </p:sp>
      <p:sp>
        <p:nvSpPr>
          <p:cNvPr id="11" name="フローチャート: 代替処理 10">
            <a:extLst>
              <a:ext uri="{FF2B5EF4-FFF2-40B4-BE49-F238E27FC236}">
                <a16:creationId xmlns:a16="http://schemas.microsoft.com/office/drawing/2014/main" id="{AA620C4D-F2F3-CAF9-1B94-F3DE524DE33F}"/>
              </a:ext>
            </a:extLst>
          </p:cNvPr>
          <p:cNvSpPr/>
          <p:nvPr/>
        </p:nvSpPr>
        <p:spPr>
          <a:xfrm>
            <a:off x="5193886" y="1347784"/>
            <a:ext cx="1699496" cy="2343479"/>
          </a:xfrm>
          <a:prstGeom prst="flowChartAlternateProcess">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2" name="吹き出し: 線 11">
            <a:extLst>
              <a:ext uri="{FF2B5EF4-FFF2-40B4-BE49-F238E27FC236}">
                <a16:creationId xmlns:a16="http://schemas.microsoft.com/office/drawing/2014/main" id="{ABE7FFE1-4825-5986-BF90-543E3BDC7E35}"/>
              </a:ext>
            </a:extLst>
          </p:cNvPr>
          <p:cNvSpPr/>
          <p:nvPr/>
        </p:nvSpPr>
        <p:spPr>
          <a:xfrm>
            <a:off x="8202812" y="1209530"/>
            <a:ext cx="3615342" cy="1606079"/>
          </a:xfrm>
          <a:prstGeom prst="borderCallout1">
            <a:avLst>
              <a:gd name="adj1" fmla="val 40402"/>
              <a:gd name="adj2" fmla="val -1849"/>
              <a:gd name="adj3" fmla="val 69497"/>
              <a:gd name="adj4" fmla="val -34481"/>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教師</a:t>
            </a:r>
            <a:r>
              <a:rPr kumimoji="1" lang="ja-JP" altLang="en-US" dirty="0">
                <a:solidFill>
                  <a:schemeClr val="tx1"/>
                </a:solidFill>
              </a:rPr>
              <a:t>の予測と一番</a:t>
            </a:r>
            <a:r>
              <a:rPr kumimoji="1" lang="en-US" altLang="ja-JP" dirty="0" err="1">
                <a:solidFill>
                  <a:schemeClr val="tx1"/>
                </a:solidFill>
              </a:rPr>
              <a:t>IoU</a:t>
            </a:r>
            <a:r>
              <a:rPr kumimoji="1" lang="ja-JP" altLang="en-US" dirty="0">
                <a:solidFill>
                  <a:schemeClr val="tx1"/>
                </a:solidFill>
              </a:rPr>
              <a:t>が大きい先生の予測をペアにして、予測ボックスの違いを</a:t>
            </a:r>
            <a:endParaRPr kumimoji="1" lang="en-US" altLang="ja-JP" dirty="0">
              <a:solidFill>
                <a:schemeClr val="tx1"/>
              </a:solidFill>
            </a:endParaRPr>
          </a:p>
          <a:p>
            <a:pPr algn="ctr"/>
            <a:r>
              <a:rPr kumimoji="1" lang="ja-JP" altLang="en-US" dirty="0">
                <a:solidFill>
                  <a:schemeClr val="tx1"/>
                </a:solidFill>
              </a:rPr>
              <a:t>損失関数（</a:t>
            </a:r>
            <a:r>
              <a:rPr kumimoji="1" lang="en-US" altLang="ja-JP" dirty="0">
                <a:solidFill>
                  <a:schemeClr val="tx1"/>
                </a:solidFill>
              </a:rPr>
              <a:t>Consistency Loss</a:t>
            </a:r>
            <a:r>
              <a:rPr kumimoji="1" lang="ja-JP" altLang="en-US" dirty="0">
                <a:solidFill>
                  <a:schemeClr val="tx1"/>
                </a:solidFill>
              </a:rPr>
              <a:t>）に組み込む</a:t>
            </a:r>
            <a:endParaRPr kumimoji="1" lang="en-US" altLang="ja-JP" dirty="0">
              <a:solidFill>
                <a:schemeClr val="tx1"/>
              </a:solidFill>
            </a:endParaRPr>
          </a:p>
        </p:txBody>
      </p:sp>
      <p:pic>
        <p:nvPicPr>
          <p:cNvPr id="14" name="図 13">
            <a:extLst>
              <a:ext uri="{FF2B5EF4-FFF2-40B4-BE49-F238E27FC236}">
                <a16:creationId xmlns:a16="http://schemas.microsoft.com/office/drawing/2014/main" id="{CCD71B93-2756-E9D3-CA02-9F5A03534748}"/>
              </a:ext>
            </a:extLst>
          </p:cNvPr>
          <p:cNvPicPr>
            <a:picLocks noChangeAspect="1"/>
          </p:cNvPicPr>
          <p:nvPr/>
        </p:nvPicPr>
        <p:blipFill>
          <a:blip r:embed="rId3"/>
          <a:stretch>
            <a:fillRect/>
          </a:stretch>
        </p:blipFill>
        <p:spPr>
          <a:xfrm>
            <a:off x="1656481" y="5288960"/>
            <a:ext cx="4099651" cy="1331374"/>
          </a:xfrm>
          <a:prstGeom prst="rect">
            <a:avLst/>
          </a:prstGeom>
        </p:spPr>
      </p:pic>
      <p:pic>
        <p:nvPicPr>
          <p:cNvPr id="16" name="図 15">
            <a:extLst>
              <a:ext uri="{FF2B5EF4-FFF2-40B4-BE49-F238E27FC236}">
                <a16:creationId xmlns:a16="http://schemas.microsoft.com/office/drawing/2014/main" id="{B6957711-03C6-9EBA-4047-3A953782C976}"/>
              </a:ext>
            </a:extLst>
          </p:cNvPr>
          <p:cNvPicPr>
            <a:picLocks noChangeAspect="1"/>
          </p:cNvPicPr>
          <p:nvPr/>
        </p:nvPicPr>
        <p:blipFill>
          <a:blip r:embed="rId4"/>
          <a:stretch>
            <a:fillRect/>
          </a:stretch>
        </p:blipFill>
        <p:spPr>
          <a:xfrm>
            <a:off x="5877210" y="5496119"/>
            <a:ext cx="3864946" cy="986941"/>
          </a:xfrm>
          <a:prstGeom prst="rect">
            <a:avLst/>
          </a:prstGeom>
        </p:spPr>
      </p:pic>
      <p:sp>
        <p:nvSpPr>
          <p:cNvPr id="19" name="吹き出し: 線 18">
            <a:extLst>
              <a:ext uri="{FF2B5EF4-FFF2-40B4-BE49-F238E27FC236}">
                <a16:creationId xmlns:a16="http://schemas.microsoft.com/office/drawing/2014/main" id="{95FA1284-638E-4B95-DDC8-EF166C9F1608}"/>
              </a:ext>
            </a:extLst>
          </p:cNvPr>
          <p:cNvSpPr/>
          <p:nvPr/>
        </p:nvSpPr>
        <p:spPr>
          <a:xfrm>
            <a:off x="6808848" y="4292600"/>
            <a:ext cx="3999277" cy="951651"/>
          </a:xfrm>
          <a:prstGeom prst="borderCallout1">
            <a:avLst>
              <a:gd name="adj1" fmla="val 100821"/>
              <a:gd name="adj2" fmla="val 8565"/>
              <a:gd name="adj3" fmla="val 139430"/>
              <a:gd name="adj4" fmla="val 254"/>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ボックスの位置、大きさ、角度、</a:t>
            </a:r>
            <a:r>
              <a:rPr kumimoji="1" lang="en-US" altLang="ja-JP" dirty="0" err="1">
                <a:solidFill>
                  <a:schemeClr val="tx1"/>
                </a:solidFill>
              </a:rPr>
              <a:t>confifrnce</a:t>
            </a:r>
            <a:r>
              <a:rPr kumimoji="1" lang="ja-JP" altLang="en-US" dirty="0">
                <a:solidFill>
                  <a:schemeClr val="tx1"/>
                </a:solidFill>
              </a:rPr>
              <a:t>の差を</a:t>
            </a:r>
            <a:r>
              <a:rPr kumimoji="1" lang="en-US" altLang="ja-JP" dirty="0">
                <a:solidFill>
                  <a:schemeClr val="tx1"/>
                </a:solidFill>
              </a:rPr>
              <a:t>smooth L</a:t>
            </a:r>
            <a:r>
              <a:rPr kumimoji="1" lang="en-US" altLang="ja-JP" baseline="-25000" dirty="0">
                <a:solidFill>
                  <a:schemeClr val="tx1"/>
                </a:solidFill>
              </a:rPr>
              <a:t>1</a:t>
            </a:r>
            <a:r>
              <a:rPr kumimoji="1" lang="en-US" altLang="ja-JP" dirty="0">
                <a:solidFill>
                  <a:schemeClr val="tx1"/>
                </a:solidFill>
              </a:rPr>
              <a:t>loss</a:t>
            </a:r>
          </a:p>
        </p:txBody>
      </p:sp>
    </p:spTree>
    <p:extLst>
      <p:ext uri="{BB962C8B-B14F-4D97-AF65-F5344CB8AC3E}">
        <p14:creationId xmlns:p14="http://schemas.microsoft.com/office/powerpoint/2010/main" val="35770116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215568-D716-A3A7-35CE-287AC38FFFBE}"/>
              </a:ext>
            </a:extLst>
          </p:cNvPr>
          <p:cNvSpPr>
            <a:spLocks noGrp="1"/>
          </p:cNvSpPr>
          <p:nvPr>
            <p:ph type="title"/>
          </p:nvPr>
        </p:nvSpPr>
        <p:spPr/>
        <p:txBody>
          <a:bodyPr/>
          <a:lstStyle/>
          <a:p>
            <a:r>
              <a:rPr lang="en-US" altLang="ja-JP" dirty="0"/>
              <a:t>3.</a:t>
            </a:r>
            <a:r>
              <a:rPr lang="ja-JP" altLang="en-US" dirty="0"/>
              <a:t>物体検出</a:t>
            </a:r>
            <a:r>
              <a:rPr lang="en-US" altLang="ja-JP" dirty="0"/>
              <a:t>/SE-SSD</a:t>
            </a:r>
            <a:endParaRPr kumimoji="1" lang="ja-JP" altLang="en-US" dirty="0"/>
          </a:p>
        </p:txBody>
      </p:sp>
      <p:sp>
        <p:nvSpPr>
          <p:cNvPr id="3" name="フッター プレースホルダー 2">
            <a:extLst>
              <a:ext uri="{FF2B5EF4-FFF2-40B4-BE49-F238E27FC236}">
                <a16:creationId xmlns:a16="http://schemas.microsoft.com/office/drawing/2014/main" id="{6B2F89B3-D424-B0F8-957A-B413872A5B45}"/>
              </a:ext>
            </a:extLst>
          </p:cNvPr>
          <p:cNvSpPr>
            <a:spLocks noGrp="1"/>
          </p:cNvSpPr>
          <p:nvPr>
            <p:ph type="ftr" sz="quarter" idx="4294967295"/>
          </p:nvPr>
        </p:nvSpPr>
        <p:spPr>
          <a:xfrm>
            <a:off x="3985733" y="6434833"/>
            <a:ext cx="3861118" cy="476280"/>
          </a:xfrm>
        </p:spPr>
        <p:txBody>
          <a:bodyPr/>
          <a:lstStyle/>
          <a:p>
            <a:r>
              <a:rPr lang="en-US" altLang="ja-JP" dirty="0"/>
              <a:t>M1-3514</a:t>
            </a:r>
            <a:endParaRPr lang="ja-JP" altLang="en-US" dirty="0"/>
          </a:p>
        </p:txBody>
      </p:sp>
      <p:sp>
        <p:nvSpPr>
          <p:cNvPr id="4" name="テキスト ボックス 3">
            <a:extLst>
              <a:ext uri="{FF2B5EF4-FFF2-40B4-BE49-F238E27FC236}">
                <a16:creationId xmlns:a16="http://schemas.microsoft.com/office/drawing/2014/main" id="{964E7ED9-6570-73EF-D42D-5AFBEC2CA5CD}"/>
              </a:ext>
            </a:extLst>
          </p:cNvPr>
          <p:cNvSpPr txBox="1"/>
          <p:nvPr/>
        </p:nvSpPr>
        <p:spPr>
          <a:xfrm>
            <a:off x="-319314" y="773261"/>
            <a:ext cx="12248918" cy="1015663"/>
          </a:xfrm>
          <a:prstGeom prst="rect">
            <a:avLst/>
          </a:prstGeom>
          <a:noFill/>
        </p:spPr>
        <p:txBody>
          <a:bodyPr wrap="square">
            <a:spAutoFit/>
          </a:bodyPr>
          <a:lstStyle/>
          <a:p>
            <a:r>
              <a:rPr lang="ja-JP" altLang="en-US" sz="2000" dirty="0"/>
              <a:t>　　</a:t>
            </a:r>
            <a:r>
              <a:rPr lang="en-US" altLang="ja-JP" sz="2000" dirty="0"/>
              <a:t> </a:t>
            </a:r>
            <a:r>
              <a:rPr lang="ja-JP" altLang="en-US" sz="2000" b="1" dirty="0"/>
              <a:t>ハードターゲット</a:t>
            </a:r>
            <a:r>
              <a:rPr lang="en-US" altLang="ja-JP" sz="2000" b="1" dirty="0"/>
              <a:t>(GT)</a:t>
            </a:r>
            <a:r>
              <a:rPr lang="ja-JP" altLang="en-US" sz="2000" b="1" dirty="0"/>
              <a:t>を用いた学習①　</a:t>
            </a:r>
            <a:r>
              <a:rPr lang="en-US" altLang="ja-JP" sz="2000" b="1" dirty="0"/>
              <a:t>D-</a:t>
            </a:r>
            <a:r>
              <a:rPr lang="en-US" altLang="ja-JP" sz="2000" b="1" dirty="0" err="1"/>
              <a:t>IoU</a:t>
            </a:r>
            <a:r>
              <a:rPr lang="en-US" altLang="ja-JP" sz="2000" b="1" dirty="0"/>
              <a:t>(Orientation-Aware Distance-</a:t>
            </a:r>
            <a:r>
              <a:rPr lang="en-US" altLang="ja-JP" sz="2000" b="1" dirty="0" err="1"/>
              <a:t>IoU</a:t>
            </a:r>
            <a:r>
              <a:rPr lang="en-US" altLang="ja-JP" sz="2000" b="1" dirty="0"/>
              <a:t> Los)</a:t>
            </a:r>
          </a:p>
          <a:p>
            <a:r>
              <a:rPr lang="en-US" altLang="ja-JP" sz="2000" b="1" dirty="0"/>
              <a:t>             </a:t>
            </a:r>
            <a:r>
              <a:rPr lang="ja-JP" altLang="en-US" sz="2000" dirty="0"/>
              <a:t>以下のような損失関数を用いて、生徒モデルがハードターゲットで学習する。</a:t>
            </a:r>
            <a:endParaRPr lang="en-US" altLang="ja-JP" sz="2000" dirty="0"/>
          </a:p>
          <a:p>
            <a:r>
              <a:rPr lang="ja-JP" altLang="en-US" sz="2000" dirty="0"/>
              <a:t>　　　</a:t>
            </a:r>
            <a:r>
              <a:rPr lang="en-US" altLang="ja-JP" sz="2000" dirty="0"/>
              <a:t>smooth-L</a:t>
            </a:r>
            <a:r>
              <a:rPr lang="en-US" altLang="ja-JP" sz="2000" baseline="-25000" dirty="0"/>
              <a:t>1</a:t>
            </a:r>
            <a:r>
              <a:rPr lang="en-US" altLang="ja-JP" sz="2000" dirty="0"/>
              <a:t> Loss</a:t>
            </a:r>
            <a:r>
              <a:rPr lang="ja-JP" altLang="en-US" sz="2000" dirty="0"/>
              <a:t>を使用するより、ボックスのセンターと角度がより最適化される</a:t>
            </a:r>
            <a:r>
              <a:rPr lang="ja-JP" altLang="en-US" sz="2000" b="1" dirty="0"/>
              <a:t>　　</a:t>
            </a:r>
            <a:endParaRPr lang="en-US" altLang="ja-JP" sz="2000" b="1" dirty="0"/>
          </a:p>
        </p:txBody>
      </p:sp>
      <p:pic>
        <p:nvPicPr>
          <p:cNvPr id="13" name="図 12">
            <a:extLst>
              <a:ext uri="{FF2B5EF4-FFF2-40B4-BE49-F238E27FC236}">
                <a16:creationId xmlns:a16="http://schemas.microsoft.com/office/drawing/2014/main" id="{E4914194-55C8-8C7D-2140-0F8110B1142F}"/>
              </a:ext>
            </a:extLst>
          </p:cNvPr>
          <p:cNvPicPr>
            <a:picLocks noChangeAspect="1"/>
          </p:cNvPicPr>
          <p:nvPr/>
        </p:nvPicPr>
        <p:blipFill>
          <a:blip r:embed="rId2"/>
          <a:stretch>
            <a:fillRect/>
          </a:stretch>
        </p:blipFill>
        <p:spPr>
          <a:xfrm>
            <a:off x="484026" y="2375935"/>
            <a:ext cx="7362825" cy="1000125"/>
          </a:xfrm>
          <a:prstGeom prst="rect">
            <a:avLst/>
          </a:prstGeom>
        </p:spPr>
      </p:pic>
      <p:pic>
        <p:nvPicPr>
          <p:cNvPr id="17" name="図 16">
            <a:extLst>
              <a:ext uri="{FF2B5EF4-FFF2-40B4-BE49-F238E27FC236}">
                <a16:creationId xmlns:a16="http://schemas.microsoft.com/office/drawing/2014/main" id="{EDCC20B3-6F07-C4CF-CD25-BC8193100804}"/>
              </a:ext>
            </a:extLst>
          </p:cNvPr>
          <p:cNvPicPr>
            <a:picLocks noChangeAspect="1"/>
          </p:cNvPicPr>
          <p:nvPr/>
        </p:nvPicPr>
        <p:blipFill>
          <a:blip r:embed="rId3"/>
          <a:stretch>
            <a:fillRect/>
          </a:stretch>
        </p:blipFill>
        <p:spPr>
          <a:xfrm>
            <a:off x="7846851" y="1788924"/>
            <a:ext cx="4082753" cy="2107840"/>
          </a:xfrm>
          <a:prstGeom prst="rect">
            <a:avLst/>
          </a:prstGeom>
        </p:spPr>
      </p:pic>
      <p:sp>
        <p:nvSpPr>
          <p:cNvPr id="18" name="フローチャート: 代替処理 17">
            <a:extLst>
              <a:ext uri="{FF2B5EF4-FFF2-40B4-BE49-F238E27FC236}">
                <a16:creationId xmlns:a16="http://schemas.microsoft.com/office/drawing/2014/main" id="{7F1F5D99-A4D4-6289-8D3C-EE39B0C45244}"/>
              </a:ext>
            </a:extLst>
          </p:cNvPr>
          <p:cNvSpPr/>
          <p:nvPr/>
        </p:nvSpPr>
        <p:spPr>
          <a:xfrm>
            <a:off x="2212532" y="2540000"/>
            <a:ext cx="1952907" cy="682085"/>
          </a:xfrm>
          <a:prstGeom prst="flowChartAlternateProcess">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0" name="吹き出し: 線 19">
            <a:extLst>
              <a:ext uri="{FF2B5EF4-FFF2-40B4-BE49-F238E27FC236}">
                <a16:creationId xmlns:a16="http://schemas.microsoft.com/office/drawing/2014/main" id="{AB2E0C83-CA73-2A93-ADB1-033024E5A0C9}"/>
              </a:ext>
            </a:extLst>
          </p:cNvPr>
          <p:cNvSpPr/>
          <p:nvPr/>
        </p:nvSpPr>
        <p:spPr>
          <a:xfrm>
            <a:off x="1406040" y="3429000"/>
            <a:ext cx="2068448" cy="599153"/>
          </a:xfrm>
          <a:prstGeom prst="borderCallout1">
            <a:avLst>
              <a:gd name="adj1" fmla="val -465"/>
              <a:gd name="adj2" fmla="val 35136"/>
              <a:gd name="adj3" fmla="val -35756"/>
              <a:gd name="adj4" fmla="val 45504"/>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GT</a:t>
            </a:r>
            <a:r>
              <a:rPr lang="ja-JP" altLang="en-US" dirty="0">
                <a:solidFill>
                  <a:schemeClr val="tx1"/>
                </a:solidFill>
              </a:rPr>
              <a:t>と予測の</a:t>
            </a:r>
            <a:r>
              <a:rPr lang="en-US" altLang="ja-JP" dirty="0" err="1">
                <a:solidFill>
                  <a:schemeClr val="tx1"/>
                </a:solidFill>
              </a:rPr>
              <a:t>IoU</a:t>
            </a:r>
            <a:endParaRPr kumimoji="1" lang="en-US" altLang="ja-JP" dirty="0">
              <a:solidFill>
                <a:schemeClr val="tx1"/>
              </a:solidFill>
            </a:endParaRPr>
          </a:p>
        </p:txBody>
      </p:sp>
      <p:sp>
        <p:nvSpPr>
          <p:cNvPr id="21" name="フローチャート: 代替処理 20">
            <a:extLst>
              <a:ext uri="{FF2B5EF4-FFF2-40B4-BE49-F238E27FC236}">
                <a16:creationId xmlns:a16="http://schemas.microsoft.com/office/drawing/2014/main" id="{E61EC98B-705E-12AE-B77D-401C83E9FE15}"/>
              </a:ext>
            </a:extLst>
          </p:cNvPr>
          <p:cNvSpPr/>
          <p:nvPr/>
        </p:nvSpPr>
        <p:spPr>
          <a:xfrm>
            <a:off x="4396502" y="1788925"/>
            <a:ext cx="7533102" cy="1897704"/>
          </a:xfrm>
          <a:prstGeom prst="flowChartAlternateProcess">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2" name="吹き出し: 線 21">
            <a:extLst>
              <a:ext uri="{FF2B5EF4-FFF2-40B4-BE49-F238E27FC236}">
                <a16:creationId xmlns:a16="http://schemas.microsoft.com/office/drawing/2014/main" id="{C2F43E99-B724-7A91-EF9B-9B7D5C1EBF6C}"/>
              </a:ext>
            </a:extLst>
          </p:cNvPr>
          <p:cNvSpPr/>
          <p:nvPr/>
        </p:nvSpPr>
        <p:spPr>
          <a:xfrm>
            <a:off x="6478431" y="3896764"/>
            <a:ext cx="6083019" cy="577062"/>
          </a:xfrm>
          <a:prstGeom prst="borderCallout1">
            <a:avLst>
              <a:gd name="adj1" fmla="val 4736"/>
              <a:gd name="adj2" fmla="val 38713"/>
              <a:gd name="adj3" fmla="val -25558"/>
              <a:gd name="adj4" fmla="val 30697"/>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C:</a:t>
            </a:r>
            <a:r>
              <a:rPr kumimoji="1" lang="ja-JP" altLang="en-US" dirty="0">
                <a:solidFill>
                  <a:schemeClr val="tx1"/>
                </a:solidFill>
              </a:rPr>
              <a:t>センターの距離</a:t>
            </a:r>
            <a:r>
              <a:rPr kumimoji="1" lang="en-US" altLang="ja-JP" dirty="0">
                <a:solidFill>
                  <a:schemeClr val="tx1"/>
                </a:solidFill>
              </a:rPr>
              <a:t>(O</a:t>
            </a:r>
            <a:r>
              <a:rPr kumimoji="1" lang="en-US" altLang="ja-JP" baseline="-25000" dirty="0">
                <a:solidFill>
                  <a:schemeClr val="tx1"/>
                </a:solidFill>
              </a:rPr>
              <a:t>1</a:t>
            </a:r>
            <a:r>
              <a:rPr kumimoji="1" lang="en-US" altLang="ja-JP" dirty="0">
                <a:solidFill>
                  <a:schemeClr val="tx1"/>
                </a:solidFill>
              </a:rPr>
              <a:t>O</a:t>
            </a:r>
            <a:r>
              <a:rPr kumimoji="1" lang="en-US" altLang="ja-JP" baseline="-25000" dirty="0">
                <a:solidFill>
                  <a:schemeClr val="tx1"/>
                </a:solidFill>
              </a:rPr>
              <a:t>2</a:t>
            </a:r>
            <a:r>
              <a:rPr kumimoji="1" lang="en-US" altLang="ja-JP" dirty="0">
                <a:solidFill>
                  <a:schemeClr val="tx1"/>
                </a:solidFill>
              </a:rPr>
              <a:t>)</a:t>
            </a:r>
            <a:r>
              <a:rPr kumimoji="1" lang="ja-JP" altLang="en-US" dirty="0">
                <a:solidFill>
                  <a:schemeClr val="tx1"/>
                </a:solidFill>
              </a:rPr>
              <a:t>、</a:t>
            </a:r>
            <a:r>
              <a:rPr kumimoji="1" lang="en-US" altLang="ja-JP" dirty="0">
                <a:solidFill>
                  <a:schemeClr val="tx1"/>
                </a:solidFill>
              </a:rPr>
              <a:t>d:</a:t>
            </a:r>
            <a:r>
              <a:rPr kumimoji="1" lang="ja-JP" altLang="en-US" dirty="0">
                <a:solidFill>
                  <a:schemeClr val="tx1"/>
                </a:solidFill>
              </a:rPr>
              <a:t>図の</a:t>
            </a:r>
            <a:r>
              <a:rPr kumimoji="1" lang="en-US" altLang="ja-JP" dirty="0">
                <a:solidFill>
                  <a:schemeClr val="tx1"/>
                </a:solidFill>
              </a:rPr>
              <a:t>AC</a:t>
            </a:r>
            <a:r>
              <a:rPr kumimoji="1" lang="ja-JP" altLang="en-US" dirty="0">
                <a:solidFill>
                  <a:schemeClr val="tx1"/>
                </a:solidFill>
              </a:rPr>
              <a:t>の長さ</a:t>
            </a:r>
            <a:endParaRPr kumimoji="1" lang="en-US" altLang="ja-JP" dirty="0">
              <a:solidFill>
                <a:schemeClr val="tx1"/>
              </a:solidFill>
            </a:endParaRPr>
          </a:p>
        </p:txBody>
      </p:sp>
      <p:pic>
        <p:nvPicPr>
          <p:cNvPr id="24" name="図 23">
            <a:extLst>
              <a:ext uri="{FF2B5EF4-FFF2-40B4-BE49-F238E27FC236}">
                <a16:creationId xmlns:a16="http://schemas.microsoft.com/office/drawing/2014/main" id="{60A0C0B6-8841-1322-F58A-C01F2CA5CC82}"/>
              </a:ext>
            </a:extLst>
          </p:cNvPr>
          <p:cNvPicPr>
            <a:picLocks noChangeAspect="1"/>
          </p:cNvPicPr>
          <p:nvPr/>
        </p:nvPicPr>
        <p:blipFill>
          <a:blip r:embed="rId4"/>
          <a:stretch>
            <a:fillRect/>
          </a:stretch>
        </p:blipFill>
        <p:spPr>
          <a:xfrm>
            <a:off x="295341" y="4750911"/>
            <a:ext cx="7365444" cy="652093"/>
          </a:xfrm>
          <a:prstGeom prst="rect">
            <a:avLst/>
          </a:prstGeom>
        </p:spPr>
      </p:pic>
      <p:sp>
        <p:nvSpPr>
          <p:cNvPr id="26" name="テキスト ボックス 25">
            <a:extLst>
              <a:ext uri="{FF2B5EF4-FFF2-40B4-BE49-F238E27FC236}">
                <a16:creationId xmlns:a16="http://schemas.microsoft.com/office/drawing/2014/main" id="{B77368E1-4A59-5B14-79E2-7BA1AD4E9570}"/>
              </a:ext>
            </a:extLst>
          </p:cNvPr>
          <p:cNvSpPr txBox="1"/>
          <p:nvPr/>
        </p:nvSpPr>
        <p:spPr>
          <a:xfrm>
            <a:off x="138546" y="4209332"/>
            <a:ext cx="2439444" cy="400110"/>
          </a:xfrm>
          <a:prstGeom prst="rect">
            <a:avLst/>
          </a:prstGeom>
          <a:noFill/>
        </p:spPr>
        <p:txBody>
          <a:bodyPr wrap="square">
            <a:spAutoFit/>
          </a:bodyPr>
          <a:lstStyle/>
          <a:p>
            <a:r>
              <a:rPr lang="ja-JP" altLang="en-US" sz="2000" b="1" dirty="0"/>
              <a:t>合計損失関数</a:t>
            </a:r>
            <a:endParaRPr lang="en-US" altLang="ja-JP" sz="2000" b="1" dirty="0"/>
          </a:p>
        </p:txBody>
      </p:sp>
      <p:sp>
        <p:nvSpPr>
          <p:cNvPr id="27" name="フローチャート: 代替処理 26">
            <a:extLst>
              <a:ext uri="{FF2B5EF4-FFF2-40B4-BE49-F238E27FC236}">
                <a16:creationId xmlns:a16="http://schemas.microsoft.com/office/drawing/2014/main" id="{4A91B06E-3CE6-1BCB-C369-20678ED35CA2}"/>
              </a:ext>
            </a:extLst>
          </p:cNvPr>
          <p:cNvSpPr/>
          <p:nvPr/>
        </p:nvSpPr>
        <p:spPr>
          <a:xfrm>
            <a:off x="1723456" y="4609442"/>
            <a:ext cx="3400087" cy="1000125"/>
          </a:xfrm>
          <a:prstGeom prst="flowChartAlternateProcess">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8" name="吹き出し: 線 27">
            <a:extLst>
              <a:ext uri="{FF2B5EF4-FFF2-40B4-BE49-F238E27FC236}">
                <a16:creationId xmlns:a16="http://schemas.microsoft.com/office/drawing/2014/main" id="{CF568E33-02CF-91D0-ED22-7479A4F44A7F}"/>
              </a:ext>
            </a:extLst>
          </p:cNvPr>
          <p:cNvSpPr/>
          <p:nvPr/>
        </p:nvSpPr>
        <p:spPr>
          <a:xfrm>
            <a:off x="484026" y="5796833"/>
            <a:ext cx="7977804" cy="915381"/>
          </a:xfrm>
          <a:prstGeom prst="borderCallout1">
            <a:avLst>
              <a:gd name="adj1" fmla="val -1391"/>
              <a:gd name="adj2" fmla="val 25199"/>
              <a:gd name="adj3" fmla="val -19911"/>
              <a:gd name="adj4" fmla="val 25933"/>
            </a:avLst>
          </a:prstGeom>
          <a:solidFill>
            <a:schemeClr val="bg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ハードターゲット訓練の損失関数、左から</a:t>
            </a:r>
            <a:endParaRPr kumimoji="1" lang="en-US" altLang="ja-JP" dirty="0">
              <a:solidFill>
                <a:schemeClr val="tx1"/>
              </a:solidFill>
            </a:endParaRPr>
          </a:p>
          <a:p>
            <a:pPr algn="ctr"/>
            <a:r>
              <a:rPr kumimoji="1" lang="ja-JP" altLang="en-US" dirty="0">
                <a:solidFill>
                  <a:schemeClr val="tx1"/>
                </a:solidFill>
              </a:rPr>
              <a:t>クラス予測</a:t>
            </a:r>
            <a:r>
              <a:rPr kumimoji="1" lang="en-US" altLang="ja-JP" dirty="0">
                <a:solidFill>
                  <a:schemeClr val="tx1"/>
                </a:solidFill>
              </a:rPr>
              <a:t>Focal loss</a:t>
            </a:r>
            <a:r>
              <a:rPr kumimoji="1" lang="ja-JP" altLang="en-US" dirty="0">
                <a:solidFill>
                  <a:schemeClr val="tx1"/>
                </a:solidFill>
              </a:rPr>
              <a:t>、</a:t>
            </a:r>
            <a:r>
              <a:rPr kumimoji="1" lang="en-US" altLang="ja-JP" dirty="0">
                <a:solidFill>
                  <a:schemeClr val="tx1"/>
                </a:solidFill>
              </a:rPr>
              <a:t> OD-</a:t>
            </a:r>
            <a:r>
              <a:rPr kumimoji="1" lang="en-US" altLang="ja-JP" dirty="0" err="1">
                <a:solidFill>
                  <a:schemeClr val="tx1"/>
                </a:solidFill>
              </a:rPr>
              <a:t>IoU</a:t>
            </a:r>
            <a:r>
              <a:rPr kumimoji="1" lang="ja-JP" altLang="en-US" dirty="0">
                <a:solidFill>
                  <a:schemeClr val="tx1"/>
                </a:solidFill>
              </a:rPr>
              <a:t>、方向分類クロスエントロピー</a:t>
            </a:r>
            <a:endParaRPr kumimoji="1" lang="en-US" altLang="ja-JP" dirty="0">
              <a:solidFill>
                <a:schemeClr val="tx1"/>
              </a:solidFill>
            </a:endParaRPr>
          </a:p>
          <a:p>
            <a:pPr algn="ctr"/>
            <a:endParaRPr kumimoji="1" lang="ja-JP" altLang="en-US" dirty="0">
              <a:solidFill>
                <a:schemeClr val="tx1"/>
              </a:solidFill>
            </a:endParaRPr>
          </a:p>
        </p:txBody>
      </p:sp>
      <p:sp>
        <p:nvSpPr>
          <p:cNvPr id="29" name="フローチャート: 代替処理 28">
            <a:extLst>
              <a:ext uri="{FF2B5EF4-FFF2-40B4-BE49-F238E27FC236}">
                <a16:creationId xmlns:a16="http://schemas.microsoft.com/office/drawing/2014/main" id="{B54D0CCB-E877-60BC-8273-792377C94AE3}"/>
              </a:ext>
            </a:extLst>
          </p:cNvPr>
          <p:cNvSpPr/>
          <p:nvPr/>
        </p:nvSpPr>
        <p:spPr>
          <a:xfrm>
            <a:off x="5308858" y="4555706"/>
            <a:ext cx="2351928" cy="1042502"/>
          </a:xfrm>
          <a:prstGeom prst="flowChartAlternateProcess">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0" name="吹き出し: 線 29">
            <a:extLst>
              <a:ext uri="{FF2B5EF4-FFF2-40B4-BE49-F238E27FC236}">
                <a16:creationId xmlns:a16="http://schemas.microsoft.com/office/drawing/2014/main" id="{176ECF61-569A-2C87-9A30-D5B4B49CD499}"/>
              </a:ext>
            </a:extLst>
          </p:cNvPr>
          <p:cNvSpPr/>
          <p:nvPr/>
        </p:nvSpPr>
        <p:spPr>
          <a:xfrm>
            <a:off x="8163053" y="4811329"/>
            <a:ext cx="3593518" cy="648001"/>
          </a:xfrm>
          <a:prstGeom prst="borderCallout1">
            <a:avLst>
              <a:gd name="adj1" fmla="val 54728"/>
              <a:gd name="adj2" fmla="val 554"/>
              <a:gd name="adj3" fmla="val 56262"/>
              <a:gd name="adj4" fmla="val -14186"/>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ソフトターゲットの損失関数</a:t>
            </a:r>
          </a:p>
        </p:txBody>
      </p:sp>
    </p:spTree>
    <p:extLst>
      <p:ext uri="{BB962C8B-B14F-4D97-AF65-F5344CB8AC3E}">
        <p14:creationId xmlns:p14="http://schemas.microsoft.com/office/powerpoint/2010/main" val="32178025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215568-D716-A3A7-35CE-287AC38FFFBE}"/>
              </a:ext>
            </a:extLst>
          </p:cNvPr>
          <p:cNvSpPr>
            <a:spLocks noGrp="1"/>
          </p:cNvSpPr>
          <p:nvPr>
            <p:ph type="title"/>
          </p:nvPr>
        </p:nvSpPr>
        <p:spPr/>
        <p:txBody>
          <a:bodyPr/>
          <a:lstStyle/>
          <a:p>
            <a:r>
              <a:rPr lang="en-US" altLang="ja-JP" dirty="0"/>
              <a:t>3.</a:t>
            </a:r>
            <a:r>
              <a:rPr lang="ja-JP" altLang="en-US" dirty="0"/>
              <a:t>物体検出</a:t>
            </a:r>
            <a:r>
              <a:rPr lang="en-US" altLang="ja-JP" dirty="0"/>
              <a:t>/SE-SSD</a:t>
            </a:r>
            <a:endParaRPr kumimoji="1" lang="ja-JP" altLang="en-US" dirty="0"/>
          </a:p>
        </p:txBody>
      </p:sp>
      <p:sp>
        <p:nvSpPr>
          <p:cNvPr id="4" name="テキスト ボックス 3">
            <a:extLst>
              <a:ext uri="{FF2B5EF4-FFF2-40B4-BE49-F238E27FC236}">
                <a16:creationId xmlns:a16="http://schemas.microsoft.com/office/drawing/2014/main" id="{964E7ED9-6570-73EF-D42D-5AFBEC2CA5CD}"/>
              </a:ext>
            </a:extLst>
          </p:cNvPr>
          <p:cNvSpPr txBox="1"/>
          <p:nvPr/>
        </p:nvSpPr>
        <p:spPr>
          <a:xfrm>
            <a:off x="310267" y="662772"/>
            <a:ext cx="12248918" cy="1323439"/>
          </a:xfrm>
          <a:prstGeom prst="rect">
            <a:avLst/>
          </a:prstGeom>
          <a:noFill/>
        </p:spPr>
        <p:txBody>
          <a:bodyPr wrap="square">
            <a:spAutoFit/>
          </a:bodyPr>
          <a:lstStyle/>
          <a:p>
            <a:r>
              <a:rPr lang="ja-JP" altLang="en-US" sz="2000" b="1" dirty="0"/>
              <a:t>ハードターゲット</a:t>
            </a:r>
            <a:r>
              <a:rPr lang="en-US" altLang="ja-JP" sz="2000" b="1" dirty="0"/>
              <a:t>(GT)</a:t>
            </a:r>
            <a:r>
              <a:rPr lang="ja-JP" altLang="en-US" sz="2000" b="1" dirty="0"/>
              <a:t>を用いた学習②　</a:t>
            </a:r>
            <a:r>
              <a:rPr lang="en-US" altLang="ja-JP" sz="2000" b="1" dirty="0"/>
              <a:t>Shape-Aware Data Augmentation             </a:t>
            </a:r>
          </a:p>
          <a:p>
            <a:r>
              <a:rPr lang="ja-JP" altLang="en-US" sz="2000" b="1" dirty="0"/>
              <a:t>　</a:t>
            </a:r>
            <a:r>
              <a:rPr lang="ja-JP" altLang="en-US" sz="2000" dirty="0"/>
              <a:t>現実世界では、同じ物体であっても距離などによって大きくことなってしまう</a:t>
            </a:r>
            <a:endParaRPr lang="en-US" altLang="ja-JP" sz="2000" b="1" dirty="0"/>
          </a:p>
          <a:p>
            <a:r>
              <a:rPr lang="ja-JP" altLang="en-US" sz="2000" b="1" dirty="0"/>
              <a:t>→</a:t>
            </a:r>
            <a:r>
              <a:rPr lang="ja-JP" altLang="en-US" sz="2000" dirty="0"/>
              <a:t>したがって、独自の</a:t>
            </a:r>
            <a:r>
              <a:rPr lang="en-US" altLang="ja-JP" sz="2000" dirty="0"/>
              <a:t>Augmentation </a:t>
            </a:r>
            <a:r>
              <a:rPr lang="ja-JP" altLang="en-US" sz="2000" dirty="0"/>
              <a:t>を施して、様々なパターンを学習</a:t>
            </a:r>
            <a:endParaRPr lang="en-US" altLang="ja-JP" sz="2000" dirty="0"/>
          </a:p>
          <a:p>
            <a:r>
              <a:rPr lang="en-US" altLang="ja-JP" sz="2000" dirty="0"/>
              <a:t>    </a:t>
            </a:r>
            <a:r>
              <a:rPr lang="ja-JP" altLang="en-US" sz="2000" dirty="0"/>
              <a:t>②、③、④の処理を一定確率で起こす、実験では</a:t>
            </a:r>
            <a:r>
              <a:rPr lang="en-US" altLang="ja-JP" sz="2000" dirty="0"/>
              <a:t>0.25</a:t>
            </a:r>
            <a:r>
              <a:rPr lang="ja-JP" altLang="en-US" sz="2000" dirty="0"/>
              <a:t>、</a:t>
            </a:r>
            <a:r>
              <a:rPr lang="en-US" altLang="ja-JP" sz="2000" dirty="0"/>
              <a:t>0.05</a:t>
            </a:r>
            <a:r>
              <a:rPr lang="ja-JP" altLang="en-US" sz="2000" dirty="0"/>
              <a:t>、</a:t>
            </a:r>
            <a:r>
              <a:rPr lang="en-US" altLang="ja-JP" sz="2000" dirty="0"/>
              <a:t>0.1</a:t>
            </a:r>
            <a:r>
              <a:rPr lang="ja-JP" altLang="en-US" sz="2000" dirty="0"/>
              <a:t>の確率</a:t>
            </a:r>
            <a:endParaRPr lang="en-US" altLang="ja-JP" sz="2000" dirty="0"/>
          </a:p>
        </p:txBody>
      </p:sp>
      <p:pic>
        <p:nvPicPr>
          <p:cNvPr id="6" name="図 5">
            <a:extLst>
              <a:ext uri="{FF2B5EF4-FFF2-40B4-BE49-F238E27FC236}">
                <a16:creationId xmlns:a16="http://schemas.microsoft.com/office/drawing/2014/main" id="{0FCD83DC-6B56-F891-7120-94980EA84FBD}"/>
              </a:ext>
            </a:extLst>
          </p:cNvPr>
          <p:cNvPicPr>
            <a:picLocks noChangeAspect="1"/>
          </p:cNvPicPr>
          <p:nvPr/>
        </p:nvPicPr>
        <p:blipFill>
          <a:blip r:embed="rId2"/>
          <a:stretch>
            <a:fillRect/>
          </a:stretch>
        </p:blipFill>
        <p:spPr>
          <a:xfrm>
            <a:off x="2283071" y="2732807"/>
            <a:ext cx="6127297" cy="3385080"/>
          </a:xfrm>
          <a:prstGeom prst="rect">
            <a:avLst/>
          </a:prstGeom>
        </p:spPr>
      </p:pic>
      <p:sp>
        <p:nvSpPr>
          <p:cNvPr id="9" name="吹き出し: 線 8">
            <a:extLst>
              <a:ext uri="{FF2B5EF4-FFF2-40B4-BE49-F238E27FC236}">
                <a16:creationId xmlns:a16="http://schemas.microsoft.com/office/drawing/2014/main" id="{33DCA32A-992C-E02B-791F-F68B967EE5AA}"/>
              </a:ext>
            </a:extLst>
          </p:cNvPr>
          <p:cNvSpPr/>
          <p:nvPr/>
        </p:nvSpPr>
        <p:spPr>
          <a:xfrm>
            <a:off x="59087" y="1946275"/>
            <a:ext cx="5115625" cy="711211"/>
          </a:xfrm>
          <a:prstGeom prst="borderCallout1">
            <a:avLst>
              <a:gd name="adj1" fmla="val 101950"/>
              <a:gd name="adj2" fmla="val 42299"/>
              <a:gd name="adj3" fmla="val 209502"/>
              <a:gd name="adj4" fmla="val 6357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①</a:t>
            </a:r>
            <a:r>
              <a:rPr kumimoji="1" lang="en-US" altLang="ja-JP" dirty="0">
                <a:solidFill>
                  <a:schemeClr val="tx1"/>
                </a:solidFill>
              </a:rPr>
              <a:t>GT</a:t>
            </a:r>
            <a:r>
              <a:rPr kumimoji="1" lang="ja-JP" altLang="en-US" dirty="0">
                <a:solidFill>
                  <a:schemeClr val="tx1"/>
                </a:solidFill>
              </a:rPr>
              <a:t>のバウンディングボックスをセンターを頂点として</a:t>
            </a:r>
            <a:r>
              <a:rPr kumimoji="1" lang="en-US" altLang="ja-JP" dirty="0">
                <a:solidFill>
                  <a:schemeClr val="tx1"/>
                </a:solidFill>
              </a:rPr>
              <a:t>6</a:t>
            </a:r>
            <a:r>
              <a:rPr kumimoji="1" lang="ja-JP" altLang="en-US" dirty="0">
                <a:solidFill>
                  <a:schemeClr val="tx1"/>
                </a:solidFill>
              </a:rPr>
              <a:t>つのピラミッド領域に分割</a:t>
            </a:r>
          </a:p>
        </p:txBody>
      </p:sp>
      <p:sp>
        <p:nvSpPr>
          <p:cNvPr id="10" name="吹き出し: 線 9">
            <a:extLst>
              <a:ext uri="{FF2B5EF4-FFF2-40B4-BE49-F238E27FC236}">
                <a16:creationId xmlns:a16="http://schemas.microsoft.com/office/drawing/2014/main" id="{F7AF069C-04D3-A25F-DDC8-BA128CEF6328}"/>
              </a:ext>
            </a:extLst>
          </p:cNvPr>
          <p:cNvSpPr/>
          <p:nvPr/>
        </p:nvSpPr>
        <p:spPr>
          <a:xfrm>
            <a:off x="6096000" y="1926662"/>
            <a:ext cx="5115625" cy="711211"/>
          </a:xfrm>
          <a:prstGeom prst="borderCallout1">
            <a:avLst>
              <a:gd name="adj1" fmla="val 95828"/>
              <a:gd name="adj2" fmla="val 9387"/>
              <a:gd name="adj3" fmla="val 211543"/>
              <a:gd name="adj4" fmla="val -26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②</a:t>
            </a:r>
            <a:r>
              <a:rPr lang="en-US" altLang="ja-JP" dirty="0">
                <a:solidFill>
                  <a:schemeClr val="tx1"/>
                </a:solidFill>
              </a:rPr>
              <a:t>6</a:t>
            </a:r>
            <a:r>
              <a:rPr lang="ja-JP" altLang="en-US" dirty="0">
                <a:solidFill>
                  <a:schemeClr val="tx1"/>
                </a:solidFill>
              </a:rPr>
              <a:t>つの領域のうちランダムに選んだ領域の点を</a:t>
            </a:r>
            <a:r>
              <a:rPr lang="en-US" altLang="ja-JP" dirty="0">
                <a:solidFill>
                  <a:schemeClr val="tx1"/>
                </a:solidFill>
              </a:rPr>
              <a:t>”</a:t>
            </a:r>
            <a:r>
              <a:rPr lang="ja-JP" altLang="en-US" dirty="0">
                <a:solidFill>
                  <a:schemeClr val="tx1"/>
                </a:solidFill>
              </a:rPr>
              <a:t>すべて</a:t>
            </a:r>
            <a:r>
              <a:rPr lang="en-US" altLang="ja-JP" dirty="0">
                <a:solidFill>
                  <a:schemeClr val="tx1"/>
                </a:solidFill>
              </a:rPr>
              <a:t>”</a:t>
            </a:r>
            <a:r>
              <a:rPr lang="ja-JP" altLang="en-US" dirty="0">
                <a:solidFill>
                  <a:schemeClr val="tx1"/>
                </a:solidFill>
              </a:rPr>
              <a:t>削除</a:t>
            </a:r>
            <a:endParaRPr kumimoji="1" lang="ja-JP" altLang="en-US" dirty="0">
              <a:solidFill>
                <a:schemeClr val="tx1"/>
              </a:solidFill>
            </a:endParaRPr>
          </a:p>
        </p:txBody>
      </p:sp>
      <p:sp>
        <p:nvSpPr>
          <p:cNvPr id="11" name="吹き出し: 線 10">
            <a:extLst>
              <a:ext uri="{FF2B5EF4-FFF2-40B4-BE49-F238E27FC236}">
                <a16:creationId xmlns:a16="http://schemas.microsoft.com/office/drawing/2014/main" id="{F89E19E9-160D-A47D-1A9E-932023BD1E78}"/>
              </a:ext>
            </a:extLst>
          </p:cNvPr>
          <p:cNvSpPr/>
          <p:nvPr/>
        </p:nvSpPr>
        <p:spPr>
          <a:xfrm>
            <a:off x="6096000" y="5762281"/>
            <a:ext cx="5660571" cy="711211"/>
          </a:xfrm>
          <a:prstGeom prst="borderCallout1">
            <a:avLst>
              <a:gd name="adj1" fmla="val 46849"/>
              <a:gd name="adj2" fmla="val 592"/>
              <a:gd name="adj3" fmla="val -55800"/>
              <a:gd name="adj4" fmla="val -1047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③同じシーンの同じクラスオブジェクトをランダムに選んで、対応する領域の点を交換</a:t>
            </a:r>
            <a:endParaRPr kumimoji="1" lang="ja-JP" altLang="en-US" dirty="0">
              <a:solidFill>
                <a:schemeClr val="tx1"/>
              </a:solidFill>
            </a:endParaRPr>
          </a:p>
        </p:txBody>
      </p:sp>
      <p:sp>
        <p:nvSpPr>
          <p:cNvPr id="12" name="吹き出し: 線 11">
            <a:extLst>
              <a:ext uri="{FF2B5EF4-FFF2-40B4-BE49-F238E27FC236}">
                <a16:creationId xmlns:a16="http://schemas.microsoft.com/office/drawing/2014/main" id="{04415F54-BE1B-EBC8-263C-E5D9C7712EFC}"/>
              </a:ext>
            </a:extLst>
          </p:cNvPr>
          <p:cNvSpPr/>
          <p:nvPr/>
        </p:nvSpPr>
        <p:spPr>
          <a:xfrm>
            <a:off x="310267" y="5920755"/>
            <a:ext cx="5404850" cy="711210"/>
          </a:xfrm>
          <a:prstGeom prst="borderCallout1">
            <a:avLst>
              <a:gd name="adj1" fmla="val -10293"/>
              <a:gd name="adj2" fmla="val 47539"/>
              <a:gd name="adj3" fmla="val -57841"/>
              <a:gd name="adj4" fmla="val 5465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④</a:t>
            </a:r>
            <a:r>
              <a:rPr kumimoji="1" lang="en-US" altLang="ja-JP" dirty="0">
                <a:solidFill>
                  <a:schemeClr val="tx1"/>
                </a:solidFill>
              </a:rPr>
              <a:t>FPS</a:t>
            </a:r>
            <a:r>
              <a:rPr kumimoji="1" lang="ja-JP" altLang="en-US" dirty="0">
                <a:solidFill>
                  <a:schemeClr val="tx1"/>
                </a:solidFill>
              </a:rPr>
              <a:t>法</a:t>
            </a:r>
            <a:r>
              <a:rPr kumimoji="1" lang="en-US" altLang="ja-JP" dirty="0">
                <a:solidFill>
                  <a:schemeClr val="tx1"/>
                </a:solidFill>
              </a:rPr>
              <a:t>(farthest point sampling)</a:t>
            </a:r>
            <a:r>
              <a:rPr kumimoji="1" lang="ja-JP" altLang="en-US" dirty="0">
                <a:solidFill>
                  <a:schemeClr val="tx1"/>
                </a:solidFill>
              </a:rPr>
              <a:t>を用いて</a:t>
            </a:r>
            <a:endParaRPr kumimoji="1" lang="en-US" altLang="ja-JP" dirty="0">
              <a:solidFill>
                <a:schemeClr val="tx1"/>
              </a:solidFill>
            </a:endParaRPr>
          </a:p>
          <a:p>
            <a:pPr algn="ctr"/>
            <a:r>
              <a:rPr lang="ja-JP" altLang="en-US" dirty="0">
                <a:solidFill>
                  <a:schemeClr val="tx1"/>
                </a:solidFill>
              </a:rPr>
              <a:t>スパースな点群を模倣する</a:t>
            </a:r>
            <a:endParaRPr kumimoji="1" lang="en-US" altLang="ja-JP" dirty="0">
              <a:solidFill>
                <a:schemeClr val="tx1"/>
              </a:solidFill>
            </a:endParaRPr>
          </a:p>
        </p:txBody>
      </p:sp>
      <p:pic>
        <p:nvPicPr>
          <p:cNvPr id="15" name="図 14">
            <a:extLst>
              <a:ext uri="{FF2B5EF4-FFF2-40B4-BE49-F238E27FC236}">
                <a16:creationId xmlns:a16="http://schemas.microsoft.com/office/drawing/2014/main" id="{3141F744-D34B-2770-D77E-1C694452C1AD}"/>
              </a:ext>
            </a:extLst>
          </p:cNvPr>
          <p:cNvPicPr>
            <a:picLocks noChangeAspect="1"/>
          </p:cNvPicPr>
          <p:nvPr/>
        </p:nvPicPr>
        <p:blipFill>
          <a:blip r:embed="rId3"/>
          <a:stretch>
            <a:fillRect/>
          </a:stretch>
        </p:blipFill>
        <p:spPr>
          <a:xfrm>
            <a:off x="8659570" y="2963041"/>
            <a:ext cx="3097001" cy="1838844"/>
          </a:xfrm>
          <a:prstGeom prst="rect">
            <a:avLst/>
          </a:prstGeom>
        </p:spPr>
      </p:pic>
    </p:spTree>
    <p:extLst>
      <p:ext uri="{BB962C8B-B14F-4D97-AF65-F5344CB8AC3E}">
        <p14:creationId xmlns:p14="http://schemas.microsoft.com/office/powerpoint/2010/main" val="37807041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215568-D716-A3A7-35CE-287AC38FFFBE}"/>
              </a:ext>
            </a:extLst>
          </p:cNvPr>
          <p:cNvSpPr>
            <a:spLocks noGrp="1"/>
          </p:cNvSpPr>
          <p:nvPr>
            <p:ph type="title"/>
          </p:nvPr>
        </p:nvSpPr>
        <p:spPr/>
        <p:txBody>
          <a:bodyPr/>
          <a:lstStyle/>
          <a:p>
            <a:r>
              <a:rPr lang="en-US" altLang="ja-JP" dirty="0"/>
              <a:t>3.</a:t>
            </a:r>
            <a:r>
              <a:rPr lang="ja-JP" altLang="en-US" dirty="0"/>
              <a:t>物体検出</a:t>
            </a:r>
            <a:r>
              <a:rPr lang="en-US" altLang="ja-JP" dirty="0"/>
              <a:t>/SE-SSD</a:t>
            </a:r>
            <a:endParaRPr kumimoji="1" lang="ja-JP" altLang="en-US" dirty="0"/>
          </a:p>
        </p:txBody>
      </p:sp>
      <p:sp>
        <p:nvSpPr>
          <p:cNvPr id="4" name="テキスト ボックス 3">
            <a:extLst>
              <a:ext uri="{FF2B5EF4-FFF2-40B4-BE49-F238E27FC236}">
                <a16:creationId xmlns:a16="http://schemas.microsoft.com/office/drawing/2014/main" id="{964E7ED9-6570-73EF-D42D-5AFBEC2CA5CD}"/>
              </a:ext>
            </a:extLst>
          </p:cNvPr>
          <p:cNvSpPr txBox="1"/>
          <p:nvPr/>
        </p:nvSpPr>
        <p:spPr>
          <a:xfrm>
            <a:off x="349482" y="789306"/>
            <a:ext cx="12248918" cy="400110"/>
          </a:xfrm>
          <a:prstGeom prst="rect">
            <a:avLst/>
          </a:prstGeom>
          <a:noFill/>
        </p:spPr>
        <p:txBody>
          <a:bodyPr wrap="square">
            <a:spAutoFit/>
          </a:bodyPr>
          <a:lstStyle/>
          <a:p>
            <a:r>
              <a:rPr lang="ja-JP" altLang="en-US" sz="2000" b="1" dirty="0"/>
              <a:t>教師モデルパラメーターの更新　</a:t>
            </a:r>
            <a:r>
              <a:rPr lang="en-US" altLang="ja-JP" sz="2000" b="1" dirty="0"/>
              <a:t>EMA(exponential moving average)</a:t>
            </a:r>
            <a:r>
              <a:rPr lang="ja-JP" altLang="en-US" sz="2000" b="1" dirty="0"/>
              <a:t>　</a:t>
            </a:r>
            <a:endParaRPr lang="en-US" altLang="ja-JP" sz="2000" b="1" dirty="0"/>
          </a:p>
        </p:txBody>
      </p:sp>
      <p:pic>
        <p:nvPicPr>
          <p:cNvPr id="7" name="図 6">
            <a:extLst>
              <a:ext uri="{FF2B5EF4-FFF2-40B4-BE49-F238E27FC236}">
                <a16:creationId xmlns:a16="http://schemas.microsoft.com/office/drawing/2014/main" id="{702BDD00-39DD-C65E-F850-E815329DE284}"/>
              </a:ext>
            </a:extLst>
          </p:cNvPr>
          <p:cNvPicPr>
            <a:picLocks noChangeAspect="1"/>
          </p:cNvPicPr>
          <p:nvPr/>
        </p:nvPicPr>
        <p:blipFill>
          <a:blip r:embed="rId2"/>
          <a:stretch>
            <a:fillRect/>
          </a:stretch>
        </p:blipFill>
        <p:spPr>
          <a:xfrm>
            <a:off x="772099" y="1464892"/>
            <a:ext cx="6427267" cy="1636032"/>
          </a:xfrm>
          <a:prstGeom prst="rect">
            <a:avLst/>
          </a:prstGeom>
        </p:spPr>
      </p:pic>
      <p:sp>
        <p:nvSpPr>
          <p:cNvPr id="8" name="吹き出し: 線 7">
            <a:extLst>
              <a:ext uri="{FF2B5EF4-FFF2-40B4-BE49-F238E27FC236}">
                <a16:creationId xmlns:a16="http://schemas.microsoft.com/office/drawing/2014/main" id="{C4869118-5DE6-A547-2154-AAE526D75917}"/>
              </a:ext>
            </a:extLst>
          </p:cNvPr>
          <p:cNvSpPr/>
          <p:nvPr/>
        </p:nvSpPr>
        <p:spPr>
          <a:xfrm>
            <a:off x="6974775" y="1330722"/>
            <a:ext cx="5115625" cy="962535"/>
          </a:xfrm>
          <a:prstGeom prst="borderCallout1">
            <a:avLst>
              <a:gd name="adj1" fmla="val 18278"/>
              <a:gd name="adj2" fmla="val -260"/>
              <a:gd name="adj3" fmla="val 134185"/>
              <a:gd name="adj4" fmla="val -53888"/>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mj-ea"/>
                <a:ea typeface="+mj-ea"/>
              </a:rPr>
              <a:t>生徒モデルの重みの</a:t>
            </a:r>
            <a:r>
              <a:rPr lang="en-US" altLang="ja-JP" dirty="0">
                <a:solidFill>
                  <a:srgbClr val="454545"/>
                </a:solidFill>
                <a:latin typeface="+mj-ea"/>
                <a:ea typeface="+mj-ea"/>
              </a:rPr>
              <a:t>EMA(</a:t>
            </a:r>
            <a:r>
              <a:rPr lang="ja-JP" altLang="en-US" dirty="0">
                <a:solidFill>
                  <a:srgbClr val="454545"/>
                </a:solidFill>
                <a:latin typeface="+mj-ea"/>
                <a:ea typeface="+mj-ea"/>
              </a:rPr>
              <a:t>指数的移動平均を使用して教師モデルの重みを更新</a:t>
            </a:r>
            <a:endParaRPr kumimoji="1" lang="en-US" altLang="ja-JP" dirty="0">
              <a:solidFill>
                <a:schemeClr val="tx1"/>
              </a:solidFill>
              <a:latin typeface="+mj-ea"/>
              <a:ea typeface="+mj-ea"/>
            </a:endParaRPr>
          </a:p>
        </p:txBody>
      </p:sp>
      <p:sp>
        <p:nvSpPr>
          <p:cNvPr id="13" name="フローチャート: 代替処理 12">
            <a:extLst>
              <a:ext uri="{FF2B5EF4-FFF2-40B4-BE49-F238E27FC236}">
                <a16:creationId xmlns:a16="http://schemas.microsoft.com/office/drawing/2014/main" id="{6D5C204F-D04C-B259-6190-C22A1FA04132}"/>
              </a:ext>
            </a:extLst>
          </p:cNvPr>
          <p:cNvSpPr/>
          <p:nvPr/>
        </p:nvSpPr>
        <p:spPr>
          <a:xfrm>
            <a:off x="3323771" y="2467428"/>
            <a:ext cx="899886" cy="493485"/>
          </a:xfrm>
          <a:prstGeom prst="flowChartAlternateProcess">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 name="テキスト ボックス 15">
            <a:extLst>
              <a:ext uri="{FF2B5EF4-FFF2-40B4-BE49-F238E27FC236}">
                <a16:creationId xmlns:a16="http://schemas.microsoft.com/office/drawing/2014/main" id="{9DABD979-B42A-6C0F-704E-76F0DADC3A61}"/>
              </a:ext>
            </a:extLst>
          </p:cNvPr>
          <p:cNvSpPr txBox="1"/>
          <p:nvPr/>
        </p:nvSpPr>
        <p:spPr>
          <a:xfrm>
            <a:off x="349482" y="3287073"/>
            <a:ext cx="12248918" cy="1938992"/>
          </a:xfrm>
          <a:prstGeom prst="rect">
            <a:avLst/>
          </a:prstGeom>
          <a:noFill/>
        </p:spPr>
        <p:txBody>
          <a:bodyPr wrap="square">
            <a:spAutoFit/>
          </a:bodyPr>
          <a:lstStyle/>
          <a:p>
            <a:r>
              <a:rPr lang="en-US" altLang="ja-JP" sz="2000" dirty="0"/>
              <a:t>EMA</a:t>
            </a:r>
            <a:r>
              <a:rPr lang="ja-JP" altLang="en-US" sz="2000" dirty="0"/>
              <a:t>とは・・・下の式のように、時刻 </a:t>
            </a:r>
            <a:r>
              <a:rPr lang="en-US" altLang="ja-JP" sz="2000" dirty="0"/>
              <a:t>t</a:t>
            </a:r>
            <a:r>
              <a:rPr lang="ja-JP" altLang="en-US" sz="2000" dirty="0"/>
              <a:t> での教師モデルのパラメーターを、時刻 </a:t>
            </a:r>
            <a:r>
              <a:rPr lang="en-US" altLang="ja-JP" sz="2000" dirty="0"/>
              <a:t>t </a:t>
            </a:r>
            <a:r>
              <a:rPr lang="ja-JP" altLang="en-US" sz="2000" dirty="0"/>
              <a:t>での生徒の</a:t>
            </a:r>
            <a:endParaRPr lang="en-US" altLang="ja-JP" sz="2000" dirty="0"/>
          </a:p>
          <a:p>
            <a:r>
              <a:rPr lang="ja-JP" altLang="en-US" sz="2000" dirty="0"/>
              <a:t>　　　　　　　パラメーターと時刻 </a:t>
            </a:r>
            <a:r>
              <a:rPr lang="en-US" altLang="ja-JP" sz="2000" dirty="0"/>
              <a:t>t -1 </a:t>
            </a:r>
            <a:r>
              <a:rPr lang="ja-JP" altLang="en-US" sz="2000" dirty="0"/>
              <a:t>での教師モデルのパラメーターを一定の割合で足すこと</a:t>
            </a:r>
            <a:endParaRPr lang="en-US" altLang="ja-JP" sz="2000" dirty="0"/>
          </a:p>
          <a:p>
            <a:r>
              <a:rPr lang="ja-JP" altLang="en-US" sz="2000" dirty="0"/>
              <a:t>　　　　</a:t>
            </a:r>
            <a:endParaRPr lang="en-US" altLang="ja-JP" sz="2000" dirty="0"/>
          </a:p>
          <a:p>
            <a:r>
              <a:rPr lang="ja-JP" altLang="en-US" sz="2000" dirty="0"/>
              <a:t>　　　　　　　つまり、時間が近い生徒モデルのパラメーターが大きく反映されて、前の時刻になれば</a:t>
            </a:r>
            <a:endParaRPr lang="en-US" altLang="ja-JP" sz="2000" dirty="0"/>
          </a:p>
          <a:p>
            <a:r>
              <a:rPr lang="ja-JP" altLang="en-US" sz="2000" dirty="0"/>
              <a:t>　　　　　　　寄与率が指数関数的に減少していく</a:t>
            </a:r>
            <a:endParaRPr lang="en-US" altLang="ja-JP" sz="2000" dirty="0"/>
          </a:p>
          <a:p>
            <a:r>
              <a:rPr lang="ja-JP" altLang="en-US" sz="2000" dirty="0"/>
              <a:t>　　　　　　　</a:t>
            </a:r>
            <a:endParaRPr lang="en-US" altLang="ja-JP" sz="2000" dirty="0"/>
          </a:p>
        </p:txBody>
      </p:sp>
      <p:pic>
        <p:nvPicPr>
          <p:cNvPr id="18" name="図 17">
            <a:extLst>
              <a:ext uri="{FF2B5EF4-FFF2-40B4-BE49-F238E27FC236}">
                <a16:creationId xmlns:a16="http://schemas.microsoft.com/office/drawing/2014/main" id="{8E1ABB3E-6E9F-0C9F-7113-5C4B968BAEE5}"/>
              </a:ext>
            </a:extLst>
          </p:cNvPr>
          <p:cNvPicPr>
            <a:picLocks noChangeAspect="1"/>
          </p:cNvPicPr>
          <p:nvPr/>
        </p:nvPicPr>
        <p:blipFill>
          <a:blip r:embed="rId3"/>
          <a:stretch>
            <a:fillRect/>
          </a:stretch>
        </p:blipFill>
        <p:spPr>
          <a:xfrm>
            <a:off x="1635875" y="5226065"/>
            <a:ext cx="3840250" cy="657077"/>
          </a:xfrm>
          <a:prstGeom prst="rect">
            <a:avLst/>
          </a:prstGeom>
        </p:spPr>
      </p:pic>
      <p:pic>
        <p:nvPicPr>
          <p:cNvPr id="20" name="図 19">
            <a:extLst>
              <a:ext uri="{FF2B5EF4-FFF2-40B4-BE49-F238E27FC236}">
                <a16:creationId xmlns:a16="http://schemas.microsoft.com/office/drawing/2014/main" id="{D0B671DF-90E6-A56A-AD12-93ACC7212033}"/>
              </a:ext>
            </a:extLst>
          </p:cNvPr>
          <p:cNvPicPr>
            <a:picLocks noChangeAspect="1"/>
          </p:cNvPicPr>
          <p:nvPr/>
        </p:nvPicPr>
        <p:blipFill>
          <a:blip r:embed="rId4"/>
          <a:stretch>
            <a:fillRect/>
          </a:stretch>
        </p:blipFill>
        <p:spPr>
          <a:xfrm>
            <a:off x="5916292" y="5063233"/>
            <a:ext cx="2076450" cy="1371600"/>
          </a:xfrm>
          <a:prstGeom prst="rect">
            <a:avLst/>
          </a:prstGeom>
        </p:spPr>
      </p:pic>
    </p:spTree>
    <p:extLst>
      <p:ext uri="{BB962C8B-B14F-4D97-AF65-F5344CB8AC3E}">
        <p14:creationId xmlns:p14="http://schemas.microsoft.com/office/powerpoint/2010/main" val="34635758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215568-D716-A3A7-35CE-287AC38FFFBE}"/>
              </a:ext>
            </a:extLst>
          </p:cNvPr>
          <p:cNvSpPr>
            <a:spLocks noGrp="1"/>
          </p:cNvSpPr>
          <p:nvPr>
            <p:ph type="title"/>
          </p:nvPr>
        </p:nvSpPr>
        <p:spPr/>
        <p:txBody>
          <a:bodyPr/>
          <a:lstStyle/>
          <a:p>
            <a:r>
              <a:rPr lang="en-US" altLang="ja-JP" dirty="0"/>
              <a:t>3.</a:t>
            </a:r>
            <a:r>
              <a:rPr lang="ja-JP" altLang="en-US" dirty="0"/>
              <a:t>物体検出</a:t>
            </a:r>
            <a:r>
              <a:rPr lang="en-US" altLang="ja-JP" dirty="0"/>
              <a:t>/SE-SSD</a:t>
            </a:r>
            <a:endParaRPr kumimoji="1" lang="ja-JP" altLang="en-US" dirty="0"/>
          </a:p>
        </p:txBody>
      </p:sp>
      <p:sp>
        <p:nvSpPr>
          <p:cNvPr id="4" name="テキスト ボックス 3">
            <a:extLst>
              <a:ext uri="{FF2B5EF4-FFF2-40B4-BE49-F238E27FC236}">
                <a16:creationId xmlns:a16="http://schemas.microsoft.com/office/drawing/2014/main" id="{964E7ED9-6570-73EF-D42D-5AFBEC2CA5CD}"/>
              </a:ext>
            </a:extLst>
          </p:cNvPr>
          <p:cNvSpPr txBox="1"/>
          <p:nvPr/>
        </p:nvSpPr>
        <p:spPr>
          <a:xfrm>
            <a:off x="349482" y="789306"/>
            <a:ext cx="12248918" cy="400110"/>
          </a:xfrm>
          <a:prstGeom prst="rect">
            <a:avLst/>
          </a:prstGeom>
          <a:noFill/>
        </p:spPr>
        <p:txBody>
          <a:bodyPr wrap="square">
            <a:spAutoFit/>
          </a:bodyPr>
          <a:lstStyle/>
          <a:p>
            <a:r>
              <a:rPr lang="ja-JP" altLang="en-US" sz="2000" b="1" dirty="0"/>
              <a:t>実験結果</a:t>
            </a:r>
            <a:r>
              <a:rPr lang="en-US" altLang="ja-JP" sz="2000" b="1" dirty="0"/>
              <a:t>(KITTI)</a:t>
            </a:r>
            <a:r>
              <a:rPr lang="ja-JP" altLang="en-US" sz="2000" b="1" dirty="0"/>
              <a:t>　</a:t>
            </a:r>
            <a:endParaRPr lang="en-US" altLang="ja-JP" sz="2000" b="1" dirty="0"/>
          </a:p>
        </p:txBody>
      </p:sp>
      <p:pic>
        <p:nvPicPr>
          <p:cNvPr id="6" name="図 5">
            <a:extLst>
              <a:ext uri="{FF2B5EF4-FFF2-40B4-BE49-F238E27FC236}">
                <a16:creationId xmlns:a16="http://schemas.microsoft.com/office/drawing/2014/main" id="{1C7BF636-E29D-49AB-3396-2DAA5BA1139E}"/>
              </a:ext>
            </a:extLst>
          </p:cNvPr>
          <p:cNvPicPr>
            <a:picLocks noChangeAspect="1"/>
          </p:cNvPicPr>
          <p:nvPr/>
        </p:nvPicPr>
        <p:blipFill>
          <a:blip r:embed="rId2"/>
          <a:stretch>
            <a:fillRect/>
          </a:stretch>
        </p:blipFill>
        <p:spPr>
          <a:xfrm>
            <a:off x="756557" y="1162848"/>
            <a:ext cx="8155214" cy="4532304"/>
          </a:xfrm>
          <a:prstGeom prst="rect">
            <a:avLst/>
          </a:prstGeom>
        </p:spPr>
      </p:pic>
      <p:sp>
        <p:nvSpPr>
          <p:cNvPr id="9" name="フローチャート: 代替処理 8">
            <a:extLst>
              <a:ext uri="{FF2B5EF4-FFF2-40B4-BE49-F238E27FC236}">
                <a16:creationId xmlns:a16="http://schemas.microsoft.com/office/drawing/2014/main" id="{24312D4C-A269-7EAA-669F-C14CCE457A90}"/>
              </a:ext>
            </a:extLst>
          </p:cNvPr>
          <p:cNvSpPr/>
          <p:nvPr/>
        </p:nvSpPr>
        <p:spPr>
          <a:xfrm>
            <a:off x="885372" y="5449146"/>
            <a:ext cx="8026399" cy="246006"/>
          </a:xfrm>
          <a:prstGeom prst="flowChartAlternateProcess">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 name="吹き出し: 線 9">
            <a:extLst>
              <a:ext uri="{FF2B5EF4-FFF2-40B4-BE49-F238E27FC236}">
                <a16:creationId xmlns:a16="http://schemas.microsoft.com/office/drawing/2014/main" id="{31AF71C9-8C25-64B1-76C3-10D4E503612D}"/>
              </a:ext>
            </a:extLst>
          </p:cNvPr>
          <p:cNvSpPr/>
          <p:nvPr/>
        </p:nvSpPr>
        <p:spPr>
          <a:xfrm>
            <a:off x="807422" y="5822999"/>
            <a:ext cx="10600807" cy="636906"/>
          </a:xfrm>
          <a:prstGeom prst="borderCallout1">
            <a:avLst>
              <a:gd name="adj1" fmla="val -4341"/>
              <a:gd name="adj2" fmla="val 32919"/>
              <a:gd name="adj3" fmla="val -32120"/>
              <a:gd name="adj4" fmla="val 33844"/>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BEV</a:t>
            </a:r>
            <a:r>
              <a:rPr kumimoji="1" lang="ja-JP" altLang="en-US" dirty="0">
                <a:solidFill>
                  <a:schemeClr val="tx1"/>
                </a:solidFill>
              </a:rPr>
              <a:t>マップの</a:t>
            </a:r>
            <a:r>
              <a:rPr kumimoji="1" lang="en-US" altLang="ja-JP" dirty="0" err="1">
                <a:solidFill>
                  <a:schemeClr val="tx1"/>
                </a:solidFill>
              </a:rPr>
              <a:t>mAP</a:t>
            </a:r>
            <a:r>
              <a:rPr kumimoji="1" lang="en-US" altLang="ja-JP" dirty="0">
                <a:solidFill>
                  <a:schemeClr val="tx1"/>
                </a:solidFill>
              </a:rPr>
              <a:t> 91</a:t>
            </a:r>
            <a:r>
              <a:rPr kumimoji="1" lang="ja-JP" altLang="en-US" dirty="0">
                <a:solidFill>
                  <a:schemeClr val="tx1"/>
                </a:solidFill>
              </a:rPr>
              <a:t>は</a:t>
            </a:r>
            <a:r>
              <a:rPr kumimoji="1" lang="en-US" altLang="ja-JP" dirty="0">
                <a:solidFill>
                  <a:schemeClr val="tx1"/>
                </a:solidFill>
              </a:rPr>
              <a:t>2</a:t>
            </a:r>
            <a:r>
              <a:rPr kumimoji="1" lang="ja-JP" altLang="en-US" dirty="0">
                <a:solidFill>
                  <a:schemeClr val="tx1"/>
                </a:solidFill>
              </a:rPr>
              <a:t>ステージより高い、速度も</a:t>
            </a:r>
            <a:r>
              <a:rPr kumimoji="1" lang="en-US" altLang="ja-JP" dirty="0">
                <a:solidFill>
                  <a:schemeClr val="tx1"/>
                </a:solidFill>
              </a:rPr>
              <a:t>30ms</a:t>
            </a:r>
            <a:r>
              <a:rPr kumimoji="1" lang="ja-JP" altLang="en-US" dirty="0">
                <a:solidFill>
                  <a:schemeClr val="tx1"/>
                </a:solidFill>
              </a:rPr>
              <a:t>なので</a:t>
            </a:r>
            <a:r>
              <a:rPr kumimoji="1" lang="en-US" altLang="ja-JP" dirty="0" err="1">
                <a:solidFill>
                  <a:schemeClr val="tx1"/>
                </a:solidFill>
              </a:rPr>
              <a:t>PointPillor</a:t>
            </a:r>
            <a:r>
              <a:rPr lang="ja-JP" altLang="en-US" dirty="0">
                <a:solidFill>
                  <a:schemeClr val="tx1"/>
                </a:solidFill>
              </a:rPr>
              <a:t>の</a:t>
            </a:r>
            <a:r>
              <a:rPr lang="en-US" altLang="ja-JP" dirty="0">
                <a:solidFill>
                  <a:schemeClr val="tx1"/>
                </a:solidFill>
              </a:rPr>
              <a:t>23ms</a:t>
            </a:r>
            <a:r>
              <a:rPr lang="ja-JP" altLang="en-US" dirty="0">
                <a:solidFill>
                  <a:schemeClr val="tx1"/>
                </a:solidFill>
              </a:rPr>
              <a:t>なみに高速</a:t>
            </a:r>
            <a:endParaRPr kumimoji="1" lang="en-US" altLang="ja-JP" dirty="0">
              <a:solidFill>
                <a:schemeClr val="tx1"/>
              </a:solidFill>
            </a:endParaRPr>
          </a:p>
        </p:txBody>
      </p:sp>
    </p:spTree>
    <p:extLst>
      <p:ext uri="{BB962C8B-B14F-4D97-AF65-F5344CB8AC3E}">
        <p14:creationId xmlns:p14="http://schemas.microsoft.com/office/powerpoint/2010/main" val="19179341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DA078DF-12B5-41B2-B990-3D3BC8031670}"/>
              </a:ext>
            </a:extLst>
          </p:cNvPr>
          <p:cNvSpPr>
            <a:spLocks noGrp="1"/>
          </p:cNvSpPr>
          <p:nvPr>
            <p:ph type="sldNum" sz="quarter" idx="12"/>
          </p:nvPr>
        </p:nvSpPr>
        <p:spPr/>
        <p:txBody>
          <a:bodyPr/>
          <a:lstStyle/>
          <a:p>
            <a:fld id="{58559E05-BCEC-45BC-9BA0-4ACA84666899}" type="slidenum">
              <a:rPr lang="ja-JP" altLang="en-US" smtClean="0"/>
              <a:pPr/>
              <a:t>38</a:t>
            </a:fld>
            <a:endParaRPr lang="ja-JP" altLang="en-US"/>
          </a:p>
        </p:txBody>
      </p:sp>
      <p:sp>
        <p:nvSpPr>
          <p:cNvPr id="3" name="タイトル 2">
            <a:extLst>
              <a:ext uri="{FF2B5EF4-FFF2-40B4-BE49-F238E27FC236}">
                <a16:creationId xmlns:a16="http://schemas.microsoft.com/office/drawing/2014/main" id="{81CB7BBE-C076-4ACF-9696-93783D0316F2}"/>
              </a:ext>
            </a:extLst>
          </p:cNvPr>
          <p:cNvSpPr>
            <a:spLocks noGrp="1"/>
          </p:cNvSpPr>
          <p:nvPr>
            <p:ph type="title"/>
          </p:nvPr>
        </p:nvSpPr>
        <p:spPr>
          <a:xfrm>
            <a:off x="557713" y="3048563"/>
            <a:ext cx="10453187" cy="760873"/>
          </a:xfrm>
        </p:spPr>
        <p:txBody>
          <a:bodyPr/>
          <a:lstStyle/>
          <a:p>
            <a:r>
              <a:rPr lang="en-US" altLang="ja-JP" dirty="0"/>
              <a:t>4. </a:t>
            </a:r>
            <a:r>
              <a:rPr lang="ja-JP" altLang="en-US" dirty="0"/>
              <a:t>物体検出</a:t>
            </a:r>
            <a:r>
              <a:rPr lang="en-US" altLang="ja-JP" dirty="0"/>
              <a:t>/TED</a:t>
            </a:r>
            <a:endParaRPr lang="en-US" altLang="ja-JP" sz="3200" dirty="0"/>
          </a:p>
        </p:txBody>
      </p:sp>
    </p:spTree>
    <p:extLst>
      <p:ext uri="{BB962C8B-B14F-4D97-AF65-F5344CB8AC3E}">
        <p14:creationId xmlns:p14="http://schemas.microsoft.com/office/powerpoint/2010/main" val="33698745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FF6BDE-B6C6-3A17-A795-BDB30895D85D}"/>
              </a:ext>
            </a:extLst>
          </p:cNvPr>
          <p:cNvSpPr>
            <a:spLocks noGrp="1"/>
          </p:cNvSpPr>
          <p:nvPr>
            <p:ph type="title"/>
          </p:nvPr>
        </p:nvSpPr>
        <p:spPr/>
        <p:txBody>
          <a:bodyPr/>
          <a:lstStyle/>
          <a:p>
            <a:r>
              <a:rPr lang="en-US" altLang="ja-JP" dirty="0"/>
              <a:t>4.</a:t>
            </a:r>
            <a:r>
              <a:rPr lang="ja-JP" altLang="en-US" dirty="0"/>
              <a:t>物体検出</a:t>
            </a:r>
            <a:r>
              <a:rPr lang="en-US" altLang="ja-JP" dirty="0"/>
              <a:t>/TED</a:t>
            </a:r>
            <a:endParaRPr kumimoji="1" lang="ja-JP" altLang="en-US" dirty="0"/>
          </a:p>
        </p:txBody>
      </p:sp>
      <p:sp>
        <p:nvSpPr>
          <p:cNvPr id="3" name="フッター プレースホルダー 2">
            <a:extLst>
              <a:ext uri="{FF2B5EF4-FFF2-40B4-BE49-F238E27FC236}">
                <a16:creationId xmlns:a16="http://schemas.microsoft.com/office/drawing/2014/main" id="{E9904424-D559-B308-014B-628D5B2D79C7}"/>
              </a:ext>
            </a:extLst>
          </p:cNvPr>
          <p:cNvSpPr>
            <a:spLocks noGrp="1"/>
          </p:cNvSpPr>
          <p:nvPr>
            <p:ph type="ftr" sz="quarter" idx="4294967295"/>
          </p:nvPr>
        </p:nvSpPr>
        <p:spPr>
          <a:xfrm>
            <a:off x="4165439" y="6244920"/>
            <a:ext cx="3861118" cy="476280"/>
          </a:xfrm>
        </p:spPr>
        <p:txBody>
          <a:bodyPr/>
          <a:lstStyle/>
          <a:p>
            <a:r>
              <a:rPr lang="en-US" altLang="ja-JP"/>
              <a:t>M1-3514</a:t>
            </a:r>
            <a:endParaRPr lang="ja-JP" altLang="en-US"/>
          </a:p>
        </p:txBody>
      </p:sp>
      <p:sp>
        <p:nvSpPr>
          <p:cNvPr id="4" name="テキスト ボックス 3">
            <a:extLst>
              <a:ext uri="{FF2B5EF4-FFF2-40B4-BE49-F238E27FC236}">
                <a16:creationId xmlns:a16="http://schemas.microsoft.com/office/drawing/2014/main" id="{3A363A0A-DB73-96B8-3B34-030DACA6453F}"/>
              </a:ext>
            </a:extLst>
          </p:cNvPr>
          <p:cNvSpPr txBox="1"/>
          <p:nvPr/>
        </p:nvSpPr>
        <p:spPr>
          <a:xfrm>
            <a:off x="138545" y="791775"/>
            <a:ext cx="11313225" cy="1910523"/>
          </a:xfrm>
          <a:prstGeom prst="rect">
            <a:avLst/>
          </a:prstGeom>
          <a:noFill/>
        </p:spPr>
        <p:txBody>
          <a:bodyPr wrap="square">
            <a:spAutoFit/>
          </a:bodyPr>
          <a:lstStyle/>
          <a:p>
            <a:r>
              <a:rPr lang="en-US" altLang="ja-JP" b="1" dirty="0"/>
              <a:t>TED</a:t>
            </a:r>
            <a:r>
              <a:rPr lang="ja-JP" altLang="en-US" b="1" dirty="0"/>
              <a:t>：</a:t>
            </a:r>
            <a:r>
              <a:rPr lang="en-US" altLang="ja-JP" b="1" dirty="0"/>
              <a:t>Transformation-Equivariant 3D Object Detection</a:t>
            </a:r>
            <a:r>
              <a:rPr lang="ja-JP" altLang="en-US" b="1" dirty="0"/>
              <a:t>　</a:t>
            </a:r>
            <a:r>
              <a:rPr lang="en-US" altLang="ja-JP" b="1" dirty="0"/>
              <a:t>for Autonomous Driving</a:t>
            </a:r>
          </a:p>
          <a:p>
            <a:r>
              <a:rPr lang="ja-JP" altLang="en-US" b="1" dirty="0"/>
              <a:t>　</a:t>
            </a:r>
            <a:r>
              <a:rPr lang="ja-JP" altLang="en-US" dirty="0"/>
              <a:t>・・・</a:t>
            </a:r>
            <a:r>
              <a:rPr lang="en-US" altLang="ja-JP" dirty="0"/>
              <a:t>Voxel-RCNN</a:t>
            </a:r>
            <a:r>
              <a:rPr lang="ja-JP" altLang="en-US" dirty="0"/>
              <a:t>に</a:t>
            </a:r>
            <a:r>
              <a:rPr lang="en-US" altLang="ja-JP" dirty="0"/>
              <a:t>BEV</a:t>
            </a:r>
            <a:r>
              <a:rPr lang="ja-JP" altLang="en-US" dirty="0"/>
              <a:t>マップでの回転対称性、また距離に応じた</a:t>
            </a:r>
            <a:r>
              <a:rPr lang="en-US" altLang="ja-JP" dirty="0"/>
              <a:t>Augmentation</a:t>
            </a:r>
            <a:r>
              <a:rPr lang="ja-JP" altLang="en-US" dirty="0"/>
              <a:t>を</a:t>
            </a:r>
            <a:endParaRPr lang="en-US" altLang="ja-JP" dirty="0"/>
          </a:p>
          <a:p>
            <a:r>
              <a:rPr lang="ja-JP" altLang="en-US" dirty="0"/>
              <a:t>　　　　加えて精度を向上させたもの。</a:t>
            </a:r>
            <a:r>
              <a:rPr lang="en-US" altLang="ja-JP" dirty="0"/>
              <a:t>RPN</a:t>
            </a:r>
            <a:r>
              <a:rPr lang="ja-JP" altLang="en-US" dirty="0"/>
              <a:t>で生成したバウンディングボックスをもとに</a:t>
            </a:r>
            <a:r>
              <a:rPr lang="en-US" altLang="ja-JP" dirty="0" err="1"/>
              <a:t>RoI</a:t>
            </a:r>
            <a:br>
              <a:rPr lang="en-US" altLang="ja-JP" dirty="0"/>
            </a:br>
            <a:r>
              <a:rPr lang="ja-JP" altLang="en-US" dirty="0"/>
              <a:t>　　　　プーリングを行って、ボックス位置の最適化を行う</a:t>
            </a:r>
            <a:r>
              <a:rPr lang="en-US" altLang="ja-JP" dirty="0"/>
              <a:t>two-stage</a:t>
            </a:r>
            <a:r>
              <a:rPr lang="ja-JP" altLang="en-US" dirty="0"/>
              <a:t>の手法</a:t>
            </a:r>
            <a:endParaRPr lang="en-US" altLang="ja-JP" dirty="0"/>
          </a:p>
          <a:p>
            <a:endParaRPr lang="en-US" altLang="ja-JP" dirty="0"/>
          </a:p>
          <a:p>
            <a:r>
              <a:rPr lang="ja-JP" altLang="en-US" dirty="0"/>
              <a:t>　</a:t>
            </a:r>
            <a:endParaRPr lang="en-US" altLang="ja-JP" dirty="0"/>
          </a:p>
        </p:txBody>
      </p:sp>
      <p:pic>
        <p:nvPicPr>
          <p:cNvPr id="6" name="図 5">
            <a:extLst>
              <a:ext uri="{FF2B5EF4-FFF2-40B4-BE49-F238E27FC236}">
                <a16:creationId xmlns:a16="http://schemas.microsoft.com/office/drawing/2014/main" id="{A2B3EDF7-D30D-F1B3-761E-61378D34293B}"/>
              </a:ext>
            </a:extLst>
          </p:cNvPr>
          <p:cNvPicPr>
            <a:picLocks noChangeAspect="1"/>
          </p:cNvPicPr>
          <p:nvPr/>
        </p:nvPicPr>
        <p:blipFill>
          <a:blip r:embed="rId2"/>
          <a:stretch>
            <a:fillRect/>
          </a:stretch>
        </p:blipFill>
        <p:spPr>
          <a:xfrm>
            <a:off x="1552001" y="2179099"/>
            <a:ext cx="6474556" cy="3565697"/>
          </a:xfrm>
          <a:prstGeom prst="rect">
            <a:avLst/>
          </a:prstGeom>
        </p:spPr>
      </p:pic>
      <p:sp>
        <p:nvSpPr>
          <p:cNvPr id="7" name="フローチャート: 代替処理 6">
            <a:extLst>
              <a:ext uri="{FF2B5EF4-FFF2-40B4-BE49-F238E27FC236}">
                <a16:creationId xmlns:a16="http://schemas.microsoft.com/office/drawing/2014/main" id="{267D9B79-7B15-391B-B34E-EF970F56541F}"/>
              </a:ext>
            </a:extLst>
          </p:cNvPr>
          <p:cNvSpPr/>
          <p:nvPr/>
        </p:nvSpPr>
        <p:spPr>
          <a:xfrm>
            <a:off x="1654629" y="3662218"/>
            <a:ext cx="2336799" cy="2052637"/>
          </a:xfrm>
          <a:prstGeom prst="flowChartAlternateProcess">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8" name="フローチャート: 代替処理 7">
            <a:extLst>
              <a:ext uri="{FF2B5EF4-FFF2-40B4-BE49-F238E27FC236}">
                <a16:creationId xmlns:a16="http://schemas.microsoft.com/office/drawing/2014/main" id="{C40694CD-F7B8-4E21-1F1E-F49980C50DC4}"/>
              </a:ext>
            </a:extLst>
          </p:cNvPr>
          <p:cNvSpPr/>
          <p:nvPr/>
        </p:nvSpPr>
        <p:spPr>
          <a:xfrm>
            <a:off x="4151081" y="3961947"/>
            <a:ext cx="1944920" cy="1266973"/>
          </a:xfrm>
          <a:prstGeom prst="flowChartAlternateProcess">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0070C0"/>
              </a:solidFill>
            </a:endParaRPr>
          </a:p>
        </p:txBody>
      </p:sp>
      <p:sp>
        <p:nvSpPr>
          <p:cNvPr id="9" name="吹き出し: 線 8">
            <a:extLst>
              <a:ext uri="{FF2B5EF4-FFF2-40B4-BE49-F238E27FC236}">
                <a16:creationId xmlns:a16="http://schemas.microsoft.com/office/drawing/2014/main" id="{9AA0B9D6-942B-0AE4-B6CE-E5F9CF4EF1B3}"/>
              </a:ext>
            </a:extLst>
          </p:cNvPr>
          <p:cNvSpPr/>
          <p:nvPr/>
        </p:nvSpPr>
        <p:spPr>
          <a:xfrm>
            <a:off x="2699814" y="5786616"/>
            <a:ext cx="5326743" cy="742176"/>
          </a:xfrm>
          <a:prstGeom prst="borderCallout1">
            <a:avLst>
              <a:gd name="adj1" fmla="val 18278"/>
              <a:gd name="adj2" fmla="val -260"/>
              <a:gd name="adj3" fmla="val -6500"/>
              <a:gd name="adj4" fmla="val -5155"/>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j-ea"/>
                <a:ea typeface="+mj-ea"/>
              </a:rPr>
              <a:t>①</a:t>
            </a:r>
            <a:r>
              <a:rPr lang="ja-JP" altLang="en-US" dirty="0">
                <a:solidFill>
                  <a:schemeClr val="tx1"/>
                </a:solidFill>
                <a:latin typeface="+mj-ea"/>
                <a:ea typeface="+mj-ea"/>
              </a:rPr>
              <a:t>様々な回転、反転処理させた点群を大量に作成し、それぞれに</a:t>
            </a:r>
            <a:r>
              <a:rPr lang="en-US" altLang="ja-JP" dirty="0" err="1">
                <a:solidFill>
                  <a:schemeClr val="tx1"/>
                </a:solidFill>
                <a:latin typeface="+mj-ea"/>
                <a:ea typeface="+mj-ea"/>
              </a:rPr>
              <a:t>SpConv</a:t>
            </a:r>
            <a:r>
              <a:rPr lang="ja-JP" altLang="en-US" dirty="0">
                <a:solidFill>
                  <a:schemeClr val="tx1"/>
                </a:solidFill>
                <a:latin typeface="+mj-ea"/>
                <a:ea typeface="+mj-ea"/>
              </a:rPr>
              <a:t>を施す</a:t>
            </a:r>
            <a:endParaRPr kumimoji="1" lang="en-US" altLang="ja-JP" dirty="0">
              <a:solidFill>
                <a:schemeClr val="tx1"/>
              </a:solidFill>
              <a:latin typeface="+mj-ea"/>
              <a:ea typeface="+mj-ea"/>
            </a:endParaRPr>
          </a:p>
        </p:txBody>
      </p:sp>
      <p:sp>
        <p:nvSpPr>
          <p:cNvPr id="10" name="吹き出し: 線 9">
            <a:extLst>
              <a:ext uri="{FF2B5EF4-FFF2-40B4-BE49-F238E27FC236}">
                <a16:creationId xmlns:a16="http://schemas.microsoft.com/office/drawing/2014/main" id="{94319632-4D5B-CB07-756D-02D12CC54BEB}"/>
              </a:ext>
            </a:extLst>
          </p:cNvPr>
          <p:cNvSpPr/>
          <p:nvPr/>
        </p:nvSpPr>
        <p:spPr>
          <a:xfrm>
            <a:off x="6428416" y="5065539"/>
            <a:ext cx="5489383" cy="762724"/>
          </a:xfrm>
          <a:prstGeom prst="borderCallout1">
            <a:avLst>
              <a:gd name="adj1" fmla="val 18278"/>
              <a:gd name="adj2" fmla="val -260"/>
              <a:gd name="adj3" fmla="val -4544"/>
              <a:gd name="adj4" fmla="val -6790"/>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j-ea"/>
                <a:ea typeface="+mj-ea"/>
              </a:rPr>
              <a:t>②結果的にさまざまな回転、反転処理をおこなった複数の</a:t>
            </a:r>
            <a:r>
              <a:rPr kumimoji="1" lang="en-US" altLang="ja-JP" dirty="0">
                <a:solidFill>
                  <a:schemeClr val="tx1"/>
                </a:solidFill>
                <a:latin typeface="+mj-ea"/>
                <a:ea typeface="+mj-ea"/>
              </a:rPr>
              <a:t>BEV</a:t>
            </a:r>
            <a:r>
              <a:rPr lang="ja-JP" altLang="en-US" dirty="0">
                <a:solidFill>
                  <a:schemeClr val="tx1"/>
                </a:solidFill>
                <a:latin typeface="+mj-ea"/>
                <a:ea typeface="+mj-ea"/>
              </a:rPr>
              <a:t>マップができる</a:t>
            </a:r>
            <a:endParaRPr kumimoji="1" lang="en-US" altLang="ja-JP" dirty="0">
              <a:solidFill>
                <a:schemeClr val="tx1"/>
              </a:solidFill>
              <a:latin typeface="+mj-ea"/>
              <a:ea typeface="+mj-ea"/>
            </a:endParaRPr>
          </a:p>
        </p:txBody>
      </p:sp>
      <p:sp>
        <p:nvSpPr>
          <p:cNvPr id="11" name="フローチャート: 代替処理 10">
            <a:extLst>
              <a:ext uri="{FF2B5EF4-FFF2-40B4-BE49-F238E27FC236}">
                <a16:creationId xmlns:a16="http://schemas.microsoft.com/office/drawing/2014/main" id="{7272A70D-4A65-BF3F-5621-2C546727B52A}"/>
              </a:ext>
            </a:extLst>
          </p:cNvPr>
          <p:cNvSpPr/>
          <p:nvPr/>
        </p:nvSpPr>
        <p:spPr>
          <a:xfrm>
            <a:off x="3730167" y="2262566"/>
            <a:ext cx="3033489" cy="1266973"/>
          </a:xfrm>
          <a:prstGeom prst="flowChartAlternateProcess">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00B050"/>
              </a:solidFill>
            </a:endParaRPr>
          </a:p>
        </p:txBody>
      </p:sp>
      <p:sp>
        <p:nvSpPr>
          <p:cNvPr id="12" name="吹き出し: 線 11">
            <a:extLst>
              <a:ext uri="{FF2B5EF4-FFF2-40B4-BE49-F238E27FC236}">
                <a16:creationId xmlns:a16="http://schemas.microsoft.com/office/drawing/2014/main" id="{C2048F15-E532-8F79-5A12-733EF458A339}"/>
              </a:ext>
            </a:extLst>
          </p:cNvPr>
          <p:cNvSpPr/>
          <p:nvPr/>
        </p:nvSpPr>
        <p:spPr>
          <a:xfrm>
            <a:off x="7081252" y="2179099"/>
            <a:ext cx="4022177" cy="1149362"/>
          </a:xfrm>
          <a:prstGeom prst="borderCallout1">
            <a:avLst>
              <a:gd name="adj1" fmla="val 18278"/>
              <a:gd name="adj2" fmla="val -260"/>
              <a:gd name="adj3" fmla="val 34144"/>
              <a:gd name="adj4" fmla="val -9272"/>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mj-ea"/>
                <a:ea typeface="+mj-ea"/>
              </a:rPr>
              <a:t>③変換をもとにもどして</a:t>
            </a:r>
            <a:endParaRPr lang="en-US" altLang="ja-JP" dirty="0">
              <a:solidFill>
                <a:schemeClr val="tx1"/>
              </a:solidFill>
              <a:latin typeface="+mj-ea"/>
              <a:ea typeface="+mj-ea"/>
            </a:endParaRPr>
          </a:p>
          <a:p>
            <a:pPr algn="ctr"/>
            <a:r>
              <a:rPr lang="ja-JP" altLang="en-US" dirty="0">
                <a:solidFill>
                  <a:schemeClr val="tx1"/>
                </a:solidFill>
                <a:latin typeface="+mj-ea"/>
                <a:ea typeface="+mj-ea"/>
              </a:rPr>
              <a:t>一つの</a:t>
            </a:r>
            <a:r>
              <a:rPr lang="en-US" altLang="ja-JP" dirty="0">
                <a:solidFill>
                  <a:schemeClr val="tx1"/>
                </a:solidFill>
                <a:latin typeface="+mj-ea"/>
                <a:ea typeface="+mj-ea"/>
              </a:rPr>
              <a:t>BEV</a:t>
            </a:r>
            <a:r>
              <a:rPr lang="ja-JP" altLang="en-US" dirty="0">
                <a:solidFill>
                  <a:schemeClr val="tx1"/>
                </a:solidFill>
                <a:latin typeface="+mj-ea"/>
                <a:ea typeface="+mj-ea"/>
              </a:rPr>
              <a:t>マップ作成</a:t>
            </a:r>
            <a:endParaRPr lang="en-US" altLang="ja-JP" dirty="0">
              <a:solidFill>
                <a:schemeClr val="tx1"/>
              </a:solidFill>
              <a:latin typeface="+mj-ea"/>
              <a:ea typeface="+mj-ea"/>
            </a:endParaRPr>
          </a:p>
          <a:p>
            <a:pPr algn="ctr"/>
            <a:r>
              <a:rPr lang="ja-JP" altLang="en-US" dirty="0">
                <a:solidFill>
                  <a:schemeClr val="tx1"/>
                </a:solidFill>
                <a:latin typeface="+mj-ea"/>
                <a:ea typeface="+mj-ea"/>
              </a:rPr>
              <a:t>バウンディングボックスの提案</a:t>
            </a:r>
            <a:endParaRPr kumimoji="1" lang="en-US" altLang="ja-JP" dirty="0">
              <a:solidFill>
                <a:schemeClr val="tx1"/>
              </a:solidFill>
              <a:latin typeface="+mj-ea"/>
              <a:ea typeface="+mj-ea"/>
            </a:endParaRPr>
          </a:p>
        </p:txBody>
      </p:sp>
      <p:sp>
        <p:nvSpPr>
          <p:cNvPr id="13" name="フローチャート: 代替処理 12">
            <a:extLst>
              <a:ext uri="{FF2B5EF4-FFF2-40B4-BE49-F238E27FC236}">
                <a16:creationId xmlns:a16="http://schemas.microsoft.com/office/drawing/2014/main" id="{B0D4FA8C-F1BF-3DD4-BB56-5ADEA66B0AB1}"/>
              </a:ext>
            </a:extLst>
          </p:cNvPr>
          <p:cNvSpPr/>
          <p:nvPr/>
        </p:nvSpPr>
        <p:spPr>
          <a:xfrm>
            <a:off x="6211562" y="3663114"/>
            <a:ext cx="1814995" cy="1266973"/>
          </a:xfrm>
          <a:prstGeom prst="flowChartAlternateProcess">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00B050"/>
              </a:solidFill>
            </a:endParaRPr>
          </a:p>
        </p:txBody>
      </p:sp>
      <p:sp>
        <p:nvSpPr>
          <p:cNvPr id="14" name="吹き出し: 線 13">
            <a:extLst>
              <a:ext uri="{FF2B5EF4-FFF2-40B4-BE49-F238E27FC236}">
                <a16:creationId xmlns:a16="http://schemas.microsoft.com/office/drawing/2014/main" id="{338217F0-B808-E130-52B0-BD53A693DECB}"/>
              </a:ext>
            </a:extLst>
          </p:cNvPr>
          <p:cNvSpPr/>
          <p:nvPr/>
        </p:nvSpPr>
        <p:spPr>
          <a:xfrm>
            <a:off x="8309741" y="3529539"/>
            <a:ext cx="3468761" cy="1266972"/>
          </a:xfrm>
          <a:prstGeom prst="borderCallout1">
            <a:avLst>
              <a:gd name="adj1" fmla="val 18278"/>
              <a:gd name="adj2" fmla="val -260"/>
              <a:gd name="adj3" fmla="val 22752"/>
              <a:gd name="adj4" fmla="val -8882"/>
            </a:avLst>
          </a:prstGeom>
          <a:solidFill>
            <a:schemeClr val="bg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j-ea"/>
                <a:ea typeface="+mj-ea"/>
              </a:rPr>
              <a:t>④様々な変換空間で</a:t>
            </a:r>
            <a:r>
              <a:rPr kumimoji="1" lang="en-US" altLang="ja-JP" dirty="0" err="1">
                <a:solidFill>
                  <a:schemeClr val="tx1"/>
                </a:solidFill>
                <a:latin typeface="+mj-ea"/>
                <a:ea typeface="+mj-ea"/>
              </a:rPr>
              <a:t>RoI</a:t>
            </a:r>
            <a:br>
              <a:rPr kumimoji="1" lang="en-US" altLang="ja-JP" dirty="0">
                <a:solidFill>
                  <a:schemeClr val="tx1"/>
                </a:solidFill>
                <a:latin typeface="+mj-ea"/>
                <a:ea typeface="+mj-ea"/>
              </a:rPr>
            </a:br>
            <a:r>
              <a:rPr kumimoji="1" lang="ja-JP" altLang="en-US" dirty="0">
                <a:solidFill>
                  <a:schemeClr val="tx1"/>
                </a:solidFill>
                <a:latin typeface="+mj-ea"/>
                <a:ea typeface="+mj-ea"/>
              </a:rPr>
              <a:t>プーリングを行って</a:t>
            </a:r>
            <a:endParaRPr kumimoji="1" lang="en-US" altLang="ja-JP" dirty="0">
              <a:solidFill>
                <a:schemeClr val="tx1"/>
              </a:solidFill>
              <a:latin typeface="+mj-ea"/>
              <a:ea typeface="+mj-ea"/>
            </a:endParaRPr>
          </a:p>
          <a:p>
            <a:pPr algn="ctr"/>
            <a:r>
              <a:rPr lang="ja-JP" altLang="en-US" dirty="0">
                <a:solidFill>
                  <a:schemeClr val="tx1"/>
                </a:solidFill>
                <a:latin typeface="+mj-ea"/>
                <a:ea typeface="+mj-ea"/>
              </a:rPr>
              <a:t>バンディングボックス修正</a:t>
            </a:r>
            <a:endParaRPr kumimoji="1" lang="en-US" altLang="ja-JP" dirty="0">
              <a:solidFill>
                <a:schemeClr val="tx1"/>
              </a:solidFill>
              <a:latin typeface="+mj-ea"/>
              <a:ea typeface="+mj-ea"/>
            </a:endParaRPr>
          </a:p>
        </p:txBody>
      </p:sp>
    </p:spTree>
    <p:extLst>
      <p:ext uri="{BB962C8B-B14F-4D97-AF65-F5344CB8AC3E}">
        <p14:creationId xmlns:p14="http://schemas.microsoft.com/office/powerpoint/2010/main" val="1770680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DA078DF-12B5-41B2-B990-3D3BC8031670}"/>
              </a:ext>
            </a:extLst>
          </p:cNvPr>
          <p:cNvSpPr>
            <a:spLocks noGrp="1"/>
          </p:cNvSpPr>
          <p:nvPr>
            <p:ph type="sldNum" sz="quarter" idx="12"/>
          </p:nvPr>
        </p:nvSpPr>
        <p:spPr/>
        <p:txBody>
          <a:bodyPr/>
          <a:lstStyle/>
          <a:p>
            <a:fld id="{58559E05-BCEC-45BC-9BA0-4ACA84666899}" type="slidenum">
              <a:rPr lang="ja-JP" altLang="en-US" smtClean="0"/>
              <a:pPr/>
              <a:t>4</a:t>
            </a:fld>
            <a:endParaRPr lang="ja-JP" altLang="en-US"/>
          </a:p>
        </p:txBody>
      </p:sp>
      <p:sp>
        <p:nvSpPr>
          <p:cNvPr id="3" name="タイトル 2">
            <a:extLst>
              <a:ext uri="{FF2B5EF4-FFF2-40B4-BE49-F238E27FC236}">
                <a16:creationId xmlns:a16="http://schemas.microsoft.com/office/drawing/2014/main" id="{81CB7BBE-C076-4ACF-9696-93783D0316F2}"/>
              </a:ext>
            </a:extLst>
          </p:cNvPr>
          <p:cNvSpPr>
            <a:spLocks noGrp="1"/>
          </p:cNvSpPr>
          <p:nvPr>
            <p:ph type="title"/>
          </p:nvPr>
        </p:nvSpPr>
        <p:spPr>
          <a:xfrm>
            <a:off x="557713" y="3048563"/>
            <a:ext cx="10453187" cy="760873"/>
          </a:xfrm>
        </p:spPr>
        <p:txBody>
          <a:bodyPr/>
          <a:lstStyle/>
          <a:p>
            <a:r>
              <a:rPr lang="en-US" altLang="ja-JP" dirty="0"/>
              <a:t>1. </a:t>
            </a:r>
            <a:r>
              <a:rPr lang="ja-JP" altLang="en-US" dirty="0"/>
              <a:t>路面分離</a:t>
            </a:r>
            <a:r>
              <a:rPr lang="en-US" altLang="ja-JP" dirty="0"/>
              <a:t>/Patchwork, Patchwork++</a:t>
            </a:r>
            <a:endParaRPr lang="en-US" altLang="ja-JP" sz="3200" dirty="0"/>
          </a:p>
        </p:txBody>
      </p:sp>
    </p:spTree>
    <p:extLst>
      <p:ext uri="{BB962C8B-B14F-4D97-AF65-F5344CB8AC3E}">
        <p14:creationId xmlns:p14="http://schemas.microsoft.com/office/powerpoint/2010/main" val="23870973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FF6BDE-B6C6-3A17-A795-BDB30895D85D}"/>
              </a:ext>
            </a:extLst>
          </p:cNvPr>
          <p:cNvSpPr>
            <a:spLocks noGrp="1"/>
          </p:cNvSpPr>
          <p:nvPr>
            <p:ph type="title"/>
          </p:nvPr>
        </p:nvSpPr>
        <p:spPr/>
        <p:txBody>
          <a:bodyPr/>
          <a:lstStyle/>
          <a:p>
            <a:r>
              <a:rPr lang="en-US" altLang="ja-JP" dirty="0"/>
              <a:t>4.</a:t>
            </a:r>
            <a:r>
              <a:rPr lang="ja-JP" altLang="en-US" dirty="0"/>
              <a:t>物体検出</a:t>
            </a:r>
            <a:r>
              <a:rPr lang="en-US" altLang="ja-JP" dirty="0"/>
              <a:t>/TED</a:t>
            </a:r>
            <a:endParaRPr kumimoji="1" lang="ja-JP" altLang="en-US" dirty="0"/>
          </a:p>
        </p:txBody>
      </p:sp>
      <p:sp>
        <p:nvSpPr>
          <p:cNvPr id="4" name="テキスト ボックス 3">
            <a:extLst>
              <a:ext uri="{FF2B5EF4-FFF2-40B4-BE49-F238E27FC236}">
                <a16:creationId xmlns:a16="http://schemas.microsoft.com/office/drawing/2014/main" id="{3A363A0A-DB73-96B8-3B34-030DACA6453F}"/>
              </a:ext>
            </a:extLst>
          </p:cNvPr>
          <p:cNvSpPr txBox="1"/>
          <p:nvPr/>
        </p:nvSpPr>
        <p:spPr>
          <a:xfrm>
            <a:off x="257080" y="705034"/>
            <a:ext cx="11313225" cy="4637808"/>
          </a:xfrm>
          <a:prstGeom prst="rect">
            <a:avLst/>
          </a:prstGeom>
          <a:noFill/>
        </p:spPr>
        <p:txBody>
          <a:bodyPr wrap="square">
            <a:spAutoFit/>
          </a:bodyPr>
          <a:lstStyle/>
          <a:p>
            <a:r>
              <a:rPr lang="en-US" altLang="ja-JP" b="1" dirty="0" err="1"/>
              <a:t>TeSpConv</a:t>
            </a:r>
            <a:endParaRPr lang="en-US" altLang="ja-JP" b="1" dirty="0"/>
          </a:p>
          <a:p>
            <a:r>
              <a:rPr lang="ja-JP" altLang="en-US" b="1" dirty="0"/>
              <a:t>　</a:t>
            </a:r>
            <a:r>
              <a:rPr lang="ja-JP" altLang="en-US" dirty="0"/>
              <a:t>入力点群に対して様々な</a:t>
            </a:r>
            <a:r>
              <a:rPr lang="en-US" altLang="ja-JP" dirty="0"/>
              <a:t>BEV</a:t>
            </a:r>
            <a:r>
              <a:rPr lang="ja-JP" altLang="en-US" dirty="0"/>
              <a:t>方向の回転処理を施し、新しい点群を作成</a:t>
            </a:r>
            <a:endParaRPr lang="en-US" altLang="ja-JP" dirty="0"/>
          </a:p>
          <a:p>
            <a:r>
              <a:rPr lang="ja-JP" altLang="en-US" dirty="0"/>
              <a:t>　→</a:t>
            </a:r>
            <a:endParaRPr lang="en-US" altLang="ja-JP" dirty="0"/>
          </a:p>
          <a:p>
            <a:r>
              <a:rPr lang="ja-JP" altLang="en-US" dirty="0"/>
              <a:t>　その後、それぞれの点群に</a:t>
            </a:r>
            <a:r>
              <a:rPr lang="en-US" altLang="ja-JP" dirty="0"/>
              <a:t>SECOND</a:t>
            </a:r>
            <a:r>
              <a:rPr lang="ja-JP" altLang="en-US" dirty="0"/>
              <a:t>と同じようにスパースな畳み込みを行い</a:t>
            </a:r>
            <a:endParaRPr lang="en-US" altLang="ja-JP" dirty="0"/>
          </a:p>
          <a:p>
            <a:r>
              <a:rPr lang="ja-JP" altLang="en-US" dirty="0"/>
              <a:t>　最後に</a:t>
            </a:r>
            <a:r>
              <a:rPr lang="en-US" altLang="ja-JP" dirty="0"/>
              <a:t>z</a:t>
            </a:r>
            <a:r>
              <a:rPr lang="ja-JP" altLang="en-US" dirty="0"/>
              <a:t>方向の特徴量をスタックさせて、複数の</a:t>
            </a:r>
            <a:r>
              <a:rPr lang="en-US" altLang="ja-JP" dirty="0"/>
              <a:t>BEV</a:t>
            </a:r>
            <a:r>
              <a:rPr lang="ja-JP" altLang="en-US" dirty="0"/>
              <a:t>マップを作成</a:t>
            </a:r>
            <a:endParaRPr lang="en-US" altLang="ja-JP" dirty="0"/>
          </a:p>
          <a:p>
            <a:endParaRPr lang="en-US" altLang="ja-JP" dirty="0"/>
          </a:p>
          <a:p>
            <a:r>
              <a:rPr lang="ja-JP" altLang="en-US" dirty="0"/>
              <a:t>変換操作</a:t>
            </a:r>
            <a:endParaRPr lang="en-US" altLang="ja-JP" dirty="0"/>
          </a:p>
          <a:p>
            <a:r>
              <a:rPr lang="ja-JP" altLang="en-US" dirty="0"/>
              <a:t>　</a:t>
            </a:r>
            <a:r>
              <a:rPr lang="en-US" altLang="ja-JP" dirty="0"/>
              <a:t>N</a:t>
            </a:r>
            <a:r>
              <a:rPr lang="ja-JP" altLang="en-US" dirty="0"/>
              <a:t>個の回転操作と対応する反転操作</a:t>
            </a:r>
            <a:endParaRPr lang="en-US" altLang="ja-JP" dirty="0"/>
          </a:p>
          <a:p>
            <a:r>
              <a:rPr lang="ja-JP" altLang="en-US" dirty="0"/>
              <a:t>　変換操作 </a:t>
            </a:r>
            <a:r>
              <a:rPr lang="en-US" altLang="ja-JP" dirty="0" err="1"/>
              <a:t>T</a:t>
            </a:r>
            <a:r>
              <a:rPr lang="en-US" altLang="ja-JP" baseline="-25000" dirty="0" err="1"/>
              <a:t>i</a:t>
            </a:r>
            <a:r>
              <a:rPr lang="en-US" altLang="ja-JP" baseline="-25000" dirty="0"/>
              <a:t> </a:t>
            </a:r>
            <a:r>
              <a:rPr lang="ja-JP" altLang="en-US" dirty="0"/>
              <a:t>の合計</a:t>
            </a:r>
            <a:r>
              <a:rPr lang="en-US" altLang="ja-JP" dirty="0"/>
              <a:t>2N</a:t>
            </a:r>
            <a:r>
              <a:rPr lang="ja-JP" altLang="en-US" dirty="0"/>
              <a:t>になる</a:t>
            </a:r>
            <a:endParaRPr lang="en-US" altLang="ja-JP" dirty="0"/>
          </a:p>
          <a:p>
            <a:r>
              <a:rPr lang="ja-JP" altLang="en-US" dirty="0"/>
              <a:t>　実験では</a:t>
            </a:r>
            <a:r>
              <a:rPr lang="en-US" altLang="ja-JP" dirty="0"/>
              <a:t>120°</a:t>
            </a:r>
            <a:r>
              <a:rPr lang="ja-JP" altLang="en-US" dirty="0"/>
              <a:t>ずつの</a:t>
            </a:r>
            <a:r>
              <a:rPr lang="en-US" altLang="ja-JP" dirty="0"/>
              <a:t>3</a:t>
            </a:r>
            <a:r>
              <a:rPr lang="ja-JP" altLang="en-US" dirty="0"/>
              <a:t>つの回転操作、計</a:t>
            </a:r>
            <a:r>
              <a:rPr lang="en-US" altLang="ja-JP" dirty="0"/>
              <a:t>6</a:t>
            </a:r>
            <a:r>
              <a:rPr lang="ja-JP" altLang="en-US" dirty="0"/>
              <a:t>つの変換</a:t>
            </a:r>
            <a:endParaRPr lang="en-US" altLang="ja-JP" dirty="0"/>
          </a:p>
          <a:p>
            <a:endParaRPr lang="en-US" altLang="ja-JP" dirty="0"/>
          </a:p>
          <a:p>
            <a:r>
              <a:rPr lang="en-US" altLang="ja-JP" dirty="0" err="1"/>
              <a:t>Backborn</a:t>
            </a:r>
            <a:endParaRPr lang="en-US" altLang="ja-JP" dirty="0"/>
          </a:p>
          <a:p>
            <a:r>
              <a:rPr lang="en-US" altLang="ja-JP" dirty="0"/>
              <a:t>  </a:t>
            </a:r>
            <a:r>
              <a:rPr lang="ja-JP" altLang="en-US" dirty="0"/>
              <a:t>　ボクセル化のバックボーンは</a:t>
            </a:r>
            <a:r>
              <a:rPr lang="en-US" altLang="ja-JP" dirty="0"/>
              <a:t>SECOND</a:t>
            </a:r>
            <a:r>
              <a:rPr lang="ja-JP" altLang="en-US" dirty="0"/>
              <a:t>と同じような構造</a:t>
            </a:r>
            <a:endParaRPr lang="en-US" altLang="ja-JP" dirty="0"/>
          </a:p>
          <a:p>
            <a:r>
              <a:rPr lang="ja-JP" altLang="en-US" dirty="0"/>
              <a:t>　　</a:t>
            </a:r>
            <a:r>
              <a:rPr lang="en-US" altLang="ja-JP" dirty="0"/>
              <a:t>(SE-SSD</a:t>
            </a:r>
            <a:r>
              <a:rPr lang="ja-JP" altLang="en-US" dirty="0"/>
              <a:t>のバックボーンと同じ</a:t>
            </a:r>
            <a:r>
              <a:rPr lang="en-US" altLang="ja-JP" dirty="0"/>
              <a:t>)</a:t>
            </a:r>
          </a:p>
          <a:p>
            <a:r>
              <a:rPr lang="ja-JP" altLang="en-US" dirty="0"/>
              <a:t>　　最後に</a:t>
            </a:r>
            <a:r>
              <a:rPr lang="en-US" altLang="ja-JP" dirty="0"/>
              <a:t>z</a:t>
            </a:r>
            <a:r>
              <a:rPr lang="ja-JP" altLang="en-US" dirty="0"/>
              <a:t>方向の特徴量をスタックさせて</a:t>
            </a:r>
            <a:r>
              <a:rPr lang="en-US" altLang="ja-JP" dirty="0"/>
              <a:t>BEV</a:t>
            </a:r>
            <a:r>
              <a:rPr lang="ja-JP" altLang="en-US" dirty="0"/>
              <a:t>マップに</a:t>
            </a:r>
            <a:endParaRPr lang="en-US" altLang="ja-JP" dirty="0"/>
          </a:p>
        </p:txBody>
      </p:sp>
      <p:pic>
        <p:nvPicPr>
          <p:cNvPr id="17" name="図 16">
            <a:extLst>
              <a:ext uri="{FF2B5EF4-FFF2-40B4-BE49-F238E27FC236}">
                <a16:creationId xmlns:a16="http://schemas.microsoft.com/office/drawing/2014/main" id="{05D14FC3-A05B-C6E6-9064-ECCCEE622890}"/>
              </a:ext>
            </a:extLst>
          </p:cNvPr>
          <p:cNvPicPr>
            <a:picLocks noChangeAspect="1"/>
          </p:cNvPicPr>
          <p:nvPr/>
        </p:nvPicPr>
        <p:blipFill>
          <a:blip r:embed="rId2"/>
          <a:stretch>
            <a:fillRect/>
          </a:stretch>
        </p:blipFill>
        <p:spPr>
          <a:xfrm>
            <a:off x="7297380" y="3300395"/>
            <a:ext cx="4637540" cy="2931680"/>
          </a:xfrm>
          <a:prstGeom prst="rect">
            <a:avLst/>
          </a:prstGeom>
        </p:spPr>
      </p:pic>
      <p:sp>
        <p:nvSpPr>
          <p:cNvPr id="5" name="フローチャート: 代替処理 4">
            <a:extLst>
              <a:ext uri="{FF2B5EF4-FFF2-40B4-BE49-F238E27FC236}">
                <a16:creationId xmlns:a16="http://schemas.microsoft.com/office/drawing/2014/main" id="{D1E23193-4A46-CC0E-F1D0-FDE13CFDF9FE}"/>
              </a:ext>
            </a:extLst>
          </p:cNvPr>
          <p:cNvSpPr/>
          <p:nvPr/>
        </p:nvSpPr>
        <p:spPr>
          <a:xfrm>
            <a:off x="7297379" y="4538132"/>
            <a:ext cx="1135421" cy="1460259"/>
          </a:xfrm>
          <a:prstGeom prst="flowChartAlternateProcess">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6" name="吹き出し: 線 5">
            <a:extLst>
              <a:ext uri="{FF2B5EF4-FFF2-40B4-BE49-F238E27FC236}">
                <a16:creationId xmlns:a16="http://schemas.microsoft.com/office/drawing/2014/main" id="{6D08FC88-A87C-EC12-AAFA-BD996006BC94}"/>
              </a:ext>
            </a:extLst>
          </p:cNvPr>
          <p:cNvSpPr/>
          <p:nvPr/>
        </p:nvSpPr>
        <p:spPr>
          <a:xfrm>
            <a:off x="8815445" y="3148354"/>
            <a:ext cx="3376555" cy="695514"/>
          </a:xfrm>
          <a:prstGeom prst="borderCallout1">
            <a:avLst>
              <a:gd name="adj1" fmla="val 69406"/>
              <a:gd name="adj2" fmla="val 743"/>
              <a:gd name="adj3" fmla="val 205315"/>
              <a:gd name="adj4" fmla="val -13680"/>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j-ea"/>
                <a:ea typeface="+mj-ea"/>
              </a:rPr>
              <a:t>様々な</a:t>
            </a:r>
            <a:r>
              <a:rPr kumimoji="1" lang="en-US" altLang="ja-JP" dirty="0">
                <a:solidFill>
                  <a:schemeClr val="tx1"/>
                </a:solidFill>
                <a:latin typeface="+mj-ea"/>
                <a:ea typeface="+mj-ea"/>
              </a:rPr>
              <a:t>BEV</a:t>
            </a:r>
            <a:r>
              <a:rPr kumimoji="1" lang="ja-JP" altLang="en-US" dirty="0">
                <a:solidFill>
                  <a:schemeClr val="tx1"/>
                </a:solidFill>
                <a:latin typeface="+mj-ea"/>
                <a:ea typeface="+mj-ea"/>
              </a:rPr>
              <a:t>方向の変換をした</a:t>
            </a:r>
            <a:r>
              <a:rPr kumimoji="1" lang="en-US" altLang="ja-JP" dirty="0" err="1">
                <a:solidFill>
                  <a:schemeClr val="tx1"/>
                </a:solidFill>
                <a:latin typeface="+mj-ea"/>
                <a:ea typeface="+mj-ea"/>
              </a:rPr>
              <a:t>pointcloud</a:t>
            </a:r>
            <a:endParaRPr kumimoji="1" lang="en-US" altLang="ja-JP" dirty="0">
              <a:solidFill>
                <a:schemeClr val="tx1"/>
              </a:solidFill>
              <a:latin typeface="+mj-ea"/>
              <a:ea typeface="+mj-ea"/>
            </a:endParaRPr>
          </a:p>
        </p:txBody>
      </p:sp>
      <p:sp>
        <p:nvSpPr>
          <p:cNvPr id="7" name="吹き出し: 線 6">
            <a:extLst>
              <a:ext uri="{FF2B5EF4-FFF2-40B4-BE49-F238E27FC236}">
                <a16:creationId xmlns:a16="http://schemas.microsoft.com/office/drawing/2014/main" id="{69061038-8591-55AA-4E8D-C0E7CEBE4B12}"/>
              </a:ext>
            </a:extLst>
          </p:cNvPr>
          <p:cNvSpPr/>
          <p:nvPr/>
        </p:nvSpPr>
        <p:spPr>
          <a:xfrm>
            <a:off x="8947052" y="1086694"/>
            <a:ext cx="3244948" cy="1558152"/>
          </a:xfrm>
          <a:prstGeom prst="borderCallout1">
            <a:avLst>
              <a:gd name="adj1" fmla="val 169653"/>
              <a:gd name="adj2" fmla="val -28200"/>
              <a:gd name="adj3" fmla="val 98320"/>
              <a:gd name="adj4" fmla="val 37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実験では</a:t>
            </a:r>
            <a:r>
              <a:rPr kumimoji="1" lang="en-US" altLang="ja-JP" dirty="0">
                <a:solidFill>
                  <a:schemeClr val="tx1"/>
                </a:solidFill>
              </a:rPr>
              <a:t>KITTI</a:t>
            </a:r>
          </a:p>
          <a:p>
            <a:pPr algn="ctr"/>
            <a:r>
              <a:rPr lang="ja-JP" altLang="en-US" dirty="0">
                <a:solidFill>
                  <a:schemeClr val="tx1"/>
                </a:solidFill>
              </a:rPr>
              <a:t>の</a:t>
            </a:r>
            <a:r>
              <a:rPr lang="en-US" altLang="ja-JP" dirty="0">
                <a:solidFill>
                  <a:schemeClr val="tx1"/>
                </a:solidFill>
              </a:rPr>
              <a:t>raw point cloud (100k points per frame)</a:t>
            </a:r>
            <a:r>
              <a:rPr lang="ja-JP" altLang="en-US" dirty="0">
                <a:solidFill>
                  <a:schemeClr val="tx1"/>
                </a:solidFill>
              </a:rPr>
              <a:t>をそのまま入力</a:t>
            </a:r>
            <a:endParaRPr lang="en-US" altLang="ja-JP" dirty="0">
              <a:solidFill>
                <a:schemeClr val="tx1"/>
              </a:solidFill>
            </a:endParaRPr>
          </a:p>
        </p:txBody>
      </p:sp>
    </p:spTree>
    <p:extLst>
      <p:ext uri="{BB962C8B-B14F-4D97-AF65-F5344CB8AC3E}">
        <p14:creationId xmlns:p14="http://schemas.microsoft.com/office/powerpoint/2010/main" val="4656851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FF6BDE-B6C6-3A17-A795-BDB30895D85D}"/>
              </a:ext>
            </a:extLst>
          </p:cNvPr>
          <p:cNvSpPr>
            <a:spLocks noGrp="1"/>
          </p:cNvSpPr>
          <p:nvPr>
            <p:ph type="title"/>
          </p:nvPr>
        </p:nvSpPr>
        <p:spPr/>
        <p:txBody>
          <a:bodyPr/>
          <a:lstStyle/>
          <a:p>
            <a:r>
              <a:rPr lang="en-US" altLang="ja-JP" dirty="0"/>
              <a:t>4.</a:t>
            </a:r>
            <a:r>
              <a:rPr lang="ja-JP" altLang="en-US" dirty="0"/>
              <a:t>物体検出</a:t>
            </a:r>
            <a:r>
              <a:rPr lang="en-US" altLang="ja-JP" dirty="0"/>
              <a:t>/TED</a:t>
            </a:r>
            <a:endParaRPr kumimoji="1" lang="ja-JP" altLang="en-US" dirty="0"/>
          </a:p>
        </p:txBody>
      </p:sp>
      <p:sp>
        <p:nvSpPr>
          <p:cNvPr id="4" name="テキスト ボックス 3">
            <a:extLst>
              <a:ext uri="{FF2B5EF4-FFF2-40B4-BE49-F238E27FC236}">
                <a16:creationId xmlns:a16="http://schemas.microsoft.com/office/drawing/2014/main" id="{3A363A0A-DB73-96B8-3B34-030DACA6453F}"/>
              </a:ext>
            </a:extLst>
          </p:cNvPr>
          <p:cNvSpPr txBox="1"/>
          <p:nvPr/>
        </p:nvSpPr>
        <p:spPr>
          <a:xfrm>
            <a:off x="277750" y="756796"/>
            <a:ext cx="12032783" cy="3728713"/>
          </a:xfrm>
          <a:prstGeom prst="rect">
            <a:avLst/>
          </a:prstGeom>
          <a:noFill/>
        </p:spPr>
        <p:txBody>
          <a:bodyPr wrap="square">
            <a:spAutoFit/>
          </a:bodyPr>
          <a:lstStyle/>
          <a:p>
            <a:r>
              <a:rPr lang="en-US" altLang="ja-JP" b="1" dirty="0" err="1"/>
              <a:t>TeBEV</a:t>
            </a:r>
            <a:r>
              <a:rPr lang="ja-JP" altLang="en-US" b="1" dirty="0"/>
              <a:t>の作成　</a:t>
            </a:r>
            <a:r>
              <a:rPr lang="en-US" altLang="ja-JP" b="1" dirty="0"/>
              <a:t>Transformation-Equivariant BEV Pooling</a:t>
            </a:r>
            <a:r>
              <a:rPr lang="ja-JP" altLang="en-US" b="1" dirty="0"/>
              <a:t>①　</a:t>
            </a:r>
            <a:endParaRPr lang="en-US" altLang="ja-JP" b="1" dirty="0"/>
          </a:p>
          <a:p>
            <a:r>
              <a:rPr lang="ja-JP" altLang="en-US" dirty="0"/>
              <a:t>　作成した</a:t>
            </a:r>
            <a:r>
              <a:rPr lang="en-US" altLang="ja-JP" dirty="0"/>
              <a:t>2</a:t>
            </a:r>
            <a:r>
              <a:rPr lang="ja-JP" altLang="en-US" dirty="0"/>
              <a:t>Ｎ個の</a:t>
            </a:r>
            <a:r>
              <a:rPr lang="en-US" altLang="ja-JP" dirty="0"/>
              <a:t>BEV</a:t>
            </a:r>
            <a:r>
              <a:rPr lang="ja-JP" altLang="en-US" dirty="0"/>
              <a:t>マップはそれぞれの座標変換した</a:t>
            </a:r>
            <a:r>
              <a:rPr lang="en-US" altLang="ja-JP" dirty="0" err="1"/>
              <a:t>pointcloud</a:t>
            </a:r>
            <a:r>
              <a:rPr lang="ja-JP" altLang="en-US" dirty="0"/>
              <a:t>から作成したものなので</a:t>
            </a:r>
            <a:endParaRPr lang="en-US" altLang="ja-JP" dirty="0"/>
          </a:p>
          <a:p>
            <a:r>
              <a:rPr lang="ja-JP" altLang="en-US" dirty="0"/>
              <a:t>　</a:t>
            </a:r>
            <a:r>
              <a:rPr lang="en-US" altLang="ja-JP" dirty="0"/>
              <a:t>2N</a:t>
            </a:r>
            <a:r>
              <a:rPr lang="ja-JP" altLang="en-US" dirty="0"/>
              <a:t>この</a:t>
            </a:r>
            <a:r>
              <a:rPr lang="en-US" altLang="ja-JP" dirty="0"/>
              <a:t>BEV</a:t>
            </a:r>
            <a:r>
              <a:rPr lang="ja-JP" altLang="en-US" dirty="0"/>
              <a:t>マップを一つにまとまるために座標変換をもとに戻す</a:t>
            </a:r>
            <a:endParaRPr lang="en-US" altLang="ja-JP" dirty="0"/>
          </a:p>
          <a:p>
            <a:endParaRPr lang="en-US" altLang="ja-JP" dirty="0"/>
          </a:p>
          <a:p>
            <a:r>
              <a:rPr lang="ja-JP" altLang="en-US" dirty="0"/>
              <a:t>・変換処理をしていない</a:t>
            </a:r>
            <a:r>
              <a:rPr lang="en-US" altLang="ja-JP" dirty="0"/>
              <a:t>BEV</a:t>
            </a:r>
            <a:r>
              <a:rPr lang="ja-JP" altLang="en-US" dirty="0"/>
              <a:t>に複数のグリッドポイントを設定する</a:t>
            </a:r>
            <a:endParaRPr lang="en-US" altLang="ja-JP" dirty="0"/>
          </a:p>
          <a:p>
            <a:r>
              <a:rPr lang="ja-JP" altLang="en-US" dirty="0"/>
              <a:t>　ある変換処理Ｔ</a:t>
            </a:r>
            <a:r>
              <a:rPr lang="en-US" altLang="ja-JP" baseline="-25000" dirty="0" err="1"/>
              <a:t>i</a:t>
            </a:r>
            <a:r>
              <a:rPr lang="ja-JP" altLang="en-US" dirty="0"/>
              <a:t>を施して、グリッドポイントを対応する</a:t>
            </a:r>
            <a:r>
              <a:rPr lang="en-US" altLang="ja-JP" dirty="0" err="1"/>
              <a:t>BEV</a:t>
            </a:r>
            <a:r>
              <a:rPr lang="en-US" altLang="ja-JP" baseline="30000" dirty="0" err="1"/>
              <a:t>Ti</a:t>
            </a:r>
            <a:r>
              <a:rPr lang="ja-JP" altLang="en-US" dirty="0"/>
              <a:t>に合わせる。</a:t>
            </a:r>
            <a:endParaRPr lang="en-US" altLang="ja-JP" dirty="0"/>
          </a:p>
          <a:p>
            <a:r>
              <a:rPr lang="ja-JP" altLang="en-US" dirty="0"/>
              <a:t>　バイリニア補間でグリッドポイントの特徴量を抽出する。</a:t>
            </a:r>
            <a:endParaRPr lang="en-US" altLang="ja-JP" dirty="0"/>
          </a:p>
          <a:p>
            <a:r>
              <a:rPr lang="ja-JP" altLang="en-US" dirty="0"/>
              <a:t>　バイリニア補間に対応するピクセルが枠外にでている場合は、そのピクセルの値を</a:t>
            </a:r>
            <a:r>
              <a:rPr lang="en-US" altLang="ja-JP" dirty="0"/>
              <a:t>0</a:t>
            </a:r>
            <a:r>
              <a:rPr lang="ja-JP" altLang="en-US" dirty="0"/>
              <a:t>にする</a:t>
            </a:r>
            <a:endParaRPr lang="en-US" altLang="ja-JP" dirty="0"/>
          </a:p>
          <a:p>
            <a:endParaRPr lang="en-US" altLang="ja-JP" dirty="0"/>
          </a:p>
          <a:p>
            <a:r>
              <a:rPr lang="ja-JP" altLang="en-US" dirty="0"/>
              <a:t>　</a:t>
            </a:r>
            <a:endParaRPr lang="en-US" altLang="ja-JP" dirty="0"/>
          </a:p>
          <a:p>
            <a:endParaRPr lang="en-US" altLang="ja-JP" dirty="0"/>
          </a:p>
          <a:p>
            <a:endParaRPr lang="en-US" altLang="ja-JP" dirty="0"/>
          </a:p>
        </p:txBody>
      </p:sp>
      <p:grpSp>
        <p:nvGrpSpPr>
          <p:cNvPr id="12" name="グループ化 11">
            <a:extLst>
              <a:ext uri="{FF2B5EF4-FFF2-40B4-BE49-F238E27FC236}">
                <a16:creationId xmlns:a16="http://schemas.microsoft.com/office/drawing/2014/main" id="{2D80DC94-4072-FBEB-D0F7-94C36602B902}"/>
              </a:ext>
            </a:extLst>
          </p:cNvPr>
          <p:cNvGrpSpPr/>
          <p:nvPr/>
        </p:nvGrpSpPr>
        <p:grpSpPr>
          <a:xfrm>
            <a:off x="776509" y="3971548"/>
            <a:ext cx="2996654" cy="2171084"/>
            <a:chOff x="3284735" y="4051690"/>
            <a:chExt cx="2996654" cy="2171084"/>
          </a:xfrm>
        </p:grpSpPr>
        <p:grpSp>
          <p:nvGrpSpPr>
            <p:cNvPr id="34" name="グループ化 33">
              <a:extLst>
                <a:ext uri="{FF2B5EF4-FFF2-40B4-BE49-F238E27FC236}">
                  <a16:creationId xmlns:a16="http://schemas.microsoft.com/office/drawing/2014/main" id="{0EE18C8C-A669-CA37-43E9-8787AEBF00B5}"/>
                </a:ext>
              </a:extLst>
            </p:cNvPr>
            <p:cNvGrpSpPr/>
            <p:nvPr/>
          </p:nvGrpSpPr>
          <p:grpSpPr>
            <a:xfrm>
              <a:off x="3746610" y="4051690"/>
              <a:ext cx="1188852" cy="1244162"/>
              <a:chOff x="2148114" y="3701143"/>
              <a:chExt cx="1188852" cy="1244162"/>
            </a:xfrm>
          </p:grpSpPr>
          <p:grpSp>
            <p:nvGrpSpPr>
              <p:cNvPr id="30" name="グループ化 29">
                <a:extLst>
                  <a:ext uri="{FF2B5EF4-FFF2-40B4-BE49-F238E27FC236}">
                    <a16:creationId xmlns:a16="http://schemas.microsoft.com/office/drawing/2014/main" id="{A9E62817-3344-C194-1098-11F1E506B63A}"/>
                  </a:ext>
                </a:extLst>
              </p:cNvPr>
              <p:cNvGrpSpPr/>
              <p:nvPr/>
            </p:nvGrpSpPr>
            <p:grpSpPr>
              <a:xfrm>
                <a:off x="2148114" y="3701143"/>
                <a:ext cx="1188852" cy="324475"/>
                <a:chOff x="2148114" y="3701143"/>
                <a:chExt cx="1188852" cy="324475"/>
              </a:xfrm>
            </p:grpSpPr>
            <p:sp>
              <p:nvSpPr>
                <p:cNvPr id="10" name="正方形/長方形 9">
                  <a:extLst>
                    <a:ext uri="{FF2B5EF4-FFF2-40B4-BE49-F238E27FC236}">
                      <a16:creationId xmlns:a16="http://schemas.microsoft.com/office/drawing/2014/main" id="{17BE9183-52E7-A495-E2BB-3BBA46843878}"/>
                    </a:ext>
                  </a:extLst>
                </p:cNvPr>
                <p:cNvSpPr/>
                <p:nvPr/>
              </p:nvSpPr>
              <p:spPr>
                <a:xfrm>
                  <a:off x="2148114" y="3701143"/>
                  <a:ext cx="304800" cy="324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1" name="正方形/長方形 10">
                  <a:extLst>
                    <a:ext uri="{FF2B5EF4-FFF2-40B4-BE49-F238E27FC236}">
                      <a16:creationId xmlns:a16="http://schemas.microsoft.com/office/drawing/2014/main" id="{501597DB-DDFF-F8E0-9A1F-40CD99A3D739}"/>
                    </a:ext>
                  </a:extLst>
                </p:cNvPr>
                <p:cNvSpPr/>
                <p:nvPr/>
              </p:nvSpPr>
              <p:spPr>
                <a:xfrm>
                  <a:off x="2459512" y="3701143"/>
                  <a:ext cx="304800" cy="324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5" name="正方形/長方形 14">
                  <a:extLst>
                    <a:ext uri="{FF2B5EF4-FFF2-40B4-BE49-F238E27FC236}">
                      <a16:creationId xmlns:a16="http://schemas.microsoft.com/office/drawing/2014/main" id="{C8A78E70-DDA5-4189-D951-19DD3A79398E}"/>
                    </a:ext>
                  </a:extLst>
                </p:cNvPr>
                <p:cNvSpPr/>
                <p:nvPr/>
              </p:nvSpPr>
              <p:spPr>
                <a:xfrm>
                  <a:off x="2749796" y="3701143"/>
                  <a:ext cx="304800" cy="324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 name="正方形/長方形 15">
                  <a:extLst>
                    <a:ext uri="{FF2B5EF4-FFF2-40B4-BE49-F238E27FC236}">
                      <a16:creationId xmlns:a16="http://schemas.microsoft.com/office/drawing/2014/main" id="{B4586DF7-0049-A583-E4DA-D0CBA6B99CDE}"/>
                    </a:ext>
                  </a:extLst>
                </p:cNvPr>
                <p:cNvSpPr/>
                <p:nvPr/>
              </p:nvSpPr>
              <p:spPr>
                <a:xfrm>
                  <a:off x="3032166" y="3701143"/>
                  <a:ext cx="304800" cy="324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grpSp>
            <p:nvGrpSpPr>
              <p:cNvPr id="31" name="グループ化 30">
                <a:extLst>
                  <a:ext uri="{FF2B5EF4-FFF2-40B4-BE49-F238E27FC236}">
                    <a16:creationId xmlns:a16="http://schemas.microsoft.com/office/drawing/2014/main" id="{0C06FD6B-A25A-1C98-1CB2-B9B678F3D82F}"/>
                  </a:ext>
                </a:extLst>
              </p:cNvPr>
              <p:cNvGrpSpPr/>
              <p:nvPr/>
            </p:nvGrpSpPr>
            <p:grpSpPr>
              <a:xfrm>
                <a:off x="2148114" y="3990715"/>
                <a:ext cx="1188852" cy="324475"/>
                <a:chOff x="2148114" y="3990715"/>
                <a:chExt cx="1188852" cy="324475"/>
              </a:xfrm>
            </p:grpSpPr>
            <p:sp>
              <p:nvSpPr>
                <p:cNvPr id="18" name="正方形/長方形 17">
                  <a:extLst>
                    <a:ext uri="{FF2B5EF4-FFF2-40B4-BE49-F238E27FC236}">
                      <a16:creationId xmlns:a16="http://schemas.microsoft.com/office/drawing/2014/main" id="{51D8FAF7-1F33-FCA0-0731-BA8E74AFDFAE}"/>
                    </a:ext>
                  </a:extLst>
                </p:cNvPr>
                <p:cNvSpPr/>
                <p:nvPr/>
              </p:nvSpPr>
              <p:spPr>
                <a:xfrm>
                  <a:off x="2148114" y="3990715"/>
                  <a:ext cx="304800" cy="324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 name="正方形/長方形 18">
                  <a:extLst>
                    <a:ext uri="{FF2B5EF4-FFF2-40B4-BE49-F238E27FC236}">
                      <a16:creationId xmlns:a16="http://schemas.microsoft.com/office/drawing/2014/main" id="{91276CEA-8679-7016-9537-2F26EB8B025F}"/>
                    </a:ext>
                  </a:extLst>
                </p:cNvPr>
                <p:cNvSpPr/>
                <p:nvPr/>
              </p:nvSpPr>
              <p:spPr>
                <a:xfrm>
                  <a:off x="2459512" y="3990715"/>
                  <a:ext cx="304800" cy="324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0" name="正方形/長方形 19">
                  <a:extLst>
                    <a:ext uri="{FF2B5EF4-FFF2-40B4-BE49-F238E27FC236}">
                      <a16:creationId xmlns:a16="http://schemas.microsoft.com/office/drawing/2014/main" id="{2C7F094F-A1ED-C62C-90AC-C757AFB5983B}"/>
                    </a:ext>
                  </a:extLst>
                </p:cNvPr>
                <p:cNvSpPr/>
                <p:nvPr/>
              </p:nvSpPr>
              <p:spPr>
                <a:xfrm>
                  <a:off x="2749796" y="3990715"/>
                  <a:ext cx="304800" cy="324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7F824CCD-F6F1-5912-1874-CC454A76C967}"/>
                    </a:ext>
                  </a:extLst>
                </p:cNvPr>
                <p:cNvSpPr/>
                <p:nvPr/>
              </p:nvSpPr>
              <p:spPr>
                <a:xfrm>
                  <a:off x="3032166" y="3990715"/>
                  <a:ext cx="304800" cy="324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grpSp>
            <p:nvGrpSpPr>
              <p:cNvPr id="32" name="グループ化 31">
                <a:extLst>
                  <a:ext uri="{FF2B5EF4-FFF2-40B4-BE49-F238E27FC236}">
                    <a16:creationId xmlns:a16="http://schemas.microsoft.com/office/drawing/2014/main" id="{27AEAD54-09CD-D3F2-08F4-56346E558D4C}"/>
                  </a:ext>
                </a:extLst>
              </p:cNvPr>
              <p:cNvGrpSpPr/>
              <p:nvPr/>
            </p:nvGrpSpPr>
            <p:grpSpPr>
              <a:xfrm>
                <a:off x="2148114" y="4296355"/>
                <a:ext cx="1188852" cy="324475"/>
                <a:chOff x="2148114" y="4296355"/>
                <a:chExt cx="1188852" cy="324475"/>
              </a:xfrm>
            </p:grpSpPr>
            <p:sp>
              <p:nvSpPr>
                <p:cNvPr id="22" name="正方形/長方形 21">
                  <a:extLst>
                    <a:ext uri="{FF2B5EF4-FFF2-40B4-BE49-F238E27FC236}">
                      <a16:creationId xmlns:a16="http://schemas.microsoft.com/office/drawing/2014/main" id="{D4AEEED1-00AA-FBAB-72E2-4007134B6EA4}"/>
                    </a:ext>
                  </a:extLst>
                </p:cNvPr>
                <p:cNvSpPr/>
                <p:nvPr/>
              </p:nvSpPr>
              <p:spPr>
                <a:xfrm>
                  <a:off x="2148114" y="4296355"/>
                  <a:ext cx="304800" cy="324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3" name="正方形/長方形 22">
                  <a:extLst>
                    <a:ext uri="{FF2B5EF4-FFF2-40B4-BE49-F238E27FC236}">
                      <a16:creationId xmlns:a16="http://schemas.microsoft.com/office/drawing/2014/main" id="{56A681E0-098E-35DB-04DC-9BE521114DC8}"/>
                    </a:ext>
                  </a:extLst>
                </p:cNvPr>
                <p:cNvSpPr/>
                <p:nvPr/>
              </p:nvSpPr>
              <p:spPr>
                <a:xfrm>
                  <a:off x="2459512" y="4296355"/>
                  <a:ext cx="304800" cy="324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4" name="正方形/長方形 23">
                  <a:extLst>
                    <a:ext uri="{FF2B5EF4-FFF2-40B4-BE49-F238E27FC236}">
                      <a16:creationId xmlns:a16="http://schemas.microsoft.com/office/drawing/2014/main" id="{94DA16C0-6DA7-C60E-EC7F-8AC9C45B980D}"/>
                    </a:ext>
                  </a:extLst>
                </p:cNvPr>
                <p:cNvSpPr/>
                <p:nvPr/>
              </p:nvSpPr>
              <p:spPr>
                <a:xfrm>
                  <a:off x="2749796" y="4296355"/>
                  <a:ext cx="304800" cy="324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 name="正方形/長方形 24">
                  <a:extLst>
                    <a:ext uri="{FF2B5EF4-FFF2-40B4-BE49-F238E27FC236}">
                      <a16:creationId xmlns:a16="http://schemas.microsoft.com/office/drawing/2014/main" id="{8529F7DC-D459-77E1-1D17-B7824497B4B5}"/>
                    </a:ext>
                  </a:extLst>
                </p:cNvPr>
                <p:cNvSpPr/>
                <p:nvPr/>
              </p:nvSpPr>
              <p:spPr>
                <a:xfrm>
                  <a:off x="3032166" y="4296355"/>
                  <a:ext cx="304800" cy="324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grpSp>
            <p:nvGrpSpPr>
              <p:cNvPr id="33" name="グループ化 32">
                <a:extLst>
                  <a:ext uri="{FF2B5EF4-FFF2-40B4-BE49-F238E27FC236}">
                    <a16:creationId xmlns:a16="http://schemas.microsoft.com/office/drawing/2014/main" id="{B262C024-6FE7-80A2-7068-F03D801412BC}"/>
                  </a:ext>
                </a:extLst>
              </p:cNvPr>
              <p:cNvGrpSpPr/>
              <p:nvPr/>
            </p:nvGrpSpPr>
            <p:grpSpPr>
              <a:xfrm>
                <a:off x="2148114" y="4620830"/>
                <a:ext cx="1188852" cy="324475"/>
                <a:chOff x="2148114" y="4585927"/>
                <a:chExt cx="1188852" cy="324475"/>
              </a:xfrm>
            </p:grpSpPr>
            <p:sp>
              <p:nvSpPr>
                <p:cNvPr id="26" name="正方形/長方形 25">
                  <a:extLst>
                    <a:ext uri="{FF2B5EF4-FFF2-40B4-BE49-F238E27FC236}">
                      <a16:creationId xmlns:a16="http://schemas.microsoft.com/office/drawing/2014/main" id="{FEAF5D33-5554-C232-8E92-A6BDDF9683BF}"/>
                    </a:ext>
                  </a:extLst>
                </p:cNvPr>
                <p:cNvSpPr/>
                <p:nvPr/>
              </p:nvSpPr>
              <p:spPr>
                <a:xfrm>
                  <a:off x="2148114" y="4585927"/>
                  <a:ext cx="304800" cy="324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7" name="正方形/長方形 26">
                  <a:extLst>
                    <a:ext uri="{FF2B5EF4-FFF2-40B4-BE49-F238E27FC236}">
                      <a16:creationId xmlns:a16="http://schemas.microsoft.com/office/drawing/2014/main" id="{F065C7DB-FD11-66F5-A71E-5B7AEE0C86EA}"/>
                    </a:ext>
                  </a:extLst>
                </p:cNvPr>
                <p:cNvSpPr/>
                <p:nvPr/>
              </p:nvSpPr>
              <p:spPr>
                <a:xfrm>
                  <a:off x="2459512" y="4585927"/>
                  <a:ext cx="304800" cy="324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8" name="正方形/長方形 27">
                  <a:extLst>
                    <a:ext uri="{FF2B5EF4-FFF2-40B4-BE49-F238E27FC236}">
                      <a16:creationId xmlns:a16="http://schemas.microsoft.com/office/drawing/2014/main" id="{0BC5D425-3F4E-87E8-9A8C-7DD63B419809}"/>
                    </a:ext>
                  </a:extLst>
                </p:cNvPr>
                <p:cNvSpPr/>
                <p:nvPr/>
              </p:nvSpPr>
              <p:spPr>
                <a:xfrm>
                  <a:off x="2749796" y="4585927"/>
                  <a:ext cx="304800" cy="324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9" name="正方形/長方形 28">
                  <a:extLst>
                    <a:ext uri="{FF2B5EF4-FFF2-40B4-BE49-F238E27FC236}">
                      <a16:creationId xmlns:a16="http://schemas.microsoft.com/office/drawing/2014/main" id="{9A8219D5-060E-2021-32BB-C51B51933D82}"/>
                    </a:ext>
                  </a:extLst>
                </p:cNvPr>
                <p:cNvSpPr/>
                <p:nvPr/>
              </p:nvSpPr>
              <p:spPr>
                <a:xfrm>
                  <a:off x="3032166" y="4585927"/>
                  <a:ext cx="304800" cy="324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grpSp>
        <p:pic>
          <p:nvPicPr>
            <p:cNvPr id="8" name="グラフィックス 7" descr="アジアの寺院 枠線">
              <a:extLst>
                <a:ext uri="{FF2B5EF4-FFF2-40B4-BE49-F238E27FC236}">
                  <a16:creationId xmlns:a16="http://schemas.microsoft.com/office/drawing/2014/main" id="{31E9BC50-4074-4E7A-3D96-212366FC95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76206" y="4305680"/>
              <a:ext cx="914400" cy="914400"/>
            </a:xfrm>
            <a:prstGeom prst="rect">
              <a:avLst/>
            </a:prstGeom>
          </p:spPr>
        </p:pic>
        <p:sp>
          <p:nvSpPr>
            <p:cNvPr id="58" name="テキスト ボックス 57">
              <a:extLst>
                <a:ext uri="{FF2B5EF4-FFF2-40B4-BE49-F238E27FC236}">
                  <a16:creationId xmlns:a16="http://schemas.microsoft.com/office/drawing/2014/main" id="{531808F7-0F61-1950-C40D-EE004B22F262}"/>
                </a:ext>
              </a:extLst>
            </p:cNvPr>
            <p:cNvSpPr txBox="1"/>
            <p:nvPr/>
          </p:nvSpPr>
          <p:spPr>
            <a:xfrm>
              <a:off x="3284735" y="5524378"/>
              <a:ext cx="2996654" cy="698396"/>
            </a:xfrm>
            <a:prstGeom prst="rect">
              <a:avLst/>
            </a:prstGeom>
            <a:noFill/>
          </p:spPr>
          <p:txBody>
            <a:bodyPr wrap="square">
              <a:spAutoFit/>
            </a:bodyPr>
            <a:lstStyle/>
            <a:p>
              <a:r>
                <a:rPr lang="ja-JP" altLang="en-US" dirty="0"/>
                <a:t>変換なし</a:t>
              </a:r>
              <a:r>
                <a:rPr lang="en-US" altLang="ja-JP" dirty="0"/>
                <a:t>BEV</a:t>
              </a:r>
            </a:p>
            <a:p>
              <a:r>
                <a:rPr lang="ja-JP" altLang="en-US" dirty="0"/>
                <a:t>格子：グリッドポイント</a:t>
              </a:r>
              <a:endParaRPr lang="en-US" altLang="ja-JP" dirty="0"/>
            </a:p>
          </p:txBody>
        </p:sp>
      </p:grpSp>
      <p:grpSp>
        <p:nvGrpSpPr>
          <p:cNvPr id="13" name="グループ化 12">
            <a:extLst>
              <a:ext uri="{FF2B5EF4-FFF2-40B4-BE49-F238E27FC236}">
                <a16:creationId xmlns:a16="http://schemas.microsoft.com/office/drawing/2014/main" id="{C5F8EB73-6D02-2131-1241-C44E38118F7F}"/>
              </a:ext>
            </a:extLst>
          </p:cNvPr>
          <p:cNvGrpSpPr/>
          <p:nvPr/>
        </p:nvGrpSpPr>
        <p:grpSpPr>
          <a:xfrm>
            <a:off x="4065613" y="3863375"/>
            <a:ext cx="4289300" cy="2553125"/>
            <a:chOff x="7119579" y="4051690"/>
            <a:chExt cx="4289300" cy="2553125"/>
          </a:xfrm>
        </p:grpSpPr>
        <p:sp>
          <p:nvSpPr>
            <p:cNvPr id="56" name="正方形/長方形 55">
              <a:extLst>
                <a:ext uri="{FF2B5EF4-FFF2-40B4-BE49-F238E27FC236}">
                  <a16:creationId xmlns:a16="http://schemas.microsoft.com/office/drawing/2014/main" id="{3ED450E4-6C2B-A6F4-CFDE-C96829F9F189}"/>
                </a:ext>
              </a:extLst>
            </p:cNvPr>
            <p:cNvSpPr/>
            <p:nvPr/>
          </p:nvSpPr>
          <p:spPr>
            <a:xfrm>
              <a:off x="7537895" y="4051690"/>
              <a:ext cx="1188852" cy="124416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nvGrpSpPr>
            <p:cNvPr id="35" name="グループ化 34">
              <a:extLst>
                <a:ext uri="{FF2B5EF4-FFF2-40B4-BE49-F238E27FC236}">
                  <a16:creationId xmlns:a16="http://schemas.microsoft.com/office/drawing/2014/main" id="{5F906E54-8D78-C8A7-B808-79C8B69976CF}"/>
                </a:ext>
              </a:extLst>
            </p:cNvPr>
            <p:cNvGrpSpPr/>
            <p:nvPr/>
          </p:nvGrpSpPr>
          <p:grpSpPr>
            <a:xfrm rot="18384649">
              <a:off x="7515587" y="4100238"/>
              <a:ext cx="1188852" cy="1244162"/>
              <a:chOff x="2148114" y="3701143"/>
              <a:chExt cx="1188852" cy="1244162"/>
            </a:xfrm>
          </p:grpSpPr>
          <p:grpSp>
            <p:nvGrpSpPr>
              <p:cNvPr id="36" name="グループ化 35">
                <a:extLst>
                  <a:ext uri="{FF2B5EF4-FFF2-40B4-BE49-F238E27FC236}">
                    <a16:creationId xmlns:a16="http://schemas.microsoft.com/office/drawing/2014/main" id="{D0153467-DF6D-1695-2D50-D9747AEF3761}"/>
                  </a:ext>
                </a:extLst>
              </p:cNvPr>
              <p:cNvGrpSpPr/>
              <p:nvPr/>
            </p:nvGrpSpPr>
            <p:grpSpPr>
              <a:xfrm>
                <a:off x="2148114" y="3701143"/>
                <a:ext cx="1188852" cy="324475"/>
                <a:chOff x="2148114" y="3701143"/>
                <a:chExt cx="1188852" cy="324475"/>
              </a:xfrm>
            </p:grpSpPr>
            <p:sp>
              <p:nvSpPr>
                <p:cNvPr id="52" name="正方形/長方形 51">
                  <a:extLst>
                    <a:ext uri="{FF2B5EF4-FFF2-40B4-BE49-F238E27FC236}">
                      <a16:creationId xmlns:a16="http://schemas.microsoft.com/office/drawing/2014/main" id="{399537B8-80FE-538D-518B-ED8B6895F0B2}"/>
                    </a:ext>
                  </a:extLst>
                </p:cNvPr>
                <p:cNvSpPr/>
                <p:nvPr/>
              </p:nvSpPr>
              <p:spPr>
                <a:xfrm>
                  <a:off x="2148114" y="3701143"/>
                  <a:ext cx="304800" cy="324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53" name="正方形/長方形 52">
                  <a:extLst>
                    <a:ext uri="{FF2B5EF4-FFF2-40B4-BE49-F238E27FC236}">
                      <a16:creationId xmlns:a16="http://schemas.microsoft.com/office/drawing/2014/main" id="{9B4C8968-4B7E-9995-EC2B-0604AAB51E2E}"/>
                    </a:ext>
                  </a:extLst>
                </p:cNvPr>
                <p:cNvSpPr/>
                <p:nvPr/>
              </p:nvSpPr>
              <p:spPr>
                <a:xfrm>
                  <a:off x="2459512" y="3701143"/>
                  <a:ext cx="304800" cy="324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54" name="正方形/長方形 53">
                  <a:extLst>
                    <a:ext uri="{FF2B5EF4-FFF2-40B4-BE49-F238E27FC236}">
                      <a16:creationId xmlns:a16="http://schemas.microsoft.com/office/drawing/2014/main" id="{1032C5DB-7C0C-BE9C-6244-DEAE05E5298E}"/>
                    </a:ext>
                  </a:extLst>
                </p:cNvPr>
                <p:cNvSpPr/>
                <p:nvPr/>
              </p:nvSpPr>
              <p:spPr>
                <a:xfrm>
                  <a:off x="2749796" y="3701143"/>
                  <a:ext cx="304800" cy="324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55" name="正方形/長方形 54">
                  <a:extLst>
                    <a:ext uri="{FF2B5EF4-FFF2-40B4-BE49-F238E27FC236}">
                      <a16:creationId xmlns:a16="http://schemas.microsoft.com/office/drawing/2014/main" id="{AA03BA4D-EF46-AD1F-D035-3AFF95D64E93}"/>
                    </a:ext>
                  </a:extLst>
                </p:cNvPr>
                <p:cNvSpPr/>
                <p:nvPr/>
              </p:nvSpPr>
              <p:spPr>
                <a:xfrm>
                  <a:off x="3032166" y="3701143"/>
                  <a:ext cx="304800" cy="324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grpSp>
            <p:nvGrpSpPr>
              <p:cNvPr id="37" name="グループ化 36">
                <a:extLst>
                  <a:ext uri="{FF2B5EF4-FFF2-40B4-BE49-F238E27FC236}">
                    <a16:creationId xmlns:a16="http://schemas.microsoft.com/office/drawing/2014/main" id="{134AA850-515E-3037-822F-0A6308CBB03C}"/>
                  </a:ext>
                </a:extLst>
              </p:cNvPr>
              <p:cNvGrpSpPr/>
              <p:nvPr/>
            </p:nvGrpSpPr>
            <p:grpSpPr>
              <a:xfrm>
                <a:off x="2148114" y="3990715"/>
                <a:ext cx="1188852" cy="324475"/>
                <a:chOff x="2148114" y="3990715"/>
                <a:chExt cx="1188852" cy="324475"/>
              </a:xfrm>
            </p:grpSpPr>
            <p:sp>
              <p:nvSpPr>
                <p:cNvPr id="48" name="正方形/長方形 47">
                  <a:extLst>
                    <a:ext uri="{FF2B5EF4-FFF2-40B4-BE49-F238E27FC236}">
                      <a16:creationId xmlns:a16="http://schemas.microsoft.com/office/drawing/2014/main" id="{58379572-40F1-16BB-87D6-146BFF9E50C3}"/>
                    </a:ext>
                  </a:extLst>
                </p:cNvPr>
                <p:cNvSpPr/>
                <p:nvPr/>
              </p:nvSpPr>
              <p:spPr>
                <a:xfrm>
                  <a:off x="2148114" y="3990715"/>
                  <a:ext cx="304800" cy="324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9" name="正方形/長方形 48">
                  <a:extLst>
                    <a:ext uri="{FF2B5EF4-FFF2-40B4-BE49-F238E27FC236}">
                      <a16:creationId xmlns:a16="http://schemas.microsoft.com/office/drawing/2014/main" id="{8594A8F2-5126-85BB-DA91-1137C30262B9}"/>
                    </a:ext>
                  </a:extLst>
                </p:cNvPr>
                <p:cNvSpPr/>
                <p:nvPr/>
              </p:nvSpPr>
              <p:spPr>
                <a:xfrm>
                  <a:off x="2459512" y="3990715"/>
                  <a:ext cx="304800" cy="324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50" name="正方形/長方形 49">
                  <a:extLst>
                    <a:ext uri="{FF2B5EF4-FFF2-40B4-BE49-F238E27FC236}">
                      <a16:creationId xmlns:a16="http://schemas.microsoft.com/office/drawing/2014/main" id="{D3E91910-48AB-ABC7-CC23-B46FB3FC66D3}"/>
                    </a:ext>
                  </a:extLst>
                </p:cNvPr>
                <p:cNvSpPr/>
                <p:nvPr/>
              </p:nvSpPr>
              <p:spPr>
                <a:xfrm>
                  <a:off x="2749796" y="3990715"/>
                  <a:ext cx="304800" cy="324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51" name="正方形/長方形 50">
                  <a:extLst>
                    <a:ext uri="{FF2B5EF4-FFF2-40B4-BE49-F238E27FC236}">
                      <a16:creationId xmlns:a16="http://schemas.microsoft.com/office/drawing/2014/main" id="{DC8A5623-6C47-7777-2B69-26647C2BF287}"/>
                    </a:ext>
                  </a:extLst>
                </p:cNvPr>
                <p:cNvSpPr/>
                <p:nvPr/>
              </p:nvSpPr>
              <p:spPr>
                <a:xfrm>
                  <a:off x="3032166" y="3990715"/>
                  <a:ext cx="304800" cy="324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grpSp>
            <p:nvGrpSpPr>
              <p:cNvPr id="38" name="グループ化 37">
                <a:extLst>
                  <a:ext uri="{FF2B5EF4-FFF2-40B4-BE49-F238E27FC236}">
                    <a16:creationId xmlns:a16="http://schemas.microsoft.com/office/drawing/2014/main" id="{88A3AF45-E863-0570-E1AB-F677EE7F1CED}"/>
                  </a:ext>
                </a:extLst>
              </p:cNvPr>
              <p:cNvGrpSpPr/>
              <p:nvPr/>
            </p:nvGrpSpPr>
            <p:grpSpPr>
              <a:xfrm>
                <a:off x="2148114" y="4296355"/>
                <a:ext cx="1188852" cy="324475"/>
                <a:chOff x="2148114" y="4296355"/>
                <a:chExt cx="1188852" cy="324475"/>
              </a:xfrm>
            </p:grpSpPr>
            <p:sp>
              <p:nvSpPr>
                <p:cNvPr id="44" name="正方形/長方形 43">
                  <a:extLst>
                    <a:ext uri="{FF2B5EF4-FFF2-40B4-BE49-F238E27FC236}">
                      <a16:creationId xmlns:a16="http://schemas.microsoft.com/office/drawing/2014/main" id="{18717924-588D-FDED-85D9-DA0449C17775}"/>
                    </a:ext>
                  </a:extLst>
                </p:cNvPr>
                <p:cNvSpPr/>
                <p:nvPr/>
              </p:nvSpPr>
              <p:spPr>
                <a:xfrm>
                  <a:off x="2148114" y="4296355"/>
                  <a:ext cx="304800" cy="324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5" name="正方形/長方形 44">
                  <a:extLst>
                    <a:ext uri="{FF2B5EF4-FFF2-40B4-BE49-F238E27FC236}">
                      <a16:creationId xmlns:a16="http://schemas.microsoft.com/office/drawing/2014/main" id="{2F3E3CE0-2A8B-81F0-1959-91F03737AEEC}"/>
                    </a:ext>
                  </a:extLst>
                </p:cNvPr>
                <p:cNvSpPr/>
                <p:nvPr/>
              </p:nvSpPr>
              <p:spPr>
                <a:xfrm>
                  <a:off x="2459512" y="4296355"/>
                  <a:ext cx="304800" cy="324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6" name="正方形/長方形 45">
                  <a:extLst>
                    <a:ext uri="{FF2B5EF4-FFF2-40B4-BE49-F238E27FC236}">
                      <a16:creationId xmlns:a16="http://schemas.microsoft.com/office/drawing/2014/main" id="{503AB0AC-EB96-85A8-A80B-0BDB91531E18}"/>
                    </a:ext>
                  </a:extLst>
                </p:cNvPr>
                <p:cNvSpPr/>
                <p:nvPr/>
              </p:nvSpPr>
              <p:spPr>
                <a:xfrm>
                  <a:off x="2749796" y="4296355"/>
                  <a:ext cx="304800" cy="324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7" name="正方形/長方形 46">
                  <a:extLst>
                    <a:ext uri="{FF2B5EF4-FFF2-40B4-BE49-F238E27FC236}">
                      <a16:creationId xmlns:a16="http://schemas.microsoft.com/office/drawing/2014/main" id="{DA57F3C4-2C6A-18E7-6F44-797E3DA9E414}"/>
                    </a:ext>
                  </a:extLst>
                </p:cNvPr>
                <p:cNvSpPr/>
                <p:nvPr/>
              </p:nvSpPr>
              <p:spPr>
                <a:xfrm>
                  <a:off x="3032166" y="4296355"/>
                  <a:ext cx="304800" cy="324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grpSp>
            <p:nvGrpSpPr>
              <p:cNvPr id="39" name="グループ化 38">
                <a:extLst>
                  <a:ext uri="{FF2B5EF4-FFF2-40B4-BE49-F238E27FC236}">
                    <a16:creationId xmlns:a16="http://schemas.microsoft.com/office/drawing/2014/main" id="{CD1E2150-3A42-38FB-D70C-4DE206C4FB20}"/>
                  </a:ext>
                </a:extLst>
              </p:cNvPr>
              <p:cNvGrpSpPr/>
              <p:nvPr/>
            </p:nvGrpSpPr>
            <p:grpSpPr>
              <a:xfrm>
                <a:off x="2148114" y="4620830"/>
                <a:ext cx="1188852" cy="324475"/>
                <a:chOff x="2148114" y="4585927"/>
                <a:chExt cx="1188852" cy="324475"/>
              </a:xfrm>
            </p:grpSpPr>
            <p:sp>
              <p:nvSpPr>
                <p:cNvPr id="40" name="正方形/長方形 39">
                  <a:extLst>
                    <a:ext uri="{FF2B5EF4-FFF2-40B4-BE49-F238E27FC236}">
                      <a16:creationId xmlns:a16="http://schemas.microsoft.com/office/drawing/2014/main" id="{9400A3CC-EFA1-5493-5EE9-695294D88623}"/>
                    </a:ext>
                  </a:extLst>
                </p:cNvPr>
                <p:cNvSpPr/>
                <p:nvPr/>
              </p:nvSpPr>
              <p:spPr>
                <a:xfrm>
                  <a:off x="2148114" y="4585927"/>
                  <a:ext cx="304800" cy="324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1" name="正方形/長方形 40">
                  <a:extLst>
                    <a:ext uri="{FF2B5EF4-FFF2-40B4-BE49-F238E27FC236}">
                      <a16:creationId xmlns:a16="http://schemas.microsoft.com/office/drawing/2014/main" id="{0735D8C1-3824-8DF7-7E91-1EF559CF7C5B}"/>
                    </a:ext>
                  </a:extLst>
                </p:cNvPr>
                <p:cNvSpPr/>
                <p:nvPr/>
              </p:nvSpPr>
              <p:spPr>
                <a:xfrm>
                  <a:off x="2459512" y="4585927"/>
                  <a:ext cx="304800" cy="324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2" name="正方形/長方形 41">
                  <a:extLst>
                    <a:ext uri="{FF2B5EF4-FFF2-40B4-BE49-F238E27FC236}">
                      <a16:creationId xmlns:a16="http://schemas.microsoft.com/office/drawing/2014/main" id="{6E4A1530-D537-52EF-E123-365DF3CD478B}"/>
                    </a:ext>
                  </a:extLst>
                </p:cNvPr>
                <p:cNvSpPr/>
                <p:nvPr/>
              </p:nvSpPr>
              <p:spPr>
                <a:xfrm>
                  <a:off x="2749796" y="4585927"/>
                  <a:ext cx="304800" cy="324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3" name="正方形/長方形 42">
                  <a:extLst>
                    <a:ext uri="{FF2B5EF4-FFF2-40B4-BE49-F238E27FC236}">
                      <a16:creationId xmlns:a16="http://schemas.microsoft.com/office/drawing/2014/main" id="{04E9741C-5EED-2965-58F1-1787F9756D4A}"/>
                    </a:ext>
                  </a:extLst>
                </p:cNvPr>
                <p:cNvSpPr/>
                <p:nvPr/>
              </p:nvSpPr>
              <p:spPr>
                <a:xfrm>
                  <a:off x="3032166" y="4585927"/>
                  <a:ext cx="304800" cy="3244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grpSp>
        <p:pic>
          <p:nvPicPr>
            <p:cNvPr id="57" name="グラフィックス 56" descr="アジアの寺院 枠線">
              <a:extLst>
                <a:ext uri="{FF2B5EF4-FFF2-40B4-BE49-F238E27FC236}">
                  <a16:creationId xmlns:a16="http://schemas.microsoft.com/office/drawing/2014/main" id="{210FBE5E-03C0-996D-62A8-B14B4CCF93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312743">
              <a:off x="7652814" y="4183848"/>
              <a:ext cx="914400" cy="914400"/>
            </a:xfrm>
            <a:prstGeom prst="rect">
              <a:avLst/>
            </a:prstGeom>
          </p:spPr>
        </p:pic>
        <p:sp>
          <p:nvSpPr>
            <p:cNvPr id="59" name="テキスト ボックス 58">
              <a:extLst>
                <a:ext uri="{FF2B5EF4-FFF2-40B4-BE49-F238E27FC236}">
                  <a16:creationId xmlns:a16="http://schemas.microsoft.com/office/drawing/2014/main" id="{0267A755-FA10-3394-0EB2-BDA1719EA08A}"/>
                </a:ext>
              </a:extLst>
            </p:cNvPr>
            <p:cNvSpPr txBox="1"/>
            <p:nvPr/>
          </p:nvSpPr>
          <p:spPr>
            <a:xfrm>
              <a:off x="7119579" y="5603387"/>
              <a:ext cx="4289300" cy="1001428"/>
            </a:xfrm>
            <a:prstGeom prst="rect">
              <a:avLst/>
            </a:prstGeom>
            <a:noFill/>
          </p:spPr>
          <p:txBody>
            <a:bodyPr wrap="square">
              <a:spAutoFit/>
            </a:bodyPr>
            <a:lstStyle/>
            <a:p>
              <a:r>
                <a:rPr lang="ja-JP" altLang="en-US" dirty="0"/>
                <a:t>変換 </a:t>
              </a:r>
              <a:r>
                <a:rPr lang="en-US" altLang="ja-JP" dirty="0" err="1"/>
                <a:t>T</a:t>
              </a:r>
              <a:r>
                <a:rPr lang="en-US" altLang="ja-JP" baseline="-25000" dirty="0" err="1"/>
                <a:t>i</a:t>
              </a:r>
              <a:r>
                <a:rPr lang="ja-JP" altLang="en-US" baseline="-25000" dirty="0"/>
                <a:t>  </a:t>
              </a:r>
              <a:r>
                <a:rPr lang="en-US" altLang="ja-JP" dirty="0"/>
                <a:t>BEV</a:t>
              </a:r>
            </a:p>
            <a:p>
              <a:r>
                <a:rPr lang="ja-JP" altLang="en-US" dirty="0"/>
                <a:t>グリッドポイントを座標変換して</a:t>
              </a:r>
              <a:endParaRPr lang="en-US" altLang="ja-JP" dirty="0"/>
            </a:p>
            <a:p>
              <a:r>
                <a:rPr lang="ja-JP" altLang="en-US" dirty="0"/>
                <a:t>バイリニア補間</a:t>
              </a:r>
              <a:endParaRPr lang="en-US" altLang="ja-JP" dirty="0"/>
            </a:p>
          </p:txBody>
        </p:sp>
      </p:grpSp>
      <p:pic>
        <p:nvPicPr>
          <p:cNvPr id="5" name="図 4">
            <a:extLst>
              <a:ext uri="{FF2B5EF4-FFF2-40B4-BE49-F238E27FC236}">
                <a16:creationId xmlns:a16="http://schemas.microsoft.com/office/drawing/2014/main" id="{B0D5E1DA-3918-6BD2-635B-EBA42B6859C1}"/>
              </a:ext>
            </a:extLst>
          </p:cNvPr>
          <p:cNvPicPr>
            <a:picLocks noChangeAspect="1"/>
          </p:cNvPicPr>
          <p:nvPr/>
        </p:nvPicPr>
        <p:blipFill>
          <a:blip r:embed="rId4"/>
          <a:stretch>
            <a:fillRect/>
          </a:stretch>
        </p:blipFill>
        <p:spPr>
          <a:xfrm>
            <a:off x="8596019" y="3797017"/>
            <a:ext cx="1832113" cy="1370391"/>
          </a:xfrm>
          <a:prstGeom prst="rect">
            <a:avLst/>
          </a:prstGeom>
        </p:spPr>
      </p:pic>
      <p:sp>
        <p:nvSpPr>
          <p:cNvPr id="6" name="テキスト ボックス 5">
            <a:extLst>
              <a:ext uri="{FF2B5EF4-FFF2-40B4-BE49-F238E27FC236}">
                <a16:creationId xmlns:a16="http://schemas.microsoft.com/office/drawing/2014/main" id="{4353FC19-1B64-D3E6-D3B1-718D5B9BF1A7}"/>
              </a:ext>
            </a:extLst>
          </p:cNvPr>
          <p:cNvSpPr txBox="1"/>
          <p:nvPr/>
        </p:nvSpPr>
        <p:spPr>
          <a:xfrm>
            <a:off x="8354913" y="5351378"/>
            <a:ext cx="3003092" cy="395365"/>
          </a:xfrm>
          <a:prstGeom prst="rect">
            <a:avLst/>
          </a:prstGeom>
          <a:noFill/>
        </p:spPr>
        <p:txBody>
          <a:bodyPr wrap="square">
            <a:spAutoFit/>
          </a:bodyPr>
          <a:lstStyle/>
          <a:p>
            <a:r>
              <a:rPr lang="ja-JP" altLang="en-US" dirty="0"/>
              <a:t>バイリニア補間イメージ</a:t>
            </a:r>
            <a:endParaRPr lang="en-US" altLang="ja-JP" dirty="0"/>
          </a:p>
        </p:txBody>
      </p:sp>
    </p:spTree>
    <p:extLst>
      <p:ext uri="{BB962C8B-B14F-4D97-AF65-F5344CB8AC3E}">
        <p14:creationId xmlns:p14="http://schemas.microsoft.com/office/powerpoint/2010/main" val="25854631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FF6BDE-B6C6-3A17-A795-BDB30895D85D}"/>
              </a:ext>
            </a:extLst>
          </p:cNvPr>
          <p:cNvSpPr>
            <a:spLocks noGrp="1"/>
          </p:cNvSpPr>
          <p:nvPr>
            <p:ph type="title"/>
          </p:nvPr>
        </p:nvSpPr>
        <p:spPr/>
        <p:txBody>
          <a:bodyPr/>
          <a:lstStyle/>
          <a:p>
            <a:r>
              <a:rPr lang="en-US" altLang="ja-JP" dirty="0"/>
              <a:t>4.</a:t>
            </a:r>
            <a:r>
              <a:rPr lang="ja-JP" altLang="en-US" dirty="0"/>
              <a:t>物体検出</a:t>
            </a:r>
            <a:r>
              <a:rPr lang="en-US" altLang="ja-JP" dirty="0"/>
              <a:t>/TED</a:t>
            </a:r>
            <a:endParaRPr kumimoji="1" lang="ja-JP" altLang="en-US" dirty="0"/>
          </a:p>
        </p:txBody>
      </p:sp>
      <p:sp>
        <p:nvSpPr>
          <p:cNvPr id="3" name="フッター プレースホルダー 2">
            <a:extLst>
              <a:ext uri="{FF2B5EF4-FFF2-40B4-BE49-F238E27FC236}">
                <a16:creationId xmlns:a16="http://schemas.microsoft.com/office/drawing/2014/main" id="{E9904424-D559-B308-014B-628D5B2D79C7}"/>
              </a:ext>
            </a:extLst>
          </p:cNvPr>
          <p:cNvSpPr>
            <a:spLocks noGrp="1"/>
          </p:cNvSpPr>
          <p:nvPr>
            <p:ph type="ftr" sz="quarter" idx="4294967295"/>
          </p:nvPr>
        </p:nvSpPr>
        <p:spPr>
          <a:xfrm>
            <a:off x="4165439" y="6244920"/>
            <a:ext cx="3861118" cy="476280"/>
          </a:xfrm>
        </p:spPr>
        <p:txBody>
          <a:bodyPr/>
          <a:lstStyle/>
          <a:p>
            <a:r>
              <a:rPr lang="en-US" altLang="ja-JP"/>
              <a:t>M1-3514</a:t>
            </a:r>
            <a:endParaRPr lang="ja-JP" altLang="en-US"/>
          </a:p>
        </p:txBody>
      </p:sp>
      <p:sp>
        <p:nvSpPr>
          <p:cNvPr id="4" name="テキスト ボックス 3">
            <a:extLst>
              <a:ext uri="{FF2B5EF4-FFF2-40B4-BE49-F238E27FC236}">
                <a16:creationId xmlns:a16="http://schemas.microsoft.com/office/drawing/2014/main" id="{3A363A0A-DB73-96B8-3B34-030DACA6453F}"/>
              </a:ext>
            </a:extLst>
          </p:cNvPr>
          <p:cNvSpPr txBox="1"/>
          <p:nvPr/>
        </p:nvSpPr>
        <p:spPr>
          <a:xfrm>
            <a:off x="138546" y="820803"/>
            <a:ext cx="11313225" cy="2213555"/>
          </a:xfrm>
          <a:prstGeom prst="rect">
            <a:avLst/>
          </a:prstGeom>
          <a:noFill/>
        </p:spPr>
        <p:txBody>
          <a:bodyPr wrap="square">
            <a:spAutoFit/>
          </a:bodyPr>
          <a:lstStyle/>
          <a:p>
            <a:r>
              <a:rPr lang="en-US" altLang="ja-JP" b="1" dirty="0" err="1"/>
              <a:t>TeBEV</a:t>
            </a:r>
            <a:r>
              <a:rPr lang="ja-JP" altLang="en-US" b="1" dirty="0"/>
              <a:t>の作成　</a:t>
            </a:r>
            <a:r>
              <a:rPr lang="en-US" altLang="ja-JP" b="1" dirty="0"/>
              <a:t>Transformation-Equivariant BEV Pooling</a:t>
            </a:r>
            <a:r>
              <a:rPr lang="ja-JP" altLang="en-US" b="1" dirty="0"/>
              <a:t>②　</a:t>
            </a:r>
            <a:endParaRPr lang="en-US" altLang="ja-JP" b="1" dirty="0"/>
          </a:p>
          <a:p>
            <a:r>
              <a:rPr lang="ja-JP" altLang="en-US" dirty="0"/>
              <a:t>　最終的に各ピクセルで特徴量ごとにマックスプーリングを行って、一つの</a:t>
            </a:r>
            <a:r>
              <a:rPr lang="en-US" altLang="ja-JP" dirty="0"/>
              <a:t>BED</a:t>
            </a:r>
            <a:r>
              <a:rPr lang="ja-JP" altLang="en-US" dirty="0"/>
              <a:t>マップに落としむ</a:t>
            </a:r>
            <a:endParaRPr lang="en-US" altLang="ja-JP" dirty="0"/>
          </a:p>
          <a:p>
            <a:r>
              <a:rPr lang="ja-JP" altLang="en-US" dirty="0"/>
              <a:t>　最終的な</a:t>
            </a:r>
            <a:r>
              <a:rPr lang="en-US" altLang="ja-JP" dirty="0"/>
              <a:t>BEV</a:t>
            </a:r>
            <a:r>
              <a:rPr lang="ja-JP" altLang="en-US" dirty="0"/>
              <a:t>マップを用いて、</a:t>
            </a:r>
            <a:r>
              <a:rPr lang="en-US" altLang="ja-JP" dirty="0"/>
              <a:t>RPN(</a:t>
            </a:r>
            <a:r>
              <a:rPr lang="ja-JP" altLang="en-US" dirty="0"/>
              <a:t>バウンディングボックス、クラス分類の提案を行う</a:t>
            </a:r>
            <a:r>
              <a:rPr lang="en-US" altLang="ja-JP" dirty="0"/>
              <a:t>)</a:t>
            </a:r>
          </a:p>
          <a:p>
            <a:endParaRPr lang="en-US" altLang="ja-JP" dirty="0"/>
          </a:p>
          <a:p>
            <a:r>
              <a:rPr lang="ja-JP" altLang="en-US" dirty="0"/>
              <a:t>　</a:t>
            </a:r>
            <a:endParaRPr lang="en-US" altLang="ja-JP" dirty="0"/>
          </a:p>
          <a:p>
            <a:endParaRPr lang="en-US" altLang="ja-JP" dirty="0"/>
          </a:p>
          <a:p>
            <a:endParaRPr lang="en-US" altLang="ja-JP" dirty="0"/>
          </a:p>
        </p:txBody>
      </p:sp>
      <p:pic>
        <p:nvPicPr>
          <p:cNvPr id="12" name="図 11">
            <a:extLst>
              <a:ext uri="{FF2B5EF4-FFF2-40B4-BE49-F238E27FC236}">
                <a16:creationId xmlns:a16="http://schemas.microsoft.com/office/drawing/2014/main" id="{224D1C95-CA72-FD1B-01D6-178E2F732916}"/>
              </a:ext>
            </a:extLst>
          </p:cNvPr>
          <p:cNvPicPr>
            <a:picLocks noChangeAspect="1"/>
          </p:cNvPicPr>
          <p:nvPr/>
        </p:nvPicPr>
        <p:blipFill>
          <a:blip r:embed="rId2"/>
          <a:stretch>
            <a:fillRect/>
          </a:stretch>
        </p:blipFill>
        <p:spPr>
          <a:xfrm>
            <a:off x="819797" y="2008333"/>
            <a:ext cx="6691283" cy="830746"/>
          </a:xfrm>
          <a:prstGeom prst="rect">
            <a:avLst/>
          </a:prstGeom>
        </p:spPr>
      </p:pic>
      <p:pic>
        <p:nvPicPr>
          <p:cNvPr id="14" name="図 13">
            <a:extLst>
              <a:ext uri="{FF2B5EF4-FFF2-40B4-BE49-F238E27FC236}">
                <a16:creationId xmlns:a16="http://schemas.microsoft.com/office/drawing/2014/main" id="{18E5651C-764D-E362-B8CA-B9CEDD65C5E4}"/>
              </a:ext>
            </a:extLst>
          </p:cNvPr>
          <p:cNvPicPr>
            <a:picLocks noChangeAspect="1"/>
          </p:cNvPicPr>
          <p:nvPr/>
        </p:nvPicPr>
        <p:blipFill>
          <a:blip r:embed="rId3"/>
          <a:stretch>
            <a:fillRect/>
          </a:stretch>
        </p:blipFill>
        <p:spPr>
          <a:xfrm>
            <a:off x="2943368" y="2941106"/>
            <a:ext cx="7391400" cy="3638550"/>
          </a:xfrm>
          <a:prstGeom prst="rect">
            <a:avLst/>
          </a:prstGeom>
        </p:spPr>
      </p:pic>
      <p:sp>
        <p:nvSpPr>
          <p:cNvPr id="17" name="フローチャート: 代替処理 16">
            <a:extLst>
              <a:ext uri="{FF2B5EF4-FFF2-40B4-BE49-F238E27FC236}">
                <a16:creationId xmlns:a16="http://schemas.microsoft.com/office/drawing/2014/main" id="{90340E46-2602-633A-712E-38926FFFE19B}"/>
              </a:ext>
            </a:extLst>
          </p:cNvPr>
          <p:cNvSpPr/>
          <p:nvPr/>
        </p:nvSpPr>
        <p:spPr>
          <a:xfrm>
            <a:off x="6639068" y="3140418"/>
            <a:ext cx="3675421" cy="3467718"/>
          </a:xfrm>
          <a:prstGeom prst="flowChartAlternateProcess">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60" name="吹き出し: 線 59">
            <a:extLst>
              <a:ext uri="{FF2B5EF4-FFF2-40B4-BE49-F238E27FC236}">
                <a16:creationId xmlns:a16="http://schemas.microsoft.com/office/drawing/2014/main" id="{A1DCDFFC-35DC-1DE9-1E47-600A0775EA3B}"/>
              </a:ext>
            </a:extLst>
          </p:cNvPr>
          <p:cNvSpPr/>
          <p:nvPr/>
        </p:nvSpPr>
        <p:spPr>
          <a:xfrm>
            <a:off x="8782298" y="2050052"/>
            <a:ext cx="3376555" cy="695514"/>
          </a:xfrm>
          <a:prstGeom prst="borderCallout1">
            <a:avLst>
              <a:gd name="adj1" fmla="val 69406"/>
              <a:gd name="adj2" fmla="val 743"/>
              <a:gd name="adj3" fmla="val 161491"/>
              <a:gd name="adj4" fmla="val -11674"/>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j-ea"/>
                <a:ea typeface="+mj-ea"/>
              </a:rPr>
              <a:t>各ピクセルで特徴量ごとにマックスプーリング</a:t>
            </a:r>
            <a:endParaRPr kumimoji="1" lang="en-US" altLang="ja-JP" dirty="0">
              <a:solidFill>
                <a:schemeClr val="tx1"/>
              </a:solidFill>
              <a:latin typeface="+mj-ea"/>
              <a:ea typeface="+mj-ea"/>
            </a:endParaRPr>
          </a:p>
        </p:txBody>
      </p:sp>
      <p:sp>
        <p:nvSpPr>
          <p:cNvPr id="61" name="フローチャート: 代替処理 60">
            <a:extLst>
              <a:ext uri="{FF2B5EF4-FFF2-40B4-BE49-F238E27FC236}">
                <a16:creationId xmlns:a16="http://schemas.microsoft.com/office/drawing/2014/main" id="{FC28F433-AAA0-8243-2CAA-D91D288ECEB6}"/>
              </a:ext>
            </a:extLst>
          </p:cNvPr>
          <p:cNvSpPr/>
          <p:nvPr/>
        </p:nvSpPr>
        <p:spPr>
          <a:xfrm>
            <a:off x="3217953" y="2980621"/>
            <a:ext cx="3146530" cy="3638552"/>
          </a:xfrm>
          <a:prstGeom prst="flowChartAlternateProcess">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62" name="吹き出し: 線 61">
            <a:extLst>
              <a:ext uri="{FF2B5EF4-FFF2-40B4-BE49-F238E27FC236}">
                <a16:creationId xmlns:a16="http://schemas.microsoft.com/office/drawing/2014/main" id="{A3654CC1-D211-1DCB-CA32-AE12F9C8CCF4}"/>
              </a:ext>
            </a:extLst>
          </p:cNvPr>
          <p:cNvSpPr/>
          <p:nvPr/>
        </p:nvSpPr>
        <p:spPr>
          <a:xfrm>
            <a:off x="127265" y="4034373"/>
            <a:ext cx="3376555" cy="956305"/>
          </a:xfrm>
          <a:prstGeom prst="borderCallout1">
            <a:avLst>
              <a:gd name="adj1" fmla="val -85081"/>
              <a:gd name="adj2" fmla="val 95025"/>
              <a:gd name="adj3" fmla="val -1631"/>
              <a:gd name="adj4" fmla="val 51013"/>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mj-ea"/>
                <a:ea typeface="+mj-ea"/>
              </a:rPr>
              <a:t>2N</a:t>
            </a:r>
            <a:r>
              <a:rPr lang="ja-JP" altLang="en-US" dirty="0">
                <a:solidFill>
                  <a:schemeClr val="tx1"/>
                </a:solidFill>
                <a:latin typeface="+mj-ea"/>
                <a:ea typeface="+mj-ea"/>
              </a:rPr>
              <a:t>個の変換に対してグリッドポイントも同様の変換で対応させ、バイリニア補間</a:t>
            </a:r>
            <a:endParaRPr kumimoji="1" lang="en-US" altLang="ja-JP" dirty="0">
              <a:solidFill>
                <a:schemeClr val="tx1"/>
              </a:solidFill>
              <a:latin typeface="+mj-ea"/>
              <a:ea typeface="+mj-ea"/>
            </a:endParaRPr>
          </a:p>
        </p:txBody>
      </p:sp>
    </p:spTree>
    <p:extLst>
      <p:ext uri="{BB962C8B-B14F-4D97-AF65-F5344CB8AC3E}">
        <p14:creationId xmlns:p14="http://schemas.microsoft.com/office/powerpoint/2010/main" val="36066710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937C2BD3-3947-0929-0DA7-990548718171}"/>
              </a:ext>
            </a:extLst>
          </p:cNvPr>
          <p:cNvPicPr>
            <a:picLocks noChangeAspect="1"/>
          </p:cNvPicPr>
          <p:nvPr/>
        </p:nvPicPr>
        <p:blipFill>
          <a:blip r:embed="rId2"/>
          <a:stretch>
            <a:fillRect/>
          </a:stretch>
        </p:blipFill>
        <p:spPr>
          <a:xfrm>
            <a:off x="503162" y="2744294"/>
            <a:ext cx="8139644" cy="3423639"/>
          </a:xfrm>
          <a:prstGeom prst="rect">
            <a:avLst/>
          </a:prstGeom>
        </p:spPr>
      </p:pic>
      <p:sp>
        <p:nvSpPr>
          <p:cNvPr id="2" name="タイトル 1">
            <a:extLst>
              <a:ext uri="{FF2B5EF4-FFF2-40B4-BE49-F238E27FC236}">
                <a16:creationId xmlns:a16="http://schemas.microsoft.com/office/drawing/2014/main" id="{F4FF6BDE-B6C6-3A17-A795-BDB30895D85D}"/>
              </a:ext>
            </a:extLst>
          </p:cNvPr>
          <p:cNvSpPr>
            <a:spLocks noGrp="1"/>
          </p:cNvSpPr>
          <p:nvPr>
            <p:ph type="title"/>
          </p:nvPr>
        </p:nvSpPr>
        <p:spPr/>
        <p:txBody>
          <a:bodyPr/>
          <a:lstStyle/>
          <a:p>
            <a:r>
              <a:rPr lang="en-US" altLang="ja-JP" dirty="0"/>
              <a:t>4.</a:t>
            </a:r>
            <a:r>
              <a:rPr lang="ja-JP" altLang="en-US" dirty="0"/>
              <a:t>物体検出</a:t>
            </a:r>
            <a:r>
              <a:rPr lang="en-US" altLang="ja-JP" dirty="0"/>
              <a:t>/TED</a:t>
            </a:r>
            <a:endParaRPr kumimoji="1" lang="ja-JP" altLang="en-US" dirty="0"/>
          </a:p>
        </p:txBody>
      </p:sp>
      <p:sp>
        <p:nvSpPr>
          <p:cNvPr id="4" name="テキスト ボックス 3">
            <a:extLst>
              <a:ext uri="{FF2B5EF4-FFF2-40B4-BE49-F238E27FC236}">
                <a16:creationId xmlns:a16="http://schemas.microsoft.com/office/drawing/2014/main" id="{3A363A0A-DB73-96B8-3B34-030DACA6453F}"/>
              </a:ext>
            </a:extLst>
          </p:cNvPr>
          <p:cNvSpPr txBox="1"/>
          <p:nvPr/>
        </p:nvSpPr>
        <p:spPr>
          <a:xfrm>
            <a:off x="138546" y="820803"/>
            <a:ext cx="11313225" cy="3122650"/>
          </a:xfrm>
          <a:prstGeom prst="rect">
            <a:avLst/>
          </a:prstGeom>
          <a:noFill/>
        </p:spPr>
        <p:txBody>
          <a:bodyPr wrap="square">
            <a:spAutoFit/>
          </a:bodyPr>
          <a:lstStyle/>
          <a:p>
            <a:r>
              <a:rPr lang="ja-JP" altLang="en-US" b="1" dirty="0"/>
              <a:t>バウンディングボックスの最適化① </a:t>
            </a:r>
            <a:r>
              <a:rPr lang="en-US" altLang="ja-JP" b="1" dirty="0"/>
              <a:t>Voxel-RCNN</a:t>
            </a:r>
            <a:r>
              <a:rPr lang="ja-JP" altLang="en-US" b="1" dirty="0"/>
              <a:t>の紹介</a:t>
            </a:r>
            <a:endParaRPr lang="en-US" altLang="ja-JP" b="1" dirty="0"/>
          </a:p>
          <a:p>
            <a:r>
              <a:rPr lang="ja-JP" altLang="en-US" dirty="0"/>
              <a:t>　</a:t>
            </a:r>
            <a:r>
              <a:rPr lang="en-US" altLang="ja-JP" dirty="0"/>
              <a:t>RPN</a:t>
            </a:r>
            <a:r>
              <a:rPr lang="ja-JP" altLang="en-US" dirty="0"/>
              <a:t>で提案された</a:t>
            </a:r>
            <a:r>
              <a:rPr lang="en-US" altLang="ja-JP" dirty="0"/>
              <a:t>3D</a:t>
            </a:r>
            <a:r>
              <a:rPr lang="ja-JP" altLang="en-US" dirty="0"/>
              <a:t>バウンディングボックスに対して、</a:t>
            </a:r>
            <a:r>
              <a:rPr lang="en-US" altLang="ja-JP" dirty="0"/>
              <a:t>BEV</a:t>
            </a:r>
            <a:r>
              <a:rPr lang="ja-JP" altLang="en-US" dirty="0"/>
              <a:t>にする前のボクセルの特徴量を使用 してバウンディングボックスの最適化を行う。</a:t>
            </a:r>
            <a:r>
              <a:rPr lang="en-US" altLang="ja-JP" dirty="0"/>
              <a:t>(</a:t>
            </a:r>
            <a:r>
              <a:rPr lang="en-US" altLang="ja-JP" dirty="0" err="1"/>
              <a:t>RoI</a:t>
            </a:r>
            <a:r>
              <a:rPr lang="ja-JP" altLang="en-US" dirty="0"/>
              <a:t>プーリング</a:t>
            </a:r>
            <a:r>
              <a:rPr lang="en-US" altLang="ja-JP" dirty="0"/>
              <a:t>)</a:t>
            </a:r>
          </a:p>
          <a:p>
            <a:r>
              <a:rPr lang="ja-JP" altLang="en-US" dirty="0"/>
              <a:t>　</a:t>
            </a:r>
            <a:endParaRPr lang="en-US" altLang="ja-JP" dirty="0"/>
          </a:p>
          <a:p>
            <a:r>
              <a:rPr lang="ja-JP" altLang="en-US" dirty="0"/>
              <a:t>　</a:t>
            </a:r>
            <a:r>
              <a:rPr lang="en-US" altLang="ja-JP" dirty="0"/>
              <a:t>TED</a:t>
            </a:r>
            <a:r>
              <a:rPr lang="ja-JP" altLang="en-US" dirty="0"/>
              <a:t>では</a:t>
            </a:r>
            <a:r>
              <a:rPr lang="en-US" altLang="ja-JP" dirty="0"/>
              <a:t>Voxel-RCNN</a:t>
            </a:r>
            <a:r>
              <a:rPr lang="ja-JP" altLang="en-US" dirty="0"/>
              <a:t>の</a:t>
            </a:r>
            <a:r>
              <a:rPr lang="en-US" altLang="ja-JP" dirty="0" err="1"/>
              <a:t>RoI</a:t>
            </a:r>
            <a:r>
              <a:rPr lang="ja-JP" altLang="en-US" dirty="0"/>
              <a:t>プーリング手法を応用しているめ、</a:t>
            </a:r>
            <a:endParaRPr lang="en-US" altLang="ja-JP" dirty="0"/>
          </a:p>
          <a:p>
            <a:r>
              <a:rPr lang="en-US" altLang="ja-JP" dirty="0"/>
              <a:t> </a:t>
            </a:r>
            <a:r>
              <a:rPr lang="ja-JP" altLang="en-US" dirty="0"/>
              <a:t>　</a:t>
            </a:r>
            <a:r>
              <a:rPr lang="en-US" altLang="ja-JP" dirty="0"/>
              <a:t>Voxel-RCNN</a:t>
            </a:r>
            <a:r>
              <a:rPr lang="ja-JP" altLang="en-US" dirty="0"/>
              <a:t>の</a:t>
            </a:r>
            <a:r>
              <a:rPr lang="en-US" altLang="ja-JP" dirty="0" err="1"/>
              <a:t>RoI</a:t>
            </a:r>
            <a:r>
              <a:rPr lang="ja-JP" altLang="en-US" dirty="0"/>
              <a:t>プーリングから紹介する。</a:t>
            </a:r>
            <a:endParaRPr lang="en-US" altLang="ja-JP" dirty="0"/>
          </a:p>
          <a:p>
            <a:r>
              <a:rPr lang="ja-JP" altLang="en-US" dirty="0"/>
              <a:t>　</a:t>
            </a:r>
            <a:endParaRPr lang="en-US" altLang="ja-JP" dirty="0"/>
          </a:p>
          <a:p>
            <a:r>
              <a:rPr lang="ja-JP" altLang="en-US" dirty="0"/>
              <a:t>　</a:t>
            </a:r>
            <a:endParaRPr lang="en-US" altLang="ja-JP" dirty="0"/>
          </a:p>
          <a:p>
            <a:r>
              <a:rPr lang="ja-JP" altLang="en-US" dirty="0"/>
              <a:t>　</a:t>
            </a:r>
            <a:endParaRPr lang="en-US" altLang="ja-JP" dirty="0"/>
          </a:p>
          <a:p>
            <a:endParaRPr lang="en-US" altLang="ja-JP" dirty="0"/>
          </a:p>
        </p:txBody>
      </p:sp>
      <p:sp>
        <p:nvSpPr>
          <p:cNvPr id="11" name="フローチャート: 代替処理 10">
            <a:extLst>
              <a:ext uri="{FF2B5EF4-FFF2-40B4-BE49-F238E27FC236}">
                <a16:creationId xmlns:a16="http://schemas.microsoft.com/office/drawing/2014/main" id="{B6B813EC-D6A1-CFB7-2426-3E3D86EA5D77}"/>
              </a:ext>
            </a:extLst>
          </p:cNvPr>
          <p:cNvSpPr/>
          <p:nvPr/>
        </p:nvSpPr>
        <p:spPr>
          <a:xfrm>
            <a:off x="7474085" y="2835443"/>
            <a:ext cx="582554" cy="1663394"/>
          </a:xfrm>
          <a:prstGeom prst="flowChartAlternateProcess">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3" name="吹き出し: 線 12">
            <a:extLst>
              <a:ext uri="{FF2B5EF4-FFF2-40B4-BE49-F238E27FC236}">
                <a16:creationId xmlns:a16="http://schemas.microsoft.com/office/drawing/2014/main" id="{63A52746-0098-CAC8-A0CD-2A08D201BCE2}"/>
              </a:ext>
            </a:extLst>
          </p:cNvPr>
          <p:cNvSpPr/>
          <p:nvPr/>
        </p:nvSpPr>
        <p:spPr>
          <a:xfrm>
            <a:off x="8642805" y="1635706"/>
            <a:ext cx="3173582" cy="935785"/>
          </a:xfrm>
          <a:prstGeom prst="borderCallout1">
            <a:avLst>
              <a:gd name="adj1" fmla="val 69406"/>
              <a:gd name="adj2" fmla="val 743"/>
              <a:gd name="adj3" fmla="val 133005"/>
              <a:gd name="adj4" fmla="val -22655"/>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mj-ea"/>
                <a:ea typeface="+mj-ea"/>
              </a:rPr>
              <a:t>①</a:t>
            </a:r>
            <a:r>
              <a:rPr lang="en-US" altLang="ja-JP" dirty="0">
                <a:solidFill>
                  <a:schemeClr val="tx1"/>
                </a:solidFill>
                <a:latin typeface="+mj-ea"/>
                <a:ea typeface="+mj-ea"/>
              </a:rPr>
              <a:t>BEV</a:t>
            </a:r>
            <a:r>
              <a:rPr lang="ja-JP" altLang="en-US" dirty="0">
                <a:solidFill>
                  <a:schemeClr val="tx1"/>
                </a:solidFill>
                <a:latin typeface="+mj-ea"/>
                <a:ea typeface="+mj-ea"/>
              </a:rPr>
              <a:t>の特徴量マップでバウンディングボックスとクラスの提案を行う</a:t>
            </a:r>
            <a:endParaRPr kumimoji="1" lang="en-US" altLang="ja-JP" dirty="0">
              <a:solidFill>
                <a:schemeClr val="tx1"/>
              </a:solidFill>
              <a:latin typeface="+mj-ea"/>
              <a:ea typeface="+mj-ea"/>
            </a:endParaRPr>
          </a:p>
        </p:txBody>
      </p:sp>
      <p:sp>
        <p:nvSpPr>
          <p:cNvPr id="18" name="フローチャート: 代替処理 17">
            <a:extLst>
              <a:ext uri="{FF2B5EF4-FFF2-40B4-BE49-F238E27FC236}">
                <a16:creationId xmlns:a16="http://schemas.microsoft.com/office/drawing/2014/main" id="{DF9CDD6C-017A-2FEA-B073-28308FA0E62D}"/>
              </a:ext>
            </a:extLst>
          </p:cNvPr>
          <p:cNvSpPr/>
          <p:nvPr/>
        </p:nvSpPr>
        <p:spPr>
          <a:xfrm>
            <a:off x="4807797" y="2913199"/>
            <a:ext cx="1259169" cy="2998350"/>
          </a:xfrm>
          <a:prstGeom prst="flowChartAlternateProcess">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 name="吹き出し: 線 18">
            <a:extLst>
              <a:ext uri="{FF2B5EF4-FFF2-40B4-BE49-F238E27FC236}">
                <a16:creationId xmlns:a16="http://schemas.microsoft.com/office/drawing/2014/main" id="{DABB0FC5-24FC-D5E8-1DCA-8D90EBB16DB8}"/>
              </a:ext>
            </a:extLst>
          </p:cNvPr>
          <p:cNvSpPr/>
          <p:nvPr/>
        </p:nvSpPr>
        <p:spPr>
          <a:xfrm>
            <a:off x="6777055" y="5797478"/>
            <a:ext cx="5554137" cy="1031601"/>
          </a:xfrm>
          <a:prstGeom prst="borderCallout1">
            <a:avLst>
              <a:gd name="adj1" fmla="val 69406"/>
              <a:gd name="adj2" fmla="val 743"/>
              <a:gd name="adj3" fmla="val -28290"/>
              <a:gd name="adj4" fmla="val -12050"/>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j-ea"/>
                <a:ea typeface="+mj-ea"/>
              </a:rPr>
              <a:t>②バウンディングボックス周辺のボクセル特徴量</a:t>
            </a:r>
            <a:r>
              <a:rPr lang="en-US" altLang="ja-JP" dirty="0">
                <a:solidFill>
                  <a:schemeClr val="tx1"/>
                </a:solidFill>
                <a:latin typeface="+mj-ea"/>
                <a:ea typeface="+mj-ea"/>
              </a:rPr>
              <a:t>(BEV</a:t>
            </a:r>
            <a:r>
              <a:rPr lang="ja-JP" altLang="en-US" dirty="0">
                <a:solidFill>
                  <a:schemeClr val="tx1"/>
                </a:solidFill>
                <a:latin typeface="+mj-ea"/>
                <a:ea typeface="+mj-ea"/>
              </a:rPr>
              <a:t>マップにする前</a:t>
            </a:r>
            <a:r>
              <a:rPr lang="en-US" altLang="ja-JP" dirty="0">
                <a:solidFill>
                  <a:schemeClr val="tx1"/>
                </a:solidFill>
                <a:latin typeface="+mj-ea"/>
                <a:ea typeface="+mj-ea"/>
              </a:rPr>
              <a:t>)</a:t>
            </a:r>
            <a:r>
              <a:rPr lang="ja-JP" altLang="en-US" dirty="0">
                <a:solidFill>
                  <a:schemeClr val="tx1"/>
                </a:solidFill>
                <a:latin typeface="+mj-ea"/>
                <a:ea typeface="+mj-ea"/>
              </a:rPr>
              <a:t>を</a:t>
            </a:r>
            <a:r>
              <a:rPr lang="en-US" altLang="ja-JP" dirty="0" err="1">
                <a:solidFill>
                  <a:schemeClr val="tx1"/>
                </a:solidFill>
                <a:latin typeface="+mj-ea"/>
                <a:ea typeface="+mj-ea"/>
              </a:rPr>
              <a:t>RoI</a:t>
            </a:r>
            <a:r>
              <a:rPr lang="ja-JP" altLang="en-US" dirty="0">
                <a:solidFill>
                  <a:schemeClr val="tx1"/>
                </a:solidFill>
                <a:latin typeface="+mj-ea"/>
                <a:ea typeface="+mj-ea"/>
              </a:rPr>
              <a:t>プーリングで抽出し、ボックスの位置、大きさの修正</a:t>
            </a:r>
            <a:endParaRPr kumimoji="1" lang="en-US" altLang="ja-JP" dirty="0">
              <a:solidFill>
                <a:schemeClr val="tx1"/>
              </a:solidFill>
              <a:latin typeface="+mj-ea"/>
              <a:ea typeface="+mj-ea"/>
            </a:endParaRPr>
          </a:p>
        </p:txBody>
      </p:sp>
      <p:sp>
        <p:nvSpPr>
          <p:cNvPr id="22" name="テキスト ボックス 21">
            <a:extLst>
              <a:ext uri="{FF2B5EF4-FFF2-40B4-BE49-F238E27FC236}">
                <a16:creationId xmlns:a16="http://schemas.microsoft.com/office/drawing/2014/main" id="{EC2C3C58-8272-4B1D-CE01-C9AE7C938F92}"/>
              </a:ext>
            </a:extLst>
          </p:cNvPr>
          <p:cNvSpPr txBox="1"/>
          <p:nvPr/>
        </p:nvSpPr>
        <p:spPr>
          <a:xfrm>
            <a:off x="511477" y="6047237"/>
            <a:ext cx="3861118" cy="395365"/>
          </a:xfrm>
          <a:prstGeom prst="rect">
            <a:avLst/>
          </a:prstGeom>
          <a:solidFill>
            <a:schemeClr val="bg1"/>
          </a:solidFill>
          <a:ln>
            <a:solidFill>
              <a:schemeClr val="tx1"/>
            </a:solidFill>
          </a:ln>
        </p:spPr>
        <p:txBody>
          <a:bodyPr wrap="square">
            <a:spAutoFit/>
          </a:bodyPr>
          <a:lstStyle/>
          <a:p>
            <a:r>
              <a:rPr lang="en-US" altLang="ja-JP" dirty="0"/>
              <a:t>Voxel RCNN</a:t>
            </a:r>
            <a:r>
              <a:rPr lang="ja-JP" altLang="en-US" dirty="0"/>
              <a:t>　アーキテクチャ</a:t>
            </a:r>
            <a:endParaRPr lang="en-US" altLang="ja-JP" dirty="0"/>
          </a:p>
        </p:txBody>
      </p:sp>
    </p:spTree>
    <p:extLst>
      <p:ext uri="{BB962C8B-B14F-4D97-AF65-F5344CB8AC3E}">
        <p14:creationId xmlns:p14="http://schemas.microsoft.com/office/powerpoint/2010/main" val="27662742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FF6BDE-B6C6-3A17-A795-BDB30895D85D}"/>
              </a:ext>
            </a:extLst>
          </p:cNvPr>
          <p:cNvSpPr>
            <a:spLocks noGrp="1"/>
          </p:cNvSpPr>
          <p:nvPr>
            <p:ph type="title"/>
          </p:nvPr>
        </p:nvSpPr>
        <p:spPr/>
        <p:txBody>
          <a:bodyPr/>
          <a:lstStyle/>
          <a:p>
            <a:r>
              <a:rPr lang="en-US" altLang="ja-JP" dirty="0"/>
              <a:t>4.</a:t>
            </a:r>
            <a:r>
              <a:rPr lang="ja-JP" altLang="en-US" dirty="0"/>
              <a:t>物体検出</a:t>
            </a:r>
            <a:r>
              <a:rPr lang="en-US" altLang="ja-JP" dirty="0"/>
              <a:t>/TED</a:t>
            </a:r>
            <a:endParaRPr kumimoji="1" lang="ja-JP" altLang="en-US" dirty="0"/>
          </a:p>
        </p:txBody>
      </p:sp>
      <p:sp>
        <p:nvSpPr>
          <p:cNvPr id="4" name="テキスト ボックス 3">
            <a:extLst>
              <a:ext uri="{FF2B5EF4-FFF2-40B4-BE49-F238E27FC236}">
                <a16:creationId xmlns:a16="http://schemas.microsoft.com/office/drawing/2014/main" id="{3A363A0A-DB73-96B8-3B34-030DACA6453F}"/>
              </a:ext>
            </a:extLst>
          </p:cNvPr>
          <p:cNvSpPr txBox="1"/>
          <p:nvPr/>
        </p:nvSpPr>
        <p:spPr>
          <a:xfrm>
            <a:off x="138546" y="804806"/>
            <a:ext cx="11313225" cy="3728713"/>
          </a:xfrm>
          <a:prstGeom prst="rect">
            <a:avLst/>
          </a:prstGeom>
          <a:noFill/>
        </p:spPr>
        <p:txBody>
          <a:bodyPr wrap="square">
            <a:spAutoFit/>
          </a:bodyPr>
          <a:lstStyle/>
          <a:p>
            <a:r>
              <a:rPr lang="ja-JP" altLang="en-US" b="1" dirty="0"/>
              <a:t>バウンディングボックスの最適化②  </a:t>
            </a:r>
            <a:r>
              <a:rPr lang="en-US" altLang="ja-JP" b="1" dirty="0"/>
              <a:t>Voxel-RCNN</a:t>
            </a:r>
            <a:r>
              <a:rPr lang="ja-JP" altLang="en-US" b="1" dirty="0"/>
              <a:t>の</a:t>
            </a:r>
            <a:r>
              <a:rPr lang="en-US" altLang="ja-JP" b="1" dirty="0" err="1"/>
              <a:t>RoI</a:t>
            </a:r>
            <a:r>
              <a:rPr lang="ja-JP" altLang="en-US" b="1" dirty="0"/>
              <a:t>プーリング概要</a:t>
            </a:r>
            <a:endParaRPr lang="en-US" altLang="ja-JP" b="1" dirty="0"/>
          </a:p>
          <a:p>
            <a:r>
              <a:rPr lang="ja-JP" altLang="en-US" dirty="0"/>
              <a:t>　①</a:t>
            </a:r>
            <a:r>
              <a:rPr lang="en-US" altLang="ja-JP" dirty="0"/>
              <a:t>RPN</a:t>
            </a:r>
            <a:r>
              <a:rPr lang="ja-JP" altLang="en-US" dirty="0"/>
              <a:t>で提案されたバウンディングボックスを</a:t>
            </a:r>
            <a:r>
              <a:rPr lang="en-US" altLang="ja-JP" dirty="0"/>
              <a:t>G×G×G</a:t>
            </a:r>
            <a:r>
              <a:rPr lang="ja-JP" altLang="en-US" dirty="0"/>
              <a:t>の地域的なボクセル</a:t>
            </a:r>
            <a:r>
              <a:rPr lang="en-US" altLang="ja-JP" dirty="0"/>
              <a:t>(G=6</a:t>
            </a:r>
            <a:r>
              <a:rPr lang="ja-JP" altLang="en-US" dirty="0"/>
              <a:t>程度</a:t>
            </a:r>
            <a:r>
              <a:rPr lang="en-US" altLang="ja-JP" dirty="0"/>
              <a:t>)</a:t>
            </a:r>
            <a:r>
              <a:rPr lang="ja-JP" altLang="en-US" dirty="0"/>
              <a:t>に分割して</a:t>
            </a:r>
            <a:endParaRPr lang="en-US" altLang="ja-JP" dirty="0"/>
          </a:p>
          <a:p>
            <a:r>
              <a:rPr lang="ja-JP" altLang="en-US" dirty="0"/>
              <a:t>　　地域的なボクセルの中心をグリッドポイントに設定する</a:t>
            </a:r>
            <a:endParaRPr lang="en-US" altLang="ja-JP" dirty="0"/>
          </a:p>
          <a:p>
            <a:endParaRPr lang="en-US" altLang="ja-JP" dirty="0"/>
          </a:p>
          <a:p>
            <a:r>
              <a:rPr lang="ja-JP" altLang="en-US" dirty="0"/>
              <a:t>　②グリッドポイント</a:t>
            </a:r>
            <a:r>
              <a:rPr lang="en-US" altLang="ja-JP" dirty="0"/>
              <a:t>(</a:t>
            </a:r>
            <a:r>
              <a:rPr lang="ja-JP" altLang="en-US" dirty="0"/>
              <a:t>黒</a:t>
            </a:r>
            <a:r>
              <a:rPr lang="en-US" altLang="ja-JP" dirty="0"/>
              <a:t>)</a:t>
            </a:r>
            <a:r>
              <a:rPr lang="ja-JP" altLang="en-US" dirty="0"/>
              <a:t>が属するボクセルを求める</a:t>
            </a:r>
            <a:endParaRPr lang="en-US" altLang="ja-JP" dirty="0"/>
          </a:p>
          <a:p>
            <a:endParaRPr lang="en-US" altLang="ja-JP" dirty="0"/>
          </a:p>
          <a:p>
            <a:r>
              <a:rPr lang="ja-JP" altLang="en-US" dirty="0"/>
              <a:t>　③ボクセルクエリ</a:t>
            </a:r>
            <a:r>
              <a:rPr lang="en-US" altLang="ja-JP" dirty="0"/>
              <a:t>(</a:t>
            </a:r>
            <a:r>
              <a:rPr lang="ja-JP" altLang="en-US" dirty="0"/>
              <a:t>後述</a:t>
            </a:r>
            <a:r>
              <a:rPr lang="en-US" altLang="ja-JP" dirty="0"/>
              <a:t>)</a:t>
            </a:r>
            <a:r>
              <a:rPr lang="ja-JP" altLang="en-US" dirty="0"/>
              <a:t>で周辺のボクセル値があるボクセル求める</a:t>
            </a:r>
            <a:endParaRPr lang="en-US" altLang="ja-JP" dirty="0"/>
          </a:p>
          <a:p>
            <a:endParaRPr lang="en-US" altLang="ja-JP" dirty="0"/>
          </a:p>
          <a:p>
            <a:r>
              <a:rPr lang="ja-JP" altLang="en-US" dirty="0"/>
              <a:t>　④ボクセルの中心をポイントと見立て、グリッドポイントの特徴量を</a:t>
            </a:r>
            <a:r>
              <a:rPr lang="en-US" altLang="ja-JP" dirty="0" err="1"/>
              <a:t>PointNet</a:t>
            </a:r>
            <a:r>
              <a:rPr lang="ja-JP" altLang="en-US" dirty="0"/>
              <a:t>使用する</a:t>
            </a:r>
            <a:endParaRPr lang="en-US" altLang="ja-JP" dirty="0"/>
          </a:p>
          <a:p>
            <a:r>
              <a:rPr lang="ja-JP" altLang="en-US" dirty="0"/>
              <a:t>　</a:t>
            </a:r>
            <a:endParaRPr lang="en-US" altLang="ja-JP" dirty="0"/>
          </a:p>
          <a:p>
            <a:r>
              <a:rPr lang="ja-JP" altLang="en-US" dirty="0"/>
              <a:t>　</a:t>
            </a:r>
            <a:endParaRPr lang="en-US" altLang="ja-JP" dirty="0"/>
          </a:p>
          <a:p>
            <a:endParaRPr lang="en-US" altLang="ja-JP" dirty="0"/>
          </a:p>
        </p:txBody>
      </p:sp>
      <p:pic>
        <p:nvPicPr>
          <p:cNvPr id="7" name="図 6">
            <a:extLst>
              <a:ext uri="{FF2B5EF4-FFF2-40B4-BE49-F238E27FC236}">
                <a16:creationId xmlns:a16="http://schemas.microsoft.com/office/drawing/2014/main" id="{2728041A-2CFD-0992-5533-02FC8330EC1F}"/>
              </a:ext>
            </a:extLst>
          </p:cNvPr>
          <p:cNvPicPr>
            <a:picLocks noChangeAspect="1"/>
          </p:cNvPicPr>
          <p:nvPr/>
        </p:nvPicPr>
        <p:blipFill>
          <a:blip r:embed="rId2"/>
          <a:stretch>
            <a:fillRect/>
          </a:stretch>
        </p:blipFill>
        <p:spPr>
          <a:xfrm>
            <a:off x="393097" y="3546280"/>
            <a:ext cx="5402061" cy="2356511"/>
          </a:xfrm>
          <a:prstGeom prst="rect">
            <a:avLst/>
          </a:prstGeom>
        </p:spPr>
      </p:pic>
      <p:pic>
        <p:nvPicPr>
          <p:cNvPr id="9" name="図 8">
            <a:extLst>
              <a:ext uri="{FF2B5EF4-FFF2-40B4-BE49-F238E27FC236}">
                <a16:creationId xmlns:a16="http://schemas.microsoft.com/office/drawing/2014/main" id="{4A1129AD-7602-4F6A-0029-58C4CBFFD4A8}"/>
              </a:ext>
            </a:extLst>
          </p:cNvPr>
          <p:cNvPicPr>
            <a:picLocks noChangeAspect="1"/>
          </p:cNvPicPr>
          <p:nvPr/>
        </p:nvPicPr>
        <p:blipFill>
          <a:blip r:embed="rId3"/>
          <a:stretch>
            <a:fillRect/>
          </a:stretch>
        </p:blipFill>
        <p:spPr>
          <a:xfrm>
            <a:off x="6336796" y="3982411"/>
            <a:ext cx="3574042" cy="1920380"/>
          </a:xfrm>
          <a:prstGeom prst="rect">
            <a:avLst/>
          </a:prstGeom>
        </p:spPr>
      </p:pic>
      <p:sp>
        <p:nvSpPr>
          <p:cNvPr id="12" name="吹き出し: 線 11">
            <a:extLst>
              <a:ext uri="{FF2B5EF4-FFF2-40B4-BE49-F238E27FC236}">
                <a16:creationId xmlns:a16="http://schemas.microsoft.com/office/drawing/2014/main" id="{7E2D0CA7-F294-5DF9-E021-495B4D7D8BA9}"/>
              </a:ext>
            </a:extLst>
          </p:cNvPr>
          <p:cNvSpPr/>
          <p:nvPr/>
        </p:nvSpPr>
        <p:spPr>
          <a:xfrm>
            <a:off x="5448026" y="5902791"/>
            <a:ext cx="6350877" cy="616542"/>
          </a:xfrm>
          <a:prstGeom prst="borderCallout1">
            <a:avLst>
              <a:gd name="adj1" fmla="val 63913"/>
              <a:gd name="adj2" fmla="val -96"/>
              <a:gd name="adj3" fmla="val -182191"/>
              <a:gd name="adj4" fmla="val -8324"/>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mj-ea"/>
                <a:ea typeface="+mj-ea"/>
              </a:rPr>
              <a:t>①</a:t>
            </a:r>
            <a:r>
              <a:rPr kumimoji="1" lang="ja-JP" altLang="en-US" dirty="0">
                <a:solidFill>
                  <a:schemeClr val="tx1"/>
                </a:solidFill>
                <a:latin typeface="+mj-ea"/>
                <a:ea typeface="+mj-ea"/>
              </a:rPr>
              <a:t>バウンディングボックスのグリッドポイント</a:t>
            </a:r>
            <a:r>
              <a:rPr kumimoji="1" lang="en-US" altLang="ja-JP" dirty="0">
                <a:solidFill>
                  <a:schemeClr val="tx1"/>
                </a:solidFill>
                <a:latin typeface="+mj-ea"/>
                <a:ea typeface="+mj-ea"/>
              </a:rPr>
              <a:t>(</a:t>
            </a:r>
            <a:r>
              <a:rPr kumimoji="1" lang="ja-JP" altLang="en-US" dirty="0">
                <a:solidFill>
                  <a:schemeClr val="tx1"/>
                </a:solidFill>
                <a:latin typeface="+mj-ea"/>
                <a:ea typeface="+mj-ea"/>
              </a:rPr>
              <a:t>黒</a:t>
            </a:r>
            <a:r>
              <a:rPr kumimoji="1" lang="en-US" altLang="ja-JP" dirty="0">
                <a:solidFill>
                  <a:schemeClr val="tx1"/>
                </a:solidFill>
                <a:latin typeface="+mj-ea"/>
                <a:ea typeface="+mj-ea"/>
              </a:rPr>
              <a:t>)</a:t>
            </a:r>
          </a:p>
        </p:txBody>
      </p:sp>
      <p:sp>
        <p:nvSpPr>
          <p:cNvPr id="14" name="吹き出し: 線 13">
            <a:extLst>
              <a:ext uri="{FF2B5EF4-FFF2-40B4-BE49-F238E27FC236}">
                <a16:creationId xmlns:a16="http://schemas.microsoft.com/office/drawing/2014/main" id="{398A2D88-5D35-3F2F-3FA1-737071E23B5D}"/>
              </a:ext>
            </a:extLst>
          </p:cNvPr>
          <p:cNvSpPr/>
          <p:nvPr/>
        </p:nvSpPr>
        <p:spPr>
          <a:xfrm>
            <a:off x="8346602" y="1707939"/>
            <a:ext cx="3861119" cy="1153793"/>
          </a:xfrm>
          <a:prstGeom prst="borderCallout1">
            <a:avLst>
              <a:gd name="adj1" fmla="val 100604"/>
              <a:gd name="adj2" fmla="val 80262"/>
              <a:gd name="adj3" fmla="val 237538"/>
              <a:gd name="adj4" fmla="val 36247"/>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j-ea"/>
                <a:ea typeface="+mj-ea"/>
              </a:rPr>
              <a:t>②ボクセルクエリ</a:t>
            </a:r>
            <a:endParaRPr kumimoji="1" lang="en-US" altLang="ja-JP" dirty="0">
              <a:solidFill>
                <a:schemeClr val="tx1"/>
              </a:solidFill>
              <a:latin typeface="+mj-ea"/>
              <a:ea typeface="+mj-ea"/>
            </a:endParaRPr>
          </a:p>
          <a:p>
            <a:pPr algn="ctr"/>
            <a:r>
              <a:rPr kumimoji="1" lang="ja-JP" altLang="en-US" dirty="0">
                <a:solidFill>
                  <a:schemeClr val="tx1"/>
                </a:solidFill>
                <a:latin typeface="+mj-ea"/>
                <a:ea typeface="+mj-ea"/>
              </a:rPr>
              <a:t>中心からのオフセット</a:t>
            </a:r>
            <a:endParaRPr kumimoji="1" lang="en-US" altLang="ja-JP" dirty="0">
              <a:solidFill>
                <a:schemeClr val="tx1"/>
              </a:solidFill>
              <a:latin typeface="+mj-ea"/>
              <a:ea typeface="+mj-ea"/>
            </a:endParaRPr>
          </a:p>
        </p:txBody>
      </p:sp>
      <p:sp>
        <p:nvSpPr>
          <p:cNvPr id="15" name="フローチャート: 代替処理 14">
            <a:extLst>
              <a:ext uri="{FF2B5EF4-FFF2-40B4-BE49-F238E27FC236}">
                <a16:creationId xmlns:a16="http://schemas.microsoft.com/office/drawing/2014/main" id="{F0214A01-5CEE-C856-5A61-DF9434D744B9}"/>
              </a:ext>
            </a:extLst>
          </p:cNvPr>
          <p:cNvSpPr/>
          <p:nvPr/>
        </p:nvSpPr>
        <p:spPr>
          <a:xfrm>
            <a:off x="3793067" y="4726437"/>
            <a:ext cx="817030" cy="743030"/>
          </a:xfrm>
          <a:prstGeom prst="flowChartAlternateProcess">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 name="吹き出し: 線 15">
            <a:extLst>
              <a:ext uri="{FF2B5EF4-FFF2-40B4-BE49-F238E27FC236}">
                <a16:creationId xmlns:a16="http://schemas.microsoft.com/office/drawing/2014/main" id="{2FDD8236-DBF3-E4BC-0274-A69FD7C35417}"/>
              </a:ext>
            </a:extLst>
          </p:cNvPr>
          <p:cNvSpPr/>
          <p:nvPr/>
        </p:nvSpPr>
        <p:spPr>
          <a:xfrm>
            <a:off x="264888" y="5662385"/>
            <a:ext cx="4593768" cy="965151"/>
          </a:xfrm>
          <a:prstGeom prst="borderCallout1">
            <a:avLst>
              <a:gd name="adj1" fmla="val -1323"/>
              <a:gd name="adj2" fmla="val 53353"/>
              <a:gd name="adj3" fmla="val -38619"/>
              <a:gd name="adj4" fmla="val 76426"/>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mj-ea"/>
                <a:ea typeface="+mj-ea"/>
              </a:rPr>
              <a:t>③グリッドポイントとボクセル中心</a:t>
            </a:r>
            <a:endParaRPr lang="en-US" altLang="ja-JP" dirty="0">
              <a:solidFill>
                <a:schemeClr val="tx1"/>
              </a:solidFill>
              <a:latin typeface="+mj-ea"/>
              <a:ea typeface="+mj-ea"/>
            </a:endParaRPr>
          </a:p>
          <a:p>
            <a:pPr algn="ctr"/>
            <a:r>
              <a:rPr lang="ja-JP" altLang="en-US" dirty="0">
                <a:solidFill>
                  <a:schemeClr val="tx1"/>
                </a:solidFill>
                <a:latin typeface="+mj-ea"/>
                <a:ea typeface="+mj-ea"/>
              </a:rPr>
              <a:t>との相対座標を使った</a:t>
            </a:r>
            <a:r>
              <a:rPr lang="en-US" altLang="ja-JP" dirty="0" err="1">
                <a:solidFill>
                  <a:schemeClr val="tx1"/>
                </a:solidFill>
                <a:latin typeface="+mj-ea"/>
                <a:ea typeface="+mj-ea"/>
              </a:rPr>
              <a:t>PointNet</a:t>
            </a:r>
            <a:endParaRPr kumimoji="1" lang="en-US" altLang="ja-JP" dirty="0">
              <a:solidFill>
                <a:schemeClr val="tx1"/>
              </a:solidFill>
              <a:latin typeface="+mj-ea"/>
              <a:ea typeface="+mj-ea"/>
            </a:endParaRPr>
          </a:p>
        </p:txBody>
      </p:sp>
    </p:spTree>
    <p:extLst>
      <p:ext uri="{BB962C8B-B14F-4D97-AF65-F5344CB8AC3E}">
        <p14:creationId xmlns:p14="http://schemas.microsoft.com/office/powerpoint/2010/main" val="30908841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FF6BDE-B6C6-3A17-A795-BDB30895D85D}"/>
              </a:ext>
            </a:extLst>
          </p:cNvPr>
          <p:cNvSpPr>
            <a:spLocks noGrp="1"/>
          </p:cNvSpPr>
          <p:nvPr>
            <p:ph type="title"/>
          </p:nvPr>
        </p:nvSpPr>
        <p:spPr/>
        <p:txBody>
          <a:bodyPr/>
          <a:lstStyle/>
          <a:p>
            <a:r>
              <a:rPr lang="en-US" altLang="ja-JP" dirty="0"/>
              <a:t>4.</a:t>
            </a:r>
            <a:r>
              <a:rPr lang="ja-JP" altLang="en-US" dirty="0"/>
              <a:t>物体検出</a:t>
            </a:r>
            <a:r>
              <a:rPr lang="en-US" altLang="ja-JP" dirty="0"/>
              <a:t>/TED</a:t>
            </a:r>
            <a:endParaRPr kumimoji="1" lang="ja-JP" altLang="en-US" dirty="0"/>
          </a:p>
        </p:txBody>
      </p:sp>
      <p:sp>
        <p:nvSpPr>
          <p:cNvPr id="4" name="テキスト ボックス 3">
            <a:extLst>
              <a:ext uri="{FF2B5EF4-FFF2-40B4-BE49-F238E27FC236}">
                <a16:creationId xmlns:a16="http://schemas.microsoft.com/office/drawing/2014/main" id="{3A363A0A-DB73-96B8-3B34-030DACA6453F}"/>
              </a:ext>
            </a:extLst>
          </p:cNvPr>
          <p:cNvSpPr txBox="1"/>
          <p:nvPr/>
        </p:nvSpPr>
        <p:spPr>
          <a:xfrm>
            <a:off x="138546" y="820803"/>
            <a:ext cx="11313225" cy="1910523"/>
          </a:xfrm>
          <a:prstGeom prst="rect">
            <a:avLst/>
          </a:prstGeom>
          <a:noFill/>
        </p:spPr>
        <p:txBody>
          <a:bodyPr wrap="square">
            <a:spAutoFit/>
          </a:bodyPr>
          <a:lstStyle/>
          <a:p>
            <a:r>
              <a:rPr lang="ja-JP" altLang="en-US" b="1" dirty="0"/>
              <a:t>バウンディングボックスの最適化③  </a:t>
            </a:r>
            <a:r>
              <a:rPr lang="en-US" altLang="ja-JP" b="1" dirty="0"/>
              <a:t>Voxel-RCNN</a:t>
            </a:r>
            <a:r>
              <a:rPr lang="ja-JP" altLang="en-US" b="1" dirty="0"/>
              <a:t>の</a:t>
            </a:r>
            <a:r>
              <a:rPr lang="en-US" altLang="ja-JP" b="1" dirty="0" err="1"/>
              <a:t>RoI</a:t>
            </a:r>
            <a:r>
              <a:rPr lang="ja-JP" altLang="en-US" b="1" dirty="0"/>
              <a:t>プーリング詳細　ボクセルクエリ</a:t>
            </a:r>
            <a:endParaRPr lang="en-US" altLang="ja-JP" b="1" dirty="0"/>
          </a:p>
          <a:p>
            <a:r>
              <a:rPr lang="ja-JP" altLang="en-US" dirty="0"/>
              <a:t>　 </a:t>
            </a:r>
            <a:r>
              <a:rPr lang="en-US" altLang="ja-JP" dirty="0"/>
              <a:t>N:Non-empty </a:t>
            </a:r>
            <a:r>
              <a:rPr lang="ja-JP" altLang="en-US" dirty="0"/>
              <a:t>のボクセル数</a:t>
            </a:r>
            <a:endParaRPr lang="en-US" altLang="ja-JP" dirty="0"/>
          </a:p>
          <a:p>
            <a:endParaRPr lang="en-US" altLang="ja-JP" dirty="0"/>
          </a:p>
          <a:p>
            <a:r>
              <a:rPr lang="en-US" altLang="ja-JP" dirty="0"/>
              <a:t>     K</a:t>
            </a:r>
            <a:r>
              <a:rPr lang="ja-JP" altLang="en-US" dirty="0"/>
              <a:t>：ボクセルクエリでアテンドさせるボクセルの数</a:t>
            </a:r>
            <a:endParaRPr lang="en-US" altLang="ja-JP" dirty="0"/>
          </a:p>
          <a:p>
            <a:r>
              <a:rPr lang="en-US" altLang="ja-JP" dirty="0"/>
              <a:t>     </a:t>
            </a:r>
            <a:r>
              <a:rPr lang="ja-JP" altLang="en-US" dirty="0"/>
              <a:t>ボクセルクエリはボールクエリと比較して周辺のボクセルが瞬時に求まる</a:t>
            </a:r>
            <a:endParaRPr lang="en-US" altLang="ja-JP" dirty="0"/>
          </a:p>
          <a:p>
            <a:endParaRPr lang="en-US" altLang="ja-JP" dirty="0"/>
          </a:p>
        </p:txBody>
      </p:sp>
      <p:pic>
        <p:nvPicPr>
          <p:cNvPr id="6" name="図 5">
            <a:extLst>
              <a:ext uri="{FF2B5EF4-FFF2-40B4-BE49-F238E27FC236}">
                <a16:creationId xmlns:a16="http://schemas.microsoft.com/office/drawing/2014/main" id="{80D52B1F-EFEA-3E3E-D4C9-E714FF6755AE}"/>
              </a:ext>
            </a:extLst>
          </p:cNvPr>
          <p:cNvPicPr>
            <a:picLocks noChangeAspect="1"/>
          </p:cNvPicPr>
          <p:nvPr/>
        </p:nvPicPr>
        <p:blipFill>
          <a:blip r:embed="rId2"/>
          <a:stretch>
            <a:fillRect/>
          </a:stretch>
        </p:blipFill>
        <p:spPr>
          <a:xfrm>
            <a:off x="2472303" y="2667346"/>
            <a:ext cx="5554254" cy="2113566"/>
          </a:xfrm>
          <a:prstGeom prst="rect">
            <a:avLst/>
          </a:prstGeom>
        </p:spPr>
      </p:pic>
      <p:sp>
        <p:nvSpPr>
          <p:cNvPr id="8" name="吹き出し: 線 7">
            <a:extLst>
              <a:ext uri="{FF2B5EF4-FFF2-40B4-BE49-F238E27FC236}">
                <a16:creationId xmlns:a16="http://schemas.microsoft.com/office/drawing/2014/main" id="{89C729E4-E9BA-B92B-FC17-BD70B4F7DA75}"/>
              </a:ext>
            </a:extLst>
          </p:cNvPr>
          <p:cNvSpPr/>
          <p:nvPr/>
        </p:nvSpPr>
        <p:spPr>
          <a:xfrm>
            <a:off x="104558" y="4958463"/>
            <a:ext cx="5921062" cy="1031601"/>
          </a:xfrm>
          <a:prstGeom prst="borderCallout1">
            <a:avLst>
              <a:gd name="adj1" fmla="val 2106"/>
              <a:gd name="adj2" fmla="val 47537"/>
              <a:gd name="adj3" fmla="val -41421"/>
              <a:gd name="adj4" fmla="val 49129"/>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j-ea"/>
                <a:ea typeface="+mj-ea"/>
              </a:rPr>
              <a:t>クエリポイント周辺のボクセルを求めるために、周辺のボクセルの距離を計算する必要がある　</a:t>
            </a:r>
            <a:r>
              <a:rPr kumimoji="1" lang="en-US" altLang="ja-JP" dirty="0">
                <a:solidFill>
                  <a:schemeClr val="tx1"/>
                </a:solidFill>
                <a:latin typeface="+mj-ea"/>
                <a:ea typeface="+mj-ea"/>
              </a:rPr>
              <a:t>O(N)</a:t>
            </a:r>
          </a:p>
        </p:txBody>
      </p:sp>
      <p:sp>
        <p:nvSpPr>
          <p:cNvPr id="10" name="吹き出し: 線 9">
            <a:extLst>
              <a:ext uri="{FF2B5EF4-FFF2-40B4-BE49-F238E27FC236}">
                <a16:creationId xmlns:a16="http://schemas.microsoft.com/office/drawing/2014/main" id="{22A298BA-3A9D-2FBC-2F3D-3F28AA10CE15}"/>
              </a:ext>
            </a:extLst>
          </p:cNvPr>
          <p:cNvSpPr/>
          <p:nvPr/>
        </p:nvSpPr>
        <p:spPr>
          <a:xfrm>
            <a:off x="6350000" y="5005596"/>
            <a:ext cx="5921062" cy="1031601"/>
          </a:xfrm>
          <a:prstGeom prst="borderCallout1">
            <a:avLst>
              <a:gd name="adj1" fmla="val 2106"/>
              <a:gd name="adj2" fmla="val 47537"/>
              <a:gd name="adj3" fmla="val -102155"/>
              <a:gd name="adj4" fmla="val -5780"/>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j-ea"/>
                <a:ea typeface="+mj-ea"/>
              </a:rPr>
              <a:t>マンハッタン距離を使用</a:t>
            </a:r>
            <a:endParaRPr kumimoji="1" lang="en-US" altLang="ja-JP" dirty="0">
              <a:solidFill>
                <a:schemeClr val="tx1"/>
              </a:solidFill>
              <a:latin typeface="+mj-ea"/>
              <a:ea typeface="+mj-ea"/>
            </a:endParaRPr>
          </a:p>
          <a:p>
            <a:pPr algn="ctr"/>
            <a:r>
              <a:rPr lang="ja-JP" altLang="en-US" dirty="0">
                <a:solidFill>
                  <a:schemeClr val="tx1"/>
                </a:solidFill>
                <a:latin typeface="+mj-ea"/>
                <a:ea typeface="+mj-ea"/>
              </a:rPr>
              <a:t>オフセットを使うだけで即時に求まる </a:t>
            </a:r>
            <a:endParaRPr lang="en-US" altLang="ja-JP" dirty="0">
              <a:solidFill>
                <a:schemeClr val="tx1"/>
              </a:solidFill>
              <a:latin typeface="+mj-ea"/>
              <a:ea typeface="+mj-ea"/>
            </a:endParaRPr>
          </a:p>
          <a:p>
            <a:pPr algn="ctr"/>
            <a:r>
              <a:rPr lang="en-US" altLang="ja-JP" dirty="0">
                <a:solidFill>
                  <a:schemeClr val="tx1"/>
                </a:solidFill>
                <a:latin typeface="+mj-ea"/>
                <a:ea typeface="+mj-ea"/>
              </a:rPr>
              <a:t>O(K)</a:t>
            </a:r>
            <a:endParaRPr kumimoji="1" lang="en-US" altLang="ja-JP" dirty="0">
              <a:solidFill>
                <a:schemeClr val="tx1"/>
              </a:solidFill>
              <a:latin typeface="+mj-ea"/>
              <a:ea typeface="+mj-ea"/>
            </a:endParaRPr>
          </a:p>
        </p:txBody>
      </p:sp>
    </p:spTree>
    <p:extLst>
      <p:ext uri="{BB962C8B-B14F-4D97-AF65-F5344CB8AC3E}">
        <p14:creationId xmlns:p14="http://schemas.microsoft.com/office/powerpoint/2010/main" val="9534814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FF6BDE-B6C6-3A17-A795-BDB30895D85D}"/>
              </a:ext>
            </a:extLst>
          </p:cNvPr>
          <p:cNvSpPr>
            <a:spLocks noGrp="1"/>
          </p:cNvSpPr>
          <p:nvPr>
            <p:ph type="title"/>
          </p:nvPr>
        </p:nvSpPr>
        <p:spPr/>
        <p:txBody>
          <a:bodyPr/>
          <a:lstStyle/>
          <a:p>
            <a:r>
              <a:rPr lang="en-US" altLang="ja-JP" dirty="0"/>
              <a:t>4.</a:t>
            </a:r>
            <a:r>
              <a:rPr lang="ja-JP" altLang="en-US" dirty="0"/>
              <a:t>物体検出</a:t>
            </a:r>
            <a:r>
              <a:rPr lang="en-US" altLang="ja-JP" dirty="0"/>
              <a:t>/TED</a:t>
            </a:r>
            <a:endParaRPr kumimoji="1" lang="ja-JP" altLang="en-US" dirty="0"/>
          </a:p>
        </p:txBody>
      </p:sp>
      <p:sp>
        <p:nvSpPr>
          <p:cNvPr id="4" name="テキスト ボックス 3">
            <a:extLst>
              <a:ext uri="{FF2B5EF4-FFF2-40B4-BE49-F238E27FC236}">
                <a16:creationId xmlns:a16="http://schemas.microsoft.com/office/drawing/2014/main" id="{3A363A0A-DB73-96B8-3B34-030DACA6453F}"/>
              </a:ext>
            </a:extLst>
          </p:cNvPr>
          <p:cNvSpPr txBox="1"/>
          <p:nvPr/>
        </p:nvSpPr>
        <p:spPr>
          <a:xfrm>
            <a:off x="138546" y="820803"/>
            <a:ext cx="12493721" cy="5243871"/>
          </a:xfrm>
          <a:prstGeom prst="rect">
            <a:avLst/>
          </a:prstGeom>
          <a:noFill/>
        </p:spPr>
        <p:txBody>
          <a:bodyPr wrap="square">
            <a:spAutoFit/>
          </a:bodyPr>
          <a:lstStyle/>
          <a:p>
            <a:r>
              <a:rPr lang="ja-JP" altLang="en-US" b="1" dirty="0"/>
              <a:t>バウンディングボックスの最適化④  </a:t>
            </a:r>
            <a:r>
              <a:rPr lang="en-US" altLang="ja-JP" b="1" dirty="0"/>
              <a:t>Voxel-RCNN</a:t>
            </a:r>
            <a:r>
              <a:rPr lang="ja-JP" altLang="en-US" b="1" dirty="0"/>
              <a:t>の</a:t>
            </a:r>
            <a:r>
              <a:rPr lang="en-US" altLang="ja-JP" b="1" dirty="0" err="1"/>
              <a:t>RoI</a:t>
            </a:r>
            <a:r>
              <a:rPr lang="ja-JP" altLang="en-US" b="1" dirty="0"/>
              <a:t>プーリング詳細  </a:t>
            </a:r>
            <a:r>
              <a:rPr lang="en-US" altLang="ja-JP" b="1" dirty="0"/>
              <a:t>Point Net</a:t>
            </a:r>
            <a:r>
              <a:rPr lang="ja-JP" altLang="en-US" dirty="0"/>
              <a:t>　</a:t>
            </a:r>
            <a:endParaRPr lang="en-US" altLang="ja-JP" dirty="0"/>
          </a:p>
          <a:p>
            <a:r>
              <a:rPr lang="ja-JP" altLang="en-US" dirty="0"/>
              <a:t>　グリッドポイントの特徴量を抽出する</a:t>
            </a:r>
            <a:r>
              <a:rPr lang="en-US" altLang="ja-JP" dirty="0" err="1"/>
              <a:t>PointNet</a:t>
            </a:r>
            <a:r>
              <a:rPr lang="ja-JP" altLang="en-US" dirty="0"/>
              <a:t>が普通の</a:t>
            </a:r>
            <a:r>
              <a:rPr lang="en-US" altLang="ja-JP" dirty="0" err="1"/>
              <a:t>PointNet</a:t>
            </a:r>
            <a:r>
              <a:rPr lang="ja-JP" altLang="en-US" dirty="0"/>
              <a:t>と若干違う</a:t>
            </a:r>
            <a:endParaRPr lang="en-US" altLang="ja-JP" dirty="0"/>
          </a:p>
          <a:p>
            <a:endParaRPr lang="en-US" altLang="ja-JP" dirty="0"/>
          </a:p>
          <a:p>
            <a:r>
              <a:rPr lang="ja-JP" altLang="en-US" dirty="0"/>
              <a:t>　</a:t>
            </a:r>
            <a:r>
              <a:rPr lang="en-US" altLang="ja-JP" dirty="0"/>
              <a:t>M</a:t>
            </a:r>
            <a:r>
              <a:rPr lang="ja-JP" altLang="en-US" dirty="0"/>
              <a:t>：バウンディングボックスのグリッドポイントの数　　</a:t>
            </a:r>
            <a:r>
              <a:rPr lang="en-US" altLang="ja-JP" dirty="0"/>
              <a:t>K</a:t>
            </a:r>
            <a:r>
              <a:rPr lang="ja-JP" altLang="en-US" dirty="0"/>
              <a:t>：ボクセルクエリのボクセル数</a:t>
            </a:r>
            <a:endParaRPr lang="en-US" altLang="ja-JP" dirty="0"/>
          </a:p>
          <a:p>
            <a:r>
              <a:rPr lang="ja-JP" altLang="en-US" dirty="0"/>
              <a:t>　</a:t>
            </a:r>
            <a:r>
              <a:rPr lang="en-US" altLang="ja-JP" dirty="0"/>
              <a:t>C</a:t>
            </a:r>
            <a:r>
              <a:rPr lang="ja-JP" altLang="en-US" dirty="0"/>
              <a:t>、</a:t>
            </a:r>
            <a:r>
              <a:rPr lang="en-US" altLang="ja-JP" dirty="0"/>
              <a:t>C’</a:t>
            </a:r>
            <a:r>
              <a:rPr lang="ja-JP" altLang="en-US" dirty="0"/>
              <a:t>：</a:t>
            </a:r>
            <a:r>
              <a:rPr lang="en-US" altLang="ja-JP" dirty="0"/>
              <a:t>FC</a:t>
            </a:r>
            <a:r>
              <a:rPr lang="ja-JP" altLang="en-US" dirty="0"/>
              <a:t>レイヤーに通す前後のチャンネル数　　　　　 </a:t>
            </a:r>
            <a:r>
              <a:rPr lang="en-US" altLang="ja-JP" dirty="0"/>
              <a:t>N</a:t>
            </a:r>
            <a:r>
              <a:rPr lang="ja-JP" altLang="en-US" dirty="0"/>
              <a:t>：</a:t>
            </a:r>
            <a:endParaRPr lang="en-US" altLang="ja-JP" dirty="0"/>
          </a:p>
          <a:p>
            <a:r>
              <a:rPr lang="ja-JP" altLang="en-US" dirty="0"/>
              <a:t>　普通の</a:t>
            </a:r>
            <a:r>
              <a:rPr lang="en-US" altLang="ja-JP" dirty="0" err="1"/>
              <a:t>PointNet</a:t>
            </a:r>
            <a:r>
              <a:rPr lang="ja-JP" altLang="en-US" dirty="0"/>
              <a:t>　</a:t>
            </a:r>
            <a:r>
              <a:rPr lang="pt-BR" altLang="ja-JP" dirty="0"/>
              <a:t> O(M × K × (C + 3) × C ‘)    </a:t>
            </a:r>
            <a:r>
              <a:rPr lang="ja-JP" altLang="en-US" dirty="0"/>
              <a:t>→計算負荷が大きい</a:t>
            </a:r>
            <a:endParaRPr lang="en-US" altLang="ja-JP" dirty="0"/>
          </a:p>
          <a:p>
            <a:endParaRPr lang="en-US" altLang="ja-JP" dirty="0"/>
          </a:p>
          <a:p>
            <a:r>
              <a:rPr lang="ja-JP" altLang="en-US" dirty="0"/>
              <a:t>　そこで、ボクセルの特徴量を抽出する</a:t>
            </a:r>
            <a:r>
              <a:rPr lang="en-US" altLang="ja-JP" dirty="0"/>
              <a:t>FC</a:t>
            </a:r>
            <a:r>
              <a:rPr lang="ja-JP" altLang="en-US" dirty="0"/>
              <a:t>レイヤー　</a:t>
            </a:r>
            <a:r>
              <a:rPr lang="en-US" altLang="ja-JP" dirty="0"/>
              <a:t>W</a:t>
            </a:r>
            <a:r>
              <a:rPr lang="en-US" altLang="ja-JP" baseline="-25000" dirty="0"/>
              <a:t>F</a:t>
            </a:r>
            <a:r>
              <a:rPr lang="en-US" altLang="ja-JP" dirty="0"/>
              <a:t> ∈ R</a:t>
            </a:r>
            <a:r>
              <a:rPr lang="en-US" altLang="ja-JP" baseline="30000" dirty="0"/>
              <a:t>C` ,C  </a:t>
            </a:r>
            <a:r>
              <a:rPr lang="ja-JP" altLang="en-US" dirty="0"/>
              <a:t>と</a:t>
            </a:r>
            <a:endParaRPr lang="en-US" altLang="ja-JP" dirty="0"/>
          </a:p>
          <a:p>
            <a:endParaRPr lang="en-US" altLang="ja-JP" dirty="0"/>
          </a:p>
          <a:p>
            <a:r>
              <a:rPr lang="ja-JP" altLang="en-US" dirty="0"/>
              <a:t>　と相対的な位置関係を抽出する</a:t>
            </a:r>
            <a:r>
              <a:rPr lang="en-US" altLang="ja-JP" dirty="0"/>
              <a:t>FC</a:t>
            </a:r>
            <a:r>
              <a:rPr lang="ja-JP" altLang="en-US" dirty="0"/>
              <a:t>レイヤー分割　　</a:t>
            </a:r>
            <a:r>
              <a:rPr lang="en-US" altLang="ja-JP" dirty="0"/>
              <a:t>W</a:t>
            </a:r>
            <a:r>
              <a:rPr lang="en-US" altLang="ja-JP" baseline="-25000" dirty="0"/>
              <a:t>C</a:t>
            </a:r>
            <a:r>
              <a:rPr lang="en-US" altLang="ja-JP" dirty="0"/>
              <a:t> ∈ R</a:t>
            </a:r>
            <a:r>
              <a:rPr lang="en-US" altLang="ja-JP" baseline="30000" dirty="0"/>
              <a:t>C` ,3</a:t>
            </a:r>
            <a:r>
              <a:rPr lang="ja-JP" altLang="en-US" baseline="30000" dirty="0"/>
              <a:t>　</a:t>
            </a:r>
            <a:r>
              <a:rPr lang="ja-JP" altLang="en-US" dirty="0"/>
              <a:t>に分割</a:t>
            </a:r>
            <a:endParaRPr lang="en-US" altLang="ja-JP" baseline="30000" dirty="0"/>
          </a:p>
          <a:p>
            <a:endParaRPr lang="en-US" altLang="ja-JP" dirty="0"/>
          </a:p>
          <a:p>
            <a:r>
              <a:rPr lang="ja-JP" altLang="en-US" dirty="0"/>
              <a:t>　</a:t>
            </a:r>
            <a:endParaRPr lang="en-US" altLang="ja-JP" dirty="0"/>
          </a:p>
          <a:p>
            <a:r>
              <a:rPr lang="ja-JP" altLang="en-US" dirty="0"/>
              <a:t>　　</a:t>
            </a:r>
            <a:r>
              <a:rPr lang="pt-BR" altLang="ja-JP" dirty="0"/>
              <a:t>O(N ×C ×C ‘ +M ×K × 3×C ‘ )</a:t>
            </a:r>
            <a:r>
              <a:rPr lang="ja-JP" altLang="en-US" dirty="0"/>
              <a:t>　　→</a:t>
            </a:r>
            <a:r>
              <a:rPr lang="en-US" altLang="ja-JP" dirty="0"/>
              <a:t>M×K</a:t>
            </a:r>
            <a:r>
              <a:rPr lang="ja-JP" altLang="en-US" dirty="0"/>
              <a:t>は</a:t>
            </a:r>
            <a:r>
              <a:rPr lang="en-US" altLang="ja-JP" dirty="0"/>
              <a:t>N</a:t>
            </a:r>
            <a:r>
              <a:rPr lang="ja-JP" altLang="en-US" dirty="0"/>
              <a:t>よりも桁違いに大きいので計算負荷が小さい</a:t>
            </a:r>
            <a:endParaRPr lang="en-US" altLang="ja-JP" dirty="0"/>
          </a:p>
          <a:p>
            <a:endParaRPr lang="en-US" altLang="ja-JP" dirty="0"/>
          </a:p>
          <a:p>
            <a:r>
              <a:rPr lang="en-US" altLang="ja-JP" dirty="0"/>
              <a:t>      </a:t>
            </a:r>
            <a:r>
              <a:rPr lang="ja-JP" altLang="en-US" dirty="0"/>
              <a:t>あらかじめすべてのボクセルに関して</a:t>
            </a:r>
            <a:r>
              <a:rPr lang="en-US" altLang="ja-JP" dirty="0"/>
              <a:t>W</a:t>
            </a:r>
            <a:r>
              <a:rPr lang="en-US" altLang="ja-JP" baseline="-25000" dirty="0"/>
              <a:t>F</a:t>
            </a:r>
            <a:r>
              <a:rPr lang="en-US" altLang="ja-JP" dirty="0"/>
              <a:t> ∈ R</a:t>
            </a:r>
            <a:r>
              <a:rPr lang="en-US" altLang="ja-JP" baseline="30000" dirty="0"/>
              <a:t>C` ,C </a:t>
            </a:r>
            <a:r>
              <a:rPr lang="ja-JP" altLang="en-US" dirty="0"/>
              <a:t>を計算することで、</a:t>
            </a:r>
            <a:endParaRPr lang="en-US" altLang="ja-JP" dirty="0"/>
          </a:p>
          <a:p>
            <a:r>
              <a:rPr lang="ja-JP" altLang="en-US" baseline="30000" dirty="0"/>
              <a:t>　　　</a:t>
            </a:r>
            <a:r>
              <a:rPr lang="ja-JP" altLang="en-US" dirty="0"/>
              <a:t>バウンディングボックスごとにボクセルの特徴量を</a:t>
            </a:r>
            <a:r>
              <a:rPr lang="en-US" altLang="ja-JP" dirty="0"/>
              <a:t>FC</a:t>
            </a:r>
            <a:r>
              <a:rPr lang="ja-JP" altLang="en-US" dirty="0"/>
              <a:t>レイヤーに通す必要がなくなる</a:t>
            </a:r>
            <a:endParaRPr lang="en-US" altLang="ja-JP" dirty="0"/>
          </a:p>
          <a:p>
            <a:r>
              <a:rPr lang="ja-JP" altLang="en-US" dirty="0"/>
              <a:t>　　一つのグリッドポイントが計算するのは</a:t>
            </a:r>
            <a:r>
              <a:rPr lang="en-US" altLang="ja-JP" dirty="0"/>
              <a:t>W</a:t>
            </a:r>
            <a:r>
              <a:rPr lang="en-US" altLang="ja-JP" baseline="-25000" dirty="0"/>
              <a:t>C</a:t>
            </a:r>
            <a:r>
              <a:rPr lang="en-US" altLang="ja-JP" dirty="0"/>
              <a:t> ∈ R</a:t>
            </a:r>
            <a:r>
              <a:rPr lang="en-US" altLang="ja-JP" baseline="30000" dirty="0"/>
              <a:t>C` ,3</a:t>
            </a:r>
            <a:r>
              <a:rPr lang="ja-JP" altLang="en-US" baseline="30000" dirty="0"/>
              <a:t>　</a:t>
            </a:r>
            <a:r>
              <a:rPr lang="ja-JP" altLang="en-US" dirty="0"/>
              <a:t>だけ</a:t>
            </a:r>
            <a:endParaRPr lang="en-US" altLang="ja-JP" dirty="0"/>
          </a:p>
        </p:txBody>
      </p:sp>
    </p:spTree>
    <p:extLst>
      <p:ext uri="{BB962C8B-B14F-4D97-AF65-F5344CB8AC3E}">
        <p14:creationId xmlns:p14="http://schemas.microsoft.com/office/powerpoint/2010/main" val="20725353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FF6BDE-B6C6-3A17-A795-BDB30895D85D}"/>
              </a:ext>
            </a:extLst>
          </p:cNvPr>
          <p:cNvSpPr>
            <a:spLocks noGrp="1"/>
          </p:cNvSpPr>
          <p:nvPr>
            <p:ph type="title"/>
          </p:nvPr>
        </p:nvSpPr>
        <p:spPr/>
        <p:txBody>
          <a:bodyPr/>
          <a:lstStyle/>
          <a:p>
            <a:r>
              <a:rPr lang="en-US" altLang="ja-JP" dirty="0"/>
              <a:t>4.</a:t>
            </a:r>
            <a:r>
              <a:rPr lang="ja-JP" altLang="en-US" dirty="0"/>
              <a:t>物体検出</a:t>
            </a:r>
            <a:r>
              <a:rPr lang="en-US" altLang="ja-JP" dirty="0"/>
              <a:t>/TED</a:t>
            </a:r>
            <a:endParaRPr kumimoji="1" lang="ja-JP" altLang="en-US" dirty="0"/>
          </a:p>
        </p:txBody>
      </p:sp>
      <p:sp>
        <p:nvSpPr>
          <p:cNvPr id="4" name="テキスト ボックス 3">
            <a:extLst>
              <a:ext uri="{FF2B5EF4-FFF2-40B4-BE49-F238E27FC236}">
                <a16:creationId xmlns:a16="http://schemas.microsoft.com/office/drawing/2014/main" id="{3A363A0A-DB73-96B8-3B34-030DACA6453F}"/>
              </a:ext>
            </a:extLst>
          </p:cNvPr>
          <p:cNvSpPr txBox="1"/>
          <p:nvPr/>
        </p:nvSpPr>
        <p:spPr>
          <a:xfrm>
            <a:off x="138546" y="820803"/>
            <a:ext cx="12493721" cy="698396"/>
          </a:xfrm>
          <a:prstGeom prst="rect">
            <a:avLst/>
          </a:prstGeom>
          <a:noFill/>
        </p:spPr>
        <p:txBody>
          <a:bodyPr wrap="square">
            <a:spAutoFit/>
          </a:bodyPr>
          <a:lstStyle/>
          <a:p>
            <a:r>
              <a:rPr lang="ja-JP" altLang="en-US" b="1" dirty="0"/>
              <a:t>バウンディングボックスの最適化⑤  </a:t>
            </a:r>
            <a:r>
              <a:rPr lang="en-US" altLang="ja-JP" b="1" dirty="0"/>
              <a:t>Voxel-RCNN</a:t>
            </a:r>
            <a:r>
              <a:rPr lang="ja-JP" altLang="en-US" b="1" dirty="0"/>
              <a:t>の</a:t>
            </a:r>
            <a:r>
              <a:rPr lang="en-US" altLang="ja-JP" b="1" dirty="0" err="1"/>
              <a:t>RoI</a:t>
            </a:r>
            <a:r>
              <a:rPr lang="ja-JP" altLang="en-US" b="1" dirty="0"/>
              <a:t>プーリング詳細  </a:t>
            </a:r>
            <a:r>
              <a:rPr lang="en-US" altLang="ja-JP" b="1" dirty="0"/>
              <a:t>Point Net</a:t>
            </a:r>
            <a:r>
              <a:rPr lang="ja-JP" altLang="en-US" dirty="0"/>
              <a:t>　</a:t>
            </a:r>
            <a:endParaRPr lang="en-US" altLang="ja-JP" dirty="0"/>
          </a:p>
          <a:p>
            <a:r>
              <a:rPr lang="ja-JP" altLang="en-US" dirty="0"/>
              <a:t>　</a:t>
            </a:r>
            <a:endParaRPr lang="en-US" altLang="ja-JP" dirty="0"/>
          </a:p>
        </p:txBody>
      </p:sp>
      <p:pic>
        <p:nvPicPr>
          <p:cNvPr id="6" name="図 5">
            <a:extLst>
              <a:ext uri="{FF2B5EF4-FFF2-40B4-BE49-F238E27FC236}">
                <a16:creationId xmlns:a16="http://schemas.microsoft.com/office/drawing/2014/main" id="{C6460020-0CD1-515E-007A-12C5DC557EA5}"/>
              </a:ext>
            </a:extLst>
          </p:cNvPr>
          <p:cNvPicPr>
            <a:picLocks noChangeAspect="1"/>
          </p:cNvPicPr>
          <p:nvPr/>
        </p:nvPicPr>
        <p:blipFill>
          <a:blip r:embed="rId2"/>
          <a:stretch>
            <a:fillRect/>
          </a:stretch>
        </p:blipFill>
        <p:spPr>
          <a:xfrm>
            <a:off x="926522" y="1493586"/>
            <a:ext cx="5982277" cy="4989474"/>
          </a:xfrm>
          <a:prstGeom prst="rect">
            <a:avLst/>
          </a:prstGeom>
        </p:spPr>
      </p:pic>
      <p:sp>
        <p:nvSpPr>
          <p:cNvPr id="7" name="フローチャート: 代替処理 6">
            <a:extLst>
              <a:ext uri="{FF2B5EF4-FFF2-40B4-BE49-F238E27FC236}">
                <a16:creationId xmlns:a16="http://schemas.microsoft.com/office/drawing/2014/main" id="{14CD4F3B-CC74-19CF-20FD-406A99CE854B}"/>
              </a:ext>
            </a:extLst>
          </p:cNvPr>
          <p:cNvSpPr/>
          <p:nvPr/>
        </p:nvSpPr>
        <p:spPr>
          <a:xfrm>
            <a:off x="1254440" y="4825999"/>
            <a:ext cx="2487827" cy="1211197"/>
          </a:xfrm>
          <a:prstGeom prst="flowChartAlternateProcess">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8" name="吹き出し: 線 7">
            <a:extLst>
              <a:ext uri="{FF2B5EF4-FFF2-40B4-BE49-F238E27FC236}">
                <a16:creationId xmlns:a16="http://schemas.microsoft.com/office/drawing/2014/main" id="{3A3B1077-FFFA-19F5-0A4F-0FB77FE61478}"/>
              </a:ext>
            </a:extLst>
          </p:cNvPr>
          <p:cNvSpPr/>
          <p:nvPr/>
        </p:nvSpPr>
        <p:spPr>
          <a:xfrm>
            <a:off x="4420972" y="5866518"/>
            <a:ext cx="7110627" cy="616542"/>
          </a:xfrm>
          <a:prstGeom prst="borderCallout1">
            <a:avLst>
              <a:gd name="adj1" fmla="val 63913"/>
              <a:gd name="adj2" fmla="val -96"/>
              <a:gd name="adj3" fmla="val -39373"/>
              <a:gd name="adj4" fmla="val -9521"/>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j-ea"/>
                <a:ea typeface="+mj-ea"/>
              </a:rPr>
              <a:t>①あらかじめボクセルの特徴量抽出</a:t>
            </a:r>
            <a:r>
              <a:rPr kumimoji="1" lang="en-US" altLang="ja-JP" dirty="0">
                <a:solidFill>
                  <a:schemeClr val="tx1"/>
                </a:solidFill>
                <a:latin typeface="+mj-ea"/>
                <a:ea typeface="+mj-ea"/>
              </a:rPr>
              <a:t>W</a:t>
            </a:r>
            <a:r>
              <a:rPr kumimoji="1" lang="en-US" altLang="ja-JP" baseline="-25000" dirty="0">
                <a:solidFill>
                  <a:schemeClr val="tx1"/>
                </a:solidFill>
                <a:latin typeface="+mj-ea"/>
                <a:ea typeface="+mj-ea"/>
              </a:rPr>
              <a:t>F</a:t>
            </a:r>
            <a:r>
              <a:rPr kumimoji="1" lang="en-US" altLang="ja-JP" dirty="0">
                <a:solidFill>
                  <a:schemeClr val="tx1"/>
                </a:solidFill>
                <a:latin typeface="+mj-ea"/>
                <a:ea typeface="+mj-ea"/>
              </a:rPr>
              <a:t> ∈ R</a:t>
            </a:r>
            <a:r>
              <a:rPr kumimoji="1" lang="en-US" altLang="ja-JP" baseline="30000" dirty="0">
                <a:solidFill>
                  <a:schemeClr val="tx1"/>
                </a:solidFill>
                <a:latin typeface="+mj-ea"/>
                <a:ea typeface="+mj-ea"/>
              </a:rPr>
              <a:t>C` ,C</a:t>
            </a:r>
            <a:r>
              <a:rPr kumimoji="1" lang="ja-JP" altLang="en-US" dirty="0">
                <a:solidFill>
                  <a:schemeClr val="tx1"/>
                </a:solidFill>
                <a:latin typeface="+mj-ea"/>
                <a:ea typeface="+mj-ea"/>
              </a:rPr>
              <a:t>を抽出</a:t>
            </a:r>
            <a:r>
              <a:rPr kumimoji="1" lang="en-US" altLang="ja-JP" baseline="30000" dirty="0">
                <a:solidFill>
                  <a:schemeClr val="tx1"/>
                </a:solidFill>
                <a:latin typeface="+mj-ea"/>
                <a:ea typeface="+mj-ea"/>
              </a:rPr>
              <a:t> </a:t>
            </a:r>
          </a:p>
        </p:txBody>
      </p:sp>
      <p:sp>
        <p:nvSpPr>
          <p:cNvPr id="9" name="フローチャート: 代替処理 8">
            <a:extLst>
              <a:ext uri="{FF2B5EF4-FFF2-40B4-BE49-F238E27FC236}">
                <a16:creationId xmlns:a16="http://schemas.microsoft.com/office/drawing/2014/main" id="{721D4D2D-B394-F9FE-B36F-A9A13AD904A5}"/>
              </a:ext>
            </a:extLst>
          </p:cNvPr>
          <p:cNvSpPr/>
          <p:nvPr/>
        </p:nvSpPr>
        <p:spPr>
          <a:xfrm>
            <a:off x="3572933" y="4127603"/>
            <a:ext cx="1826957" cy="698396"/>
          </a:xfrm>
          <a:prstGeom prst="flowChartAlternateProcess">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 name="吹き出し: 線 9">
            <a:extLst>
              <a:ext uri="{FF2B5EF4-FFF2-40B4-BE49-F238E27FC236}">
                <a16:creationId xmlns:a16="http://schemas.microsoft.com/office/drawing/2014/main" id="{B5C36C48-33CF-06DE-64CB-44E8A786C84B}"/>
              </a:ext>
            </a:extLst>
          </p:cNvPr>
          <p:cNvSpPr/>
          <p:nvPr/>
        </p:nvSpPr>
        <p:spPr>
          <a:xfrm>
            <a:off x="6385406" y="3229465"/>
            <a:ext cx="5806594" cy="996123"/>
          </a:xfrm>
          <a:prstGeom prst="borderCallout1">
            <a:avLst>
              <a:gd name="adj1" fmla="val 63913"/>
              <a:gd name="adj2" fmla="val -96"/>
              <a:gd name="adj3" fmla="val 94679"/>
              <a:gd name="adj4" fmla="val -16819"/>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j-ea"/>
                <a:ea typeface="+mj-ea"/>
              </a:rPr>
              <a:t>②グリッドポイントと周辺ボクセルの中心座標の相対位置の特徴量抽出</a:t>
            </a:r>
            <a:r>
              <a:rPr kumimoji="1" lang="en-US" altLang="ja-JP" dirty="0">
                <a:solidFill>
                  <a:schemeClr val="tx1"/>
                </a:solidFill>
                <a:latin typeface="+mj-ea"/>
                <a:ea typeface="+mj-ea"/>
              </a:rPr>
              <a:t>W</a:t>
            </a:r>
            <a:r>
              <a:rPr kumimoji="1" lang="en-US" altLang="ja-JP" baseline="-25000" dirty="0">
                <a:solidFill>
                  <a:schemeClr val="tx1"/>
                </a:solidFill>
                <a:latin typeface="+mj-ea"/>
                <a:ea typeface="+mj-ea"/>
              </a:rPr>
              <a:t>F</a:t>
            </a:r>
            <a:r>
              <a:rPr kumimoji="1" lang="en-US" altLang="ja-JP" dirty="0">
                <a:solidFill>
                  <a:schemeClr val="tx1"/>
                </a:solidFill>
                <a:latin typeface="+mj-ea"/>
                <a:ea typeface="+mj-ea"/>
              </a:rPr>
              <a:t> ∈ R</a:t>
            </a:r>
            <a:r>
              <a:rPr kumimoji="1" lang="en-US" altLang="ja-JP" baseline="30000" dirty="0">
                <a:solidFill>
                  <a:schemeClr val="tx1"/>
                </a:solidFill>
                <a:latin typeface="+mj-ea"/>
                <a:ea typeface="+mj-ea"/>
              </a:rPr>
              <a:t>C` ,3 </a:t>
            </a:r>
            <a:endParaRPr kumimoji="1" lang="en-US" altLang="ja-JP" dirty="0">
              <a:solidFill>
                <a:schemeClr val="tx1"/>
              </a:solidFill>
              <a:latin typeface="+mj-ea"/>
              <a:ea typeface="+mj-ea"/>
            </a:endParaRPr>
          </a:p>
          <a:p>
            <a:pPr algn="ctr"/>
            <a:r>
              <a:rPr kumimoji="1" lang="ja-JP" altLang="en-US" dirty="0">
                <a:solidFill>
                  <a:schemeClr val="tx1"/>
                </a:solidFill>
                <a:latin typeface="+mj-ea"/>
                <a:ea typeface="+mj-ea"/>
              </a:rPr>
              <a:t>グリッドポイントが計算するのはこれだけ</a:t>
            </a:r>
            <a:endParaRPr kumimoji="1" lang="en-US" altLang="ja-JP" dirty="0">
              <a:solidFill>
                <a:schemeClr val="tx1"/>
              </a:solidFill>
              <a:latin typeface="+mj-ea"/>
              <a:ea typeface="+mj-ea"/>
            </a:endParaRPr>
          </a:p>
        </p:txBody>
      </p:sp>
      <p:sp>
        <p:nvSpPr>
          <p:cNvPr id="11" name="テキスト ボックス 10">
            <a:extLst>
              <a:ext uri="{FF2B5EF4-FFF2-40B4-BE49-F238E27FC236}">
                <a16:creationId xmlns:a16="http://schemas.microsoft.com/office/drawing/2014/main" id="{C497B93A-0EB2-EF86-79AA-471F9E5D23CB}"/>
              </a:ext>
            </a:extLst>
          </p:cNvPr>
          <p:cNvSpPr txBox="1"/>
          <p:nvPr/>
        </p:nvSpPr>
        <p:spPr>
          <a:xfrm>
            <a:off x="669126" y="3286374"/>
            <a:ext cx="2157146" cy="395365"/>
          </a:xfrm>
          <a:prstGeom prst="rect">
            <a:avLst/>
          </a:prstGeom>
          <a:solidFill>
            <a:schemeClr val="bg1"/>
          </a:solidFill>
          <a:ln>
            <a:solidFill>
              <a:schemeClr val="tx1"/>
            </a:solidFill>
          </a:ln>
        </p:spPr>
        <p:txBody>
          <a:bodyPr wrap="square">
            <a:spAutoFit/>
          </a:bodyPr>
          <a:lstStyle/>
          <a:p>
            <a:r>
              <a:rPr lang="ja-JP" altLang="en-US" dirty="0"/>
              <a:t>従来の</a:t>
            </a:r>
            <a:r>
              <a:rPr lang="en-US" altLang="ja-JP" dirty="0" err="1"/>
              <a:t>PointNet</a:t>
            </a:r>
            <a:endParaRPr lang="en-US" altLang="ja-JP" dirty="0"/>
          </a:p>
        </p:txBody>
      </p:sp>
      <p:sp>
        <p:nvSpPr>
          <p:cNvPr id="12" name="テキスト ボックス 11">
            <a:extLst>
              <a:ext uri="{FF2B5EF4-FFF2-40B4-BE49-F238E27FC236}">
                <a16:creationId xmlns:a16="http://schemas.microsoft.com/office/drawing/2014/main" id="{F0781E92-E15D-98A1-479D-B5AED9389FEE}"/>
              </a:ext>
            </a:extLst>
          </p:cNvPr>
          <p:cNvSpPr txBox="1"/>
          <p:nvPr/>
        </p:nvSpPr>
        <p:spPr>
          <a:xfrm>
            <a:off x="850181" y="6206765"/>
            <a:ext cx="2892085" cy="395365"/>
          </a:xfrm>
          <a:prstGeom prst="rect">
            <a:avLst/>
          </a:prstGeom>
          <a:solidFill>
            <a:schemeClr val="bg1"/>
          </a:solidFill>
          <a:ln>
            <a:solidFill>
              <a:schemeClr val="tx1"/>
            </a:solidFill>
          </a:ln>
        </p:spPr>
        <p:txBody>
          <a:bodyPr wrap="square">
            <a:spAutoFit/>
          </a:bodyPr>
          <a:lstStyle/>
          <a:p>
            <a:r>
              <a:rPr lang="en-US" altLang="ja-JP" dirty="0"/>
              <a:t>Accelerated </a:t>
            </a:r>
            <a:r>
              <a:rPr lang="ja-JP" altLang="en-US" dirty="0"/>
              <a:t> </a:t>
            </a:r>
            <a:r>
              <a:rPr lang="en-US" altLang="ja-JP" dirty="0" err="1"/>
              <a:t>PointNet</a:t>
            </a:r>
            <a:endParaRPr lang="en-US" altLang="ja-JP" dirty="0"/>
          </a:p>
        </p:txBody>
      </p:sp>
      <p:sp>
        <p:nvSpPr>
          <p:cNvPr id="13" name="フローチャート: 代替処理 12">
            <a:extLst>
              <a:ext uri="{FF2B5EF4-FFF2-40B4-BE49-F238E27FC236}">
                <a16:creationId xmlns:a16="http://schemas.microsoft.com/office/drawing/2014/main" id="{4A53A62C-D884-EBC9-A884-4FB9735584C9}"/>
              </a:ext>
            </a:extLst>
          </p:cNvPr>
          <p:cNvSpPr/>
          <p:nvPr/>
        </p:nvSpPr>
        <p:spPr>
          <a:xfrm>
            <a:off x="4420972" y="4714764"/>
            <a:ext cx="2487827" cy="551343"/>
          </a:xfrm>
          <a:prstGeom prst="flowChartAlternateProcess">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4" name="吹き出し: 線 13">
            <a:extLst>
              <a:ext uri="{FF2B5EF4-FFF2-40B4-BE49-F238E27FC236}">
                <a16:creationId xmlns:a16="http://schemas.microsoft.com/office/drawing/2014/main" id="{600D59B9-2FC2-B03D-F886-7E832F6158D8}"/>
              </a:ext>
            </a:extLst>
          </p:cNvPr>
          <p:cNvSpPr/>
          <p:nvPr/>
        </p:nvSpPr>
        <p:spPr>
          <a:xfrm>
            <a:off x="7166195" y="4501852"/>
            <a:ext cx="4901222" cy="1126526"/>
          </a:xfrm>
          <a:prstGeom prst="borderCallout1">
            <a:avLst>
              <a:gd name="adj1" fmla="val 63913"/>
              <a:gd name="adj2" fmla="val -96"/>
              <a:gd name="adj3" fmla="val 44552"/>
              <a:gd name="adj4" fmla="val -5179"/>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mj-ea"/>
                <a:ea typeface="+mj-ea"/>
              </a:rPr>
              <a:t>③二つを足し合わせて、特徴量ごとにマックスプーリングを行って</a:t>
            </a:r>
            <a:endParaRPr lang="en-US" altLang="ja-JP" dirty="0">
              <a:solidFill>
                <a:schemeClr val="tx1"/>
              </a:solidFill>
              <a:latin typeface="+mj-ea"/>
              <a:ea typeface="+mj-ea"/>
            </a:endParaRPr>
          </a:p>
          <a:p>
            <a:pPr algn="ctr"/>
            <a:r>
              <a:rPr kumimoji="1" lang="ja-JP" altLang="en-US" dirty="0">
                <a:solidFill>
                  <a:schemeClr val="tx1"/>
                </a:solidFill>
                <a:latin typeface="+mj-ea"/>
                <a:ea typeface="+mj-ea"/>
              </a:rPr>
              <a:t>グリッドポイントの特徴量</a:t>
            </a:r>
            <a:r>
              <a:rPr kumimoji="1" lang="en-US" altLang="ja-JP" dirty="0">
                <a:solidFill>
                  <a:schemeClr val="tx1"/>
                </a:solidFill>
                <a:latin typeface="+mj-ea"/>
                <a:ea typeface="+mj-ea"/>
              </a:rPr>
              <a:t>C`</a:t>
            </a:r>
            <a:r>
              <a:rPr kumimoji="1" lang="ja-JP" altLang="en-US" dirty="0">
                <a:solidFill>
                  <a:schemeClr val="tx1"/>
                </a:solidFill>
                <a:latin typeface="+mj-ea"/>
                <a:ea typeface="+mj-ea"/>
              </a:rPr>
              <a:t>抽出</a:t>
            </a:r>
            <a:endParaRPr kumimoji="1" lang="en-US" altLang="ja-JP" dirty="0">
              <a:solidFill>
                <a:schemeClr val="tx1"/>
              </a:solidFill>
              <a:latin typeface="+mj-ea"/>
              <a:ea typeface="+mj-ea"/>
            </a:endParaRPr>
          </a:p>
        </p:txBody>
      </p:sp>
      <p:sp>
        <p:nvSpPr>
          <p:cNvPr id="15" name="フローチャート: 代替処理 14">
            <a:extLst>
              <a:ext uri="{FF2B5EF4-FFF2-40B4-BE49-F238E27FC236}">
                <a16:creationId xmlns:a16="http://schemas.microsoft.com/office/drawing/2014/main" id="{E346A52C-3AAB-2490-5282-D66B4EBE6A59}"/>
              </a:ext>
            </a:extLst>
          </p:cNvPr>
          <p:cNvSpPr/>
          <p:nvPr/>
        </p:nvSpPr>
        <p:spPr>
          <a:xfrm>
            <a:off x="2536865" y="1780129"/>
            <a:ext cx="1826957" cy="1211197"/>
          </a:xfrm>
          <a:prstGeom prst="flowChartAlternateProcess">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 name="吹き出し: 線 15">
            <a:extLst>
              <a:ext uri="{FF2B5EF4-FFF2-40B4-BE49-F238E27FC236}">
                <a16:creationId xmlns:a16="http://schemas.microsoft.com/office/drawing/2014/main" id="{3D834615-0D8F-E174-2EDD-910815995638}"/>
              </a:ext>
            </a:extLst>
          </p:cNvPr>
          <p:cNvSpPr/>
          <p:nvPr/>
        </p:nvSpPr>
        <p:spPr>
          <a:xfrm>
            <a:off x="5773693" y="1297539"/>
            <a:ext cx="5491785" cy="1195863"/>
          </a:xfrm>
          <a:prstGeom prst="borderCallout1">
            <a:avLst>
              <a:gd name="adj1" fmla="val 63913"/>
              <a:gd name="adj2" fmla="val -96"/>
              <a:gd name="adj3" fmla="val 75039"/>
              <a:gd name="adj4" fmla="val -25111"/>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j-ea"/>
                <a:ea typeface="+mj-ea"/>
              </a:rPr>
              <a:t>すべてのグリッドポイントで</a:t>
            </a:r>
            <a:r>
              <a:rPr kumimoji="1" lang="pl-PL" altLang="ja-JP" dirty="0">
                <a:solidFill>
                  <a:schemeClr val="tx1"/>
                </a:solidFill>
                <a:latin typeface="+mj-ea"/>
                <a:ea typeface="+mj-ea"/>
              </a:rPr>
              <a:t>W ∈ R</a:t>
            </a:r>
            <a:r>
              <a:rPr kumimoji="1" lang="en-US" altLang="ja-JP" baseline="30000" dirty="0">
                <a:solidFill>
                  <a:schemeClr val="tx1"/>
                </a:solidFill>
                <a:latin typeface="+mj-ea"/>
                <a:ea typeface="+mj-ea"/>
              </a:rPr>
              <a:t>C `</a:t>
            </a:r>
            <a:r>
              <a:rPr kumimoji="1" lang="pl-PL" altLang="ja-JP" baseline="30000" dirty="0">
                <a:solidFill>
                  <a:schemeClr val="tx1"/>
                </a:solidFill>
                <a:latin typeface="+mj-ea"/>
                <a:ea typeface="+mj-ea"/>
              </a:rPr>
              <a:t>,C+3</a:t>
            </a:r>
            <a:endParaRPr kumimoji="1" lang="en-US" altLang="ja-JP" baseline="30000" dirty="0">
              <a:solidFill>
                <a:schemeClr val="tx1"/>
              </a:solidFill>
              <a:latin typeface="+mj-ea"/>
              <a:ea typeface="+mj-ea"/>
            </a:endParaRPr>
          </a:p>
          <a:p>
            <a:pPr algn="ctr"/>
            <a:r>
              <a:rPr kumimoji="1" lang="ja-JP" altLang="en-US" dirty="0">
                <a:solidFill>
                  <a:schemeClr val="tx1"/>
                </a:solidFill>
                <a:latin typeface="+mj-ea"/>
                <a:ea typeface="+mj-ea"/>
              </a:rPr>
              <a:t>を計算するため計算負荷が大きい</a:t>
            </a:r>
            <a:endParaRPr kumimoji="1" lang="en-US" altLang="ja-JP" dirty="0">
              <a:solidFill>
                <a:schemeClr val="tx1"/>
              </a:solidFill>
              <a:latin typeface="+mj-ea"/>
              <a:ea typeface="+mj-ea"/>
            </a:endParaRPr>
          </a:p>
        </p:txBody>
      </p:sp>
    </p:spTree>
    <p:extLst>
      <p:ext uri="{BB962C8B-B14F-4D97-AF65-F5344CB8AC3E}">
        <p14:creationId xmlns:p14="http://schemas.microsoft.com/office/powerpoint/2010/main" val="5357809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FF6BDE-B6C6-3A17-A795-BDB30895D85D}"/>
              </a:ext>
            </a:extLst>
          </p:cNvPr>
          <p:cNvSpPr>
            <a:spLocks noGrp="1"/>
          </p:cNvSpPr>
          <p:nvPr>
            <p:ph type="title"/>
          </p:nvPr>
        </p:nvSpPr>
        <p:spPr/>
        <p:txBody>
          <a:bodyPr/>
          <a:lstStyle/>
          <a:p>
            <a:r>
              <a:rPr lang="en-US" altLang="ja-JP" dirty="0"/>
              <a:t>4.</a:t>
            </a:r>
            <a:r>
              <a:rPr lang="ja-JP" altLang="en-US" dirty="0"/>
              <a:t>物体検出</a:t>
            </a:r>
            <a:r>
              <a:rPr lang="en-US" altLang="ja-JP" dirty="0"/>
              <a:t>/TED</a:t>
            </a:r>
            <a:endParaRPr kumimoji="1" lang="ja-JP" altLang="en-US" dirty="0"/>
          </a:p>
        </p:txBody>
      </p:sp>
      <p:sp>
        <p:nvSpPr>
          <p:cNvPr id="3" name="フッター プレースホルダー 2">
            <a:extLst>
              <a:ext uri="{FF2B5EF4-FFF2-40B4-BE49-F238E27FC236}">
                <a16:creationId xmlns:a16="http://schemas.microsoft.com/office/drawing/2014/main" id="{E9904424-D559-B308-014B-628D5B2D79C7}"/>
              </a:ext>
            </a:extLst>
          </p:cNvPr>
          <p:cNvSpPr>
            <a:spLocks noGrp="1"/>
          </p:cNvSpPr>
          <p:nvPr>
            <p:ph type="ftr" sz="quarter" idx="4294967295"/>
          </p:nvPr>
        </p:nvSpPr>
        <p:spPr>
          <a:xfrm>
            <a:off x="4165439" y="6244920"/>
            <a:ext cx="3861118" cy="476280"/>
          </a:xfrm>
        </p:spPr>
        <p:txBody>
          <a:bodyPr/>
          <a:lstStyle/>
          <a:p>
            <a:r>
              <a:rPr lang="en-US" altLang="ja-JP" dirty="0"/>
              <a:t>M1-3514</a:t>
            </a:r>
            <a:endParaRPr lang="ja-JP" altLang="en-US" dirty="0"/>
          </a:p>
        </p:txBody>
      </p:sp>
      <p:sp>
        <p:nvSpPr>
          <p:cNvPr id="4" name="テキスト ボックス 3">
            <a:extLst>
              <a:ext uri="{FF2B5EF4-FFF2-40B4-BE49-F238E27FC236}">
                <a16:creationId xmlns:a16="http://schemas.microsoft.com/office/drawing/2014/main" id="{3A363A0A-DB73-96B8-3B34-030DACA6453F}"/>
              </a:ext>
            </a:extLst>
          </p:cNvPr>
          <p:cNvSpPr txBox="1"/>
          <p:nvPr/>
        </p:nvSpPr>
        <p:spPr>
          <a:xfrm>
            <a:off x="138546" y="820803"/>
            <a:ext cx="12493721" cy="1001428"/>
          </a:xfrm>
          <a:prstGeom prst="rect">
            <a:avLst/>
          </a:prstGeom>
          <a:noFill/>
        </p:spPr>
        <p:txBody>
          <a:bodyPr wrap="square">
            <a:spAutoFit/>
          </a:bodyPr>
          <a:lstStyle/>
          <a:p>
            <a:r>
              <a:rPr lang="ja-JP" altLang="en-US" b="1" dirty="0"/>
              <a:t>バウンディングボックスの最適化⑤  </a:t>
            </a:r>
            <a:r>
              <a:rPr lang="en-US" altLang="ja-JP" b="1" dirty="0"/>
              <a:t>Voxel-RCNN</a:t>
            </a:r>
            <a:r>
              <a:rPr lang="ja-JP" altLang="en-US" b="1" dirty="0"/>
              <a:t>の</a:t>
            </a:r>
            <a:r>
              <a:rPr lang="en-US" altLang="ja-JP" b="1" dirty="0" err="1"/>
              <a:t>RoI</a:t>
            </a:r>
            <a:r>
              <a:rPr lang="ja-JP" altLang="en-US" b="1" dirty="0"/>
              <a:t>プーリング</a:t>
            </a:r>
            <a:endParaRPr lang="en-US" altLang="ja-JP" b="1" dirty="0"/>
          </a:p>
          <a:p>
            <a:r>
              <a:rPr lang="ja-JP" altLang="en-US" b="1" dirty="0"/>
              <a:t>　　</a:t>
            </a:r>
            <a:r>
              <a:rPr lang="ja-JP" altLang="en-US" dirty="0"/>
              <a:t>最終的に</a:t>
            </a:r>
            <a:r>
              <a:rPr lang="en-US" altLang="ja-JP" dirty="0"/>
              <a:t>G×G×G</a:t>
            </a:r>
            <a:r>
              <a:rPr lang="ja-JP" altLang="en-US" dirty="0"/>
              <a:t>このグリッドポイントの特徴量を</a:t>
            </a:r>
            <a:r>
              <a:rPr lang="en-US" altLang="ja-JP" dirty="0" err="1"/>
              <a:t>concat</a:t>
            </a:r>
            <a:r>
              <a:rPr lang="ja-JP" altLang="en-US" dirty="0"/>
              <a:t>して</a:t>
            </a:r>
            <a:r>
              <a:rPr lang="en-US" altLang="ja-JP" dirty="0"/>
              <a:t>FC</a:t>
            </a:r>
            <a:r>
              <a:rPr lang="ja-JP" altLang="en-US" dirty="0"/>
              <a:t>レイヤーに通す</a:t>
            </a:r>
            <a:endParaRPr lang="en-US" altLang="ja-JP" dirty="0"/>
          </a:p>
          <a:p>
            <a:r>
              <a:rPr lang="ja-JP" altLang="en-US" b="1" dirty="0"/>
              <a:t>　　</a:t>
            </a:r>
            <a:r>
              <a:rPr lang="ja-JP" altLang="en-US" dirty="0"/>
              <a:t>バウンディングボックスの位置と大きさ、向きの修正、およびクラス予測の</a:t>
            </a:r>
            <a:r>
              <a:rPr lang="en-US" altLang="ja-JP" dirty="0"/>
              <a:t>confidence</a:t>
            </a:r>
            <a:r>
              <a:rPr lang="ja-JP" altLang="en-US" dirty="0"/>
              <a:t>を求める</a:t>
            </a:r>
            <a:r>
              <a:rPr lang="ja-JP" altLang="en-US" b="1" dirty="0"/>
              <a:t>　  </a:t>
            </a:r>
            <a:r>
              <a:rPr lang="ja-JP" altLang="en-US" dirty="0"/>
              <a:t>　</a:t>
            </a:r>
            <a:endParaRPr lang="en-US" altLang="ja-JP" dirty="0"/>
          </a:p>
        </p:txBody>
      </p:sp>
      <p:pic>
        <p:nvPicPr>
          <p:cNvPr id="19" name="図 18">
            <a:extLst>
              <a:ext uri="{FF2B5EF4-FFF2-40B4-BE49-F238E27FC236}">
                <a16:creationId xmlns:a16="http://schemas.microsoft.com/office/drawing/2014/main" id="{8E1FB68F-F201-799A-B34B-50B96F6B3C3F}"/>
              </a:ext>
            </a:extLst>
          </p:cNvPr>
          <p:cNvPicPr>
            <a:picLocks noChangeAspect="1"/>
          </p:cNvPicPr>
          <p:nvPr/>
        </p:nvPicPr>
        <p:blipFill>
          <a:blip r:embed="rId2"/>
          <a:stretch>
            <a:fillRect/>
          </a:stretch>
        </p:blipFill>
        <p:spPr>
          <a:xfrm>
            <a:off x="1130668" y="2639728"/>
            <a:ext cx="6717197" cy="2785533"/>
          </a:xfrm>
          <a:prstGeom prst="rect">
            <a:avLst/>
          </a:prstGeom>
        </p:spPr>
      </p:pic>
      <p:sp>
        <p:nvSpPr>
          <p:cNvPr id="20" name="フローチャート: 代替処理 19">
            <a:extLst>
              <a:ext uri="{FF2B5EF4-FFF2-40B4-BE49-F238E27FC236}">
                <a16:creationId xmlns:a16="http://schemas.microsoft.com/office/drawing/2014/main" id="{7764A8C5-59C7-CC6B-E726-365B14B7E029}"/>
              </a:ext>
            </a:extLst>
          </p:cNvPr>
          <p:cNvSpPr/>
          <p:nvPr/>
        </p:nvSpPr>
        <p:spPr>
          <a:xfrm>
            <a:off x="6519333" y="2639728"/>
            <a:ext cx="1328532" cy="2396042"/>
          </a:xfrm>
          <a:prstGeom prst="flowChartAlternateProcess">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1" name="吹き出し: 線 20">
            <a:extLst>
              <a:ext uri="{FF2B5EF4-FFF2-40B4-BE49-F238E27FC236}">
                <a16:creationId xmlns:a16="http://schemas.microsoft.com/office/drawing/2014/main" id="{1B22A3A6-1B05-156E-9430-6DE1F6FE6651}"/>
              </a:ext>
            </a:extLst>
          </p:cNvPr>
          <p:cNvSpPr/>
          <p:nvPr/>
        </p:nvSpPr>
        <p:spPr>
          <a:xfrm>
            <a:off x="8398613" y="2203647"/>
            <a:ext cx="3861119" cy="1153793"/>
          </a:xfrm>
          <a:prstGeom prst="borderCallout1">
            <a:avLst>
              <a:gd name="adj1" fmla="val 103539"/>
              <a:gd name="adj2" fmla="val 35529"/>
              <a:gd name="adj3" fmla="val 190574"/>
              <a:gd name="adj4" fmla="val -14187"/>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j-ea"/>
                <a:ea typeface="+mj-ea"/>
              </a:rPr>
              <a:t>バウンディングボックスの位置と大きさ、向きの修正</a:t>
            </a:r>
            <a:endParaRPr kumimoji="1" lang="en-US" altLang="ja-JP" dirty="0">
              <a:solidFill>
                <a:schemeClr val="tx1"/>
              </a:solidFill>
              <a:latin typeface="+mj-ea"/>
              <a:ea typeface="+mj-ea"/>
            </a:endParaRPr>
          </a:p>
        </p:txBody>
      </p:sp>
      <p:sp>
        <p:nvSpPr>
          <p:cNvPr id="22" name="フローチャート: 代替処理 21">
            <a:extLst>
              <a:ext uri="{FF2B5EF4-FFF2-40B4-BE49-F238E27FC236}">
                <a16:creationId xmlns:a16="http://schemas.microsoft.com/office/drawing/2014/main" id="{520254F4-1021-FAB2-3A11-6937BCFA53F1}"/>
              </a:ext>
            </a:extLst>
          </p:cNvPr>
          <p:cNvSpPr/>
          <p:nvPr/>
        </p:nvSpPr>
        <p:spPr>
          <a:xfrm>
            <a:off x="5431732" y="2780543"/>
            <a:ext cx="935201" cy="2396042"/>
          </a:xfrm>
          <a:prstGeom prst="flowChartAlternateProcess">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3" name="吹き出し: 線 22">
            <a:extLst>
              <a:ext uri="{FF2B5EF4-FFF2-40B4-BE49-F238E27FC236}">
                <a16:creationId xmlns:a16="http://schemas.microsoft.com/office/drawing/2014/main" id="{0F7EC458-46E0-C844-A327-107866A4E8E2}"/>
              </a:ext>
            </a:extLst>
          </p:cNvPr>
          <p:cNvSpPr/>
          <p:nvPr/>
        </p:nvSpPr>
        <p:spPr>
          <a:xfrm>
            <a:off x="7331813" y="5550665"/>
            <a:ext cx="3861119" cy="692093"/>
          </a:xfrm>
          <a:prstGeom prst="borderCallout1">
            <a:avLst>
              <a:gd name="adj1" fmla="val 30158"/>
              <a:gd name="adj2" fmla="val 444"/>
              <a:gd name="adj3" fmla="val -68226"/>
              <a:gd name="adj4" fmla="val -26028"/>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j-ea"/>
                <a:ea typeface="+mj-ea"/>
              </a:rPr>
              <a:t>クラス予測の信頼度</a:t>
            </a:r>
            <a:endParaRPr kumimoji="1" lang="en-US" altLang="ja-JP" dirty="0">
              <a:solidFill>
                <a:schemeClr val="tx1"/>
              </a:solidFill>
              <a:latin typeface="+mj-ea"/>
              <a:ea typeface="+mj-ea"/>
            </a:endParaRPr>
          </a:p>
        </p:txBody>
      </p:sp>
      <p:sp>
        <p:nvSpPr>
          <p:cNvPr id="24" name="フローチャート: 代替処理 23">
            <a:extLst>
              <a:ext uri="{FF2B5EF4-FFF2-40B4-BE49-F238E27FC236}">
                <a16:creationId xmlns:a16="http://schemas.microsoft.com/office/drawing/2014/main" id="{56778235-90D9-4B71-C503-DA630F0FF833}"/>
              </a:ext>
            </a:extLst>
          </p:cNvPr>
          <p:cNvSpPr/>
          <p:nvPr/>
        </p:nvSpPr>
        <p:spPr>
          <a:xfrm>
            <a:off x="4436533" y="3961947"/>
            <a:ext cx="649749" cy="1266973"/>
          </a:xfrm>
          <a:prstGeom prst="flowChartAlternateProcess">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0070C0"/>
              </a:solidFill>
            </a:endParaRPr>
          </a:p>
        </p:txBody>
      </p:sp>
      <p:sp>
        <p:nvSpPr>
          <p:cNvPr id="25" name="吹き出し: 線 24">
            <a:extLst>
              <a:ext uri="{FF2B5EF4-FFF2-40B4-BE49-F238E27FC236}">
                <a16:creationId xmlns:a16="http://schemas.microsoft.com/office/drawing/2014/main" id="{D1E3324D-EAD8-DB97-8368-0C84EB0EEE54}"/>
              </a:ext>
            </a:extLst>
          </p:cNvPr>
          <p:cNvSpPr/>
          <p:nvPr/>
        </p:nvSpPr>
        <p:spPr>
          <a:xfrm>
            <a:off x="362132" y="5896711"/>
            <a:ext cx="5537200" cy="692093"/>
          </a:xfrm>
          <a:prstGeom prst="borderCallout1">
            <a:avLst>
              <a:gd name="adj1" fmla="val 3244"/>
              <a:gd name="adj2" fmla="val 71052"/>
              <a:gd name="adj3" fmla="val -97586"/>
              <a:gd name="adj4" fmla="val 77537"/>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mj-ea"/>
                <a:ea typeface="+mj-ea"/>
              </a:rPr>
              <a:t>すべてのグリッドポイントの特徴量を</a:t>
            </a:r>
            <a:r>
              <a:rPr lang="en-US" altLang="ja-JP" dirty="0" err="1">
                <a:solidFill>
                  <a:schemeClr val="tx1"/>
                </a:solidFill>
                <a:latin typeface="+mj-ea"/>
                <a:ea typeface="+mj-ea"/>
              </a:rPr>
              <a:t>cconcat</a:t>
            </a:r>
            <a:endParaRPr kumimoji="1" lang="en-US" altLang="ja-JP" dirty="0">
              <a:solidFill>
                <a:schemeClr val="tx1"/>
              </a:solidFill>
              <a:latin typeface="+mj-ea"/>
              <a:ea typeface="+mj-ea"/>
            </a:endParaRPr>
          </a:p>
        </p:txBody>
      </p:sp>
    </p:spTree>
    <p:extLst>
      <p:ext uri="{BB962C8B-B14F-4D97-AF65-F5344CB8AC3E}">
        <p14:creationId xmlns:p14="http://schemas.microsoft.com/office/powerpoint/2010/main" val="14742725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FF6BDE-B6C6-3A17-A795-BDB30895D85D}"/>
              </a:ext>
            </a:extLst>
          </p:cNvPr>
          <p:cNvSpPr>
            <a:spLocks noGrp="1"/>
          </p:cNvSpPr>
          <p:nvPr>
            <p:ph type="title"/>
          </p:nvPr>
        </p:nvSpPr>
        <p:spPr/>
        <p:txBody>
          <a:bodyPr/>
          <a:lstStyle/>
          <a:p>
            <a:r>
              <a:rPr lang="en-US" altLang="ja-JP" dirty="0"/>
              <a:t>4.</a:t>
            </a:r>
            <a:r>
              <a:rPr lang="ja-JP" altLang="en-US" dirty="0"/>
              <a:t>物体検出</a:t>
            </a:r>
            <a:r>
              <a:rPr lang="en-US" altLang="ja-JP" dirty="0"/>
              <a:t>/TED</a:t>
            </a:r>
            <a:endParaRPr kumimoji="1" lang="ja-JP" altLang="en-US" dirty="0"/>
          </a:p>
        </p:txBody>
      </p:sp>
      <p:sp>
        <p:nvSpPr>
          <p:cNvPr id="4" name="テキスト ボックス 3">
            <a:extLst>
              <a:ext uri="{FF2B5EF4-FFF2-40B4-BE49-F238E27FC236}">
                <a16:creationId xmlns:a16="http://schemas.microsoft.com/office/drawing/2014/main" id="{3A363A0A-DB73-96B8-3B34-030DACA6453F}"/>
              </a:ext>
            </a:extLst>
          </p:cNvPr>
          <p:cNvSpPr txBox="1"/>
          <p:nvPr/>
        </p:nvSpPr>
        <p:spPr>
          <a:xfrm>
            <a:off x="138546" y="820803"/>
            <a:ext cx="12493721" cy="3728713"/>
          </a:xfrm>
          <a:prstGeom prst="rect">
            <a:avLst/>
          </a:prstGeom>
          <a:noFill/>
        </p:spPr>
        <p:txBody>
          <a:bodyPr wrap="square">
            <a:spAutoFit/>
          </a:bodyPr>
          <a:lstStyle/>
          <a:p>
            <a:r>
              <a:rPr lang="ja-JP" altLang="en-US" b="1" dirty="0"/>
              <a:t>バウンディングボックスの最適化⑥</a:t>
            </a:r>
            <a:r>
              <a:rPr lang="en-US" altLang="ja-JP" b="1" dirty="0"/>
              <a:t>TED</a:t>
            </a:r>
            <a:r>
              <a:rPr lang="ja-JP" altLang="en-US" b="1" dirty="0"/>
              <a:t>の場合　</a:t>
            </a:r>
            <a:r>
              <a:rPr lang="en-US" altLang="ja-JP" b="1" dirty="0"/>
              <a:t> </a:t>
            </a:r>
            <a:r>
              <a:rPr lang="en-US" altLang="ja-JP" b="1" dirty="0" err="1"/>
              <a:t>TiVoxel</a:t>
            </a:r>
            <a:r>
              <a:rPr lang="en-US" altLang="ja-JP" b="1" dirty="0"/>
              <a:t> pooling</a:t>
            </a:r>
          </a:p>
          <a:p>
            <a:r>
              <a:rPr lang="en-US" altLang="ja-JP" b="1" dirty="0"/>
              <a:t> </a:t>
            </a:r>
            <a:r>
              <a:rPr lang="ja-JP" altLang="en-US" b="1" dirty="0"/>
              <a:t>　①</a:t>
            </a:r>
            <a:r>
              <a:rPr lang="en-US" altLang="ja-JP" dirty="0"/>
              <a:t>Voxel RCNN</a:t>
            </a:r>
            <a:r>
              <a:rPr lang="ja-JP" altLang="en-US" dirty="0"/>
              <a:t>と同様にバウンディングボックスに対して</a:t>
            </a:r>
            <a:r>
              <a:rPr lang="en-US" altLang="ja-JP" dirty="0"/>
              <a:t>G×G×G</a:t>
            </a:r>
            <a:r>
              <a:rPr lang="ja-JP" altLang="en-US" dirty="0"/>
              <a:t>のグリッドポイントを設定</a:t>
            </a:r>
            <a:endParaRPr lang="en-US" altLang="ja-JP" dirty="0"/>
          </a:p>
          <a:p>
            <a:endParaRPr lang="en-US" altLang="ja-JP" dirty="0"/>
          </a:p>
          <a:p>
            <a:r>
              <a:rPr lang="ja-JP" altLang="en-US" b="1" dirty="0"/>
              <a:t>　 ②</a:t>
            </a:r>
            <a:r>
              <a:rPr lang="ja-JP" altLang="en-US" dirty="0"/>
              <a:t>グリッドポイントに</a:t>
            </a:r>
            <a:r>
              <a:rPr lang="en-US" altLang="ja-JP" dirty="0"/>
              <a:t>2N</a:t>
            </a:r>
            <a:r>
              <a:rPr lang="ja-JP" altLang="en-US" dirty="0"/>
              <a:t>個の座標変換 </a:t>
            </a:r>
            <a:r>
              <a:rPr lang="en-US" altLang="ja-JP" dirty="0"/>
              <a:t>T </a:t>
            </a:r>
            <a:r>
              <a:rPr lang="en-US" altLang="ja-JP" baseline="-25000" dirty="0"/>
              <a:t>i </a:t>
            </a:r>
            <a:r>
              <a:rPr lang="ja-JP" altLang="en-US" dirty="0"/>
              <a:t>を施して、それぞれに対応するボクセルの特徴量で</a:t>
            </a:r>
            <a:endParaRPr lang="en-US" altLang="ja-JP" dirty="0"/>
          </a:p>
          <a:p>
            <a:r>
              <a:rPr lang="ja-JP" altLang="en-US" dirty="0"/>
              <a:t>　　</a:t>
            </a:r>
            <a:r>
              <a:rPr lang="en-US" altLang="ja-JP" dirty="0"/>
              <a:t> Voxel RCNN</a:t>
            </a:r>
            <a:r>
              <a:rPr lang="ja-JP" altLang="en-US" dirty="0"/>
              <a:t>と同じようにグリッドポイントの特徴量 </a:t>
            </a:r>
            <a:r>
              <a:rPr lang="en-US" altLang="ja-JP" dirty="0" err="1"/>
              <a:t>f</a:t>
            </a:r>
            <a:r>
              <a:rPr lang="en-US" altLang="ja-JP" baseline="30000" dirty="0" err="1"/>
              <a:t>Ti</a:t>
            </a:r>
            <a:r>
              <a:rPr lang="en-US" altLang="ja-JP" baseline="30000" dirty="0"/>
              <a:t> </a:t>
            </a:r>
            <a:r>
              <a:rPr lang="ja-JP" altLang="en-US" dirty="0"/>
              <a:t>を求める</a:t>
            </a:r>
            <a:endParaRPr lang="en-US" altLang="ja-JP" dirty="0"/>
          </a:p>
          <a:p>
            <a:endParaRPr lang="en-US" altLang="ja-JP" dirty="0"/>
          </a:p>
          <a:p>
            <a:r>
              <a:rPr lang="ja-JP" altLang="en-US" dirty="0"/>
              <a:t>　 ③</a:t>
            </a:r>
            <a:r>
              <a:rPr lang="en-US" altLang="ja-JP" dirty="0"/>
              <a:t> Cross-grid attention</a:t>
            </a:r>
            <a:r>
              <a:rPr lang="ja-JP" altLang="en-US" dirty="0"/>
              <a:t>機構を使って、</a:t>
            </a:r>
            <a:r>
              <a:rPr lang="en-US" altLang="ja-JP" dirty="0"/>
              <a:t>2N</a:t>
            </a:r>
            <a:r>
              <a:rPr lang="ja-JP" altLang="en-US" dirty="0"/>
              <a:t>個のグリッドポイントの特徴量をまとめて</a:t>
            </a:r>
            <a:endParaRPr lang="en-US" altLang="ja-JP" dirty="0"/>
          </a:p>
          <a:p>
            <a:r>
              <a:rPr lang="ja-JP" altLang="en-US" dirty="0"/>
              <a:t>　　　最終的なグリッドポイントの特徴量を求める</a:t>
            </a:r>
            <a:endParaRPr lang="en-US" altLang="ja-JP" dirty="0"/>
          </a:p>
          <a:p>
            <a:r>
              <a:rPr lang="ja-JP" altLang="en-US" dirty="0"/>
              <a:t>　　　</a:t>
            </a:r>
            <a:endParaRPr lang="en-US" altLang="ja-JP" dirty="0"/>
          </a:p>
          <a:p>
            <a:endParaRPr lang="en-US" altLang="ja-JP" b="1" dirty="0"/>
          </a:p>
          <a:p>
            <a:r>
              <a:rPr lang="ja-JP" altLang="en-US" b="1" dirty="0"/>
              <a:t>　</a:t>
            </a:r>
            <a:endParaRPr lang="en-US" altLang="ja-JP" dirty="0"/>
          </a:p>
          <a:p>
            <a:r>
              <a:rPr lang="ja-JP" altLang="en-US" dirty="0"/>
              <a:t>　</a:t>
            </a:r>
            <a:endParaRPr lang="en-US" altLang="ja-JP" dirty="0"/>
          </a:p>
        </p:txBody>
      </p:sp>
      <p:pic>
        <p:nvPicPr>
          <p:cNvPr id="17" name="図 16">
            <a:extLst>
              <a:ext uri="{FF2B5EF4-FFF2-40B4-BE49-F238E27FC236}">
                <a16:creationId xmlns:a16="http://schemas.microsoft.com/office/drawing/2014/main" id="{B5288A60-8CE4-78EB-02E9-CCC63E2001FC}"/>
              </a:ext>
            </a:extLst>
          </p:cNvPr>
          <p:cNvPicPr>
            <a:picLocks noChangeAspect="1"/>
          </p:cNvPicPr>
          <p:nvPr/>
        </p:nvPicPr>
        <p:blipFill>
          <a:blip r:embed="rId2"/>
          <a:stretch>
            <a:fillRect/>
          </a:stretch>
        </p:blipFill>
        <p:spPr>
          <a:xfrm>
            <a:off x="1152689" y="3302633"/>
            <a:ext cx="4418379" cy="3180427"/>
          </a:xfrm>
          <a:prstGeom prst="rect">
            <a:avLst/>
          </a:prstGeom>
        </p:spPr>
      </p:pic>
      <p:sp>
        <p:nvSpPr>
          <p:cNvPr id="18" name="フローチャート: 代替処理 17">
            <a:extLst>
              <a:ext uri="{FF2B5EF4-FFF2-40B4-BE49-F238E27FC236}">
                <a16:creationId xmlns:a16="http://schemas.microsoft.com/office/drawing/2014/main" id="{9A445341-9670-3CB3-E60C-C954D9C9FEA5}"/>
              </a:ext>
            </a:extLst>
          </p:cNvPr>
          <p:cNvSpPr/>
          <p:nvPr/>
        </p:nvSpPr>
        <p:spPr>
          <a:xfrm>
            <a:off x="1660246" y="4549516"/>
            <a:ext cx="1997636" cy="1933544"/>
          </a:xfrm>
          <a:prstGeom prst="flowChartAlternateProcess">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 name="吹き出し: 線 18">
            <a:extLst>
              <a:ext uri="{FF2B5EF4-FFF2-40B4-BE49-F238E27FC236}">
                <a16:creationId xmlns:a16="http://schemas.microsoft.com/office/drawing/2014/main" id="{6C202FE9-FF1E-1210-D923-014359A661EF}"/>
              </a:ext>
            </a:extLst>
          </p:cNvPr>
          <p:cNvSpPr/>
          <p:nvPr/>
        </p:nvSpPr>
        <p:spPr>
          <a:xfrm>
            <a:off x="6007048" y="3302633"/>
            <a:ext cx="5270551" cy="1246883"/>
          </a:xfrm>
          <a:prstGeom prst="borderCallout1">
            <a:avLst>
              <a:gd name="adj1" fmla="val 63913"/>
              <a:gd name="adj2" fmla="val -96"/>
              <a:gd name="adj3" fmla="val 113208"/>
              <a:gd name="adj4" fmla="val -42560"/>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j-ea"/>
                <a:ea typeface="+mj-ea"/>
              </a:rPr>
              <a:t>グリッドポイントを座標変換</a:t>
            </a:r>
            <a:endParaRPr kumimoji="1" lang="en-US" altLang="ja-JP" dirty="0">
              <a:solidFill>
                <a:schemeClr val="tx1"/>
              </a:solidFill>
              <a:latin typeface="+mj-ea"/>
              <a:ea typeface="+mj-ea"/>
            </a:endParaRPr>
          </a:p>
          <a:p>
            <a:pPr algn="ctr"/>
            <a:r>
              <a:rPr lang="ja-JP" altLang="en-US" dirty="0">
                <a:solidFill>
                  <a:schemeClr val="tx1"/>
                </a:solidFill>
                <a:latin typeface="+mj-ea"/>
                <a:ea typeface="+mj-ea"/>
              </a:rPr>
              <a:t>それぞれの変換に対応するボクセル空間で</a:t>
            </a:r>
            <a:endParaRPr lang="en-US" altLang="ja-JP" dirty="0">
              <a:solidFill>
                <a:schemeClr val="tx1"/>
              </a:solidFill>
              <a:latin typeface="+mj-ea"/>
              <a:ea typeface="+mj-ea"/>
            </a:endParaRPr>
          </a:p>
          <a:p>
            <a:pPr algn="ctr"/>
            <a:r>
              <a:rPr kumimoji="1" lang="ja-JP" altLang="en-US" dirty="0">
                <a:solidFill>
                  <a:schemeClr val="tx1"/>
                </a:solidFill>
                <a:latin typeface="+mj-ea"/>
                <a:ea typeface="+mj-ea"/>
              </a:rPr>
              <a:t>グリッドポイントの特徴量を求める</a:t>
            </a:r>
            <a:endParaRPr kumimoji="1" lang="en-US" altLang="ja-JP" dirty="0">
              <a:solidFill>
                <a:schemeClr val="tx1"/>
              </a:solidFill>
              <a:latin typeface="+mj-ea"/>
              <a:ea typeface="+mj-ea"/>
            </a:endParaRPr>
          </a:p>
        </p:txBody>
      </p:sp>
      <p:sp>
        <p:nvSpPr>
          <p:cNvPr id="20" name="フローチャート: 代替処理 19">
            <a:extLst>
              <a:ext uri="{FF2B5EF4-FFF2-40B4-BE49-F238E27FC236}">
                <a16:creationId xmlns:a16="http://schemas.microsoft.com/office/drawing/2014/main" id="{9F475A33-2EDE-B047-5EE6-9BCD33917DA9}"/>
              </a:ext>
            </a:extLst>
          </p:cNvPr>
          <p:cNvSpPr/>
          <p:nvPr/>
        </p:nvSpPr>
        <p:spPr>
          <a:xfrm>
            <a:off x="3658164" y="5096933"/>
            <a:ext cx="507275" cy="699466"/>
          </a:xfrm>
          <a:prstGeom prst="flowChartAlternateProcess">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1" name="吹き出し: 線 20">
            <a:extLst>
              <a:ext uri="{FF2B5EF4-FFF2-40B4-BE49-F238E27FC236}">
                <a16:creationId xmlns:a16="http://schemas.microsoft.com/office/drawing/2014/main" id="{E582D0EB-9AE0-B11C-5461-FD6779B18248}"/>
              </a:ext>
            </a:extLst>
          </p:cNvPr>
          <p:cNvSpPr/>
          <p:nvPr/>
        </p:nvSpPr>
        <p:spPr>
          <a:xfrm>
            <a:off x="5815218" y="5283201"/>
            <a:ext cx="5537200" cy="961720"/>
          </a:xfrm>
          <a:prstGeom prst="borderCallout1">
            <a:avLst>
              <a:gd name="adj1" fmla="val 47284"/>
              <a:gd name="adj2" fmla="val -202"/>
              <a:gd name="adj3" fmla="val 7621"/>
              <a:gd name="adj4" fmla="val -28885"/>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mj-ea"/>
                <a:ea typeface="+mj-ea"/>
              </a:rPr>
              <a:t>それぞれの変換に対するグリッドポイントの</a:t>
            </a:r>
            <a:endParaRPr lang="en-US" altLang="ja-JP" dirty="0">
              <a:solidFill>
                <a:schemeClr val="tx1"/>
              </a:solidFill>
              <a:latin typeface="+mj-ea"/>
              <a:ea typeface="+mj-ea"/>
            </a:endParaRPr>
          </a:p>
          <a:p>
            <a:pPr algn="ctr"/>
            <a:r>
              <a:rPr lang="ja-JP" altLang="en-US" dirty="0">
                <a:solidFill>
                  <a:schemeClr val="tx1"/>
                </a:solidFill>
                <a:latin typeface="+mj-ea"/>
                <a:ea typeface="+mj-ea"/>
              </a:rPr>
              <a:t>特徴量を</a:t>
            </a:r>
            <a:r>
              <a:rPr lang="en-US" altLang="ja-JP" dirty="0">
                <a:solidFill>
                  <a:schemeClr val="tx1"/>
                </a:solidFill>
                <a:latin typeface="+mj-ea"/>
                <a:ea typeface="+mj-ea"/>
              </a:rPr>
              <a:t>attention</a:t>
            </a:r>
            <a:r>
              <a:rPr lang="ja-JP" altLang="en-US" dirty="0">
                <a:solidFill>
                  <a:schemeClr val="tx1"/>
                </a:solidFill>
                <a:latin typeface="+mj-ea"/>
                <a:ea typeface="+mj-ea"/>
              </a:rPr>
              <a:t>機構で結合</a:t>
            </a:r>
            <a:endParaRPr lang="en-US" altLang="ja-JP" dirty="0">
              <a:solidFill>
                <a:schemeClr val="tx1"/>
              </a:solidFill>
              <a:latin typeface="+mj-ea"/>
              <a:ea typeface="+mj-ea"/>
            </a:endParaRPr>
          </a:p>
        </p:txBody>
      </p:sp>
    </p:spTree>
    <p:extLst>
      <p:ext uri="{BB962C8B-B14F-4D97-AF65-F5344CB8AC3E}">
        <p14:creationId xmlns:p14="http://schemas.microsoft.com/office/powerpoint/2010/main" val="1268644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FB25B5-EBB9-B44A-A843-E382749F3333}"/>
              </a:ext>
            </a:extLst>
          </p:cNvPr>
          <p:cNvSpPr>
            <a:spLocks noGrp="1"/>
          </p:cNvSpPr>
          <p:nvPr>
            <p:ph type="title"/>
          </p:nvPr>
        </p:nvSpPr>
        <p:spPr/>
        <p:txBody>
          <a:bodyPr/>
          <a:lstStyle/>
          <a:p>
            <a:r>
              <a:rPr lang="en-US" altLang="ja-JP" dirty="0"/>
              <a:t>1. </a:t>
            </a:r>
            <a:r>
              <a:rPr lang="ja-JP" altLang="en-US" dirty="0"/>
              <a:t>路面分離</a:t>
            </a:r>
            <a:r>
              <a:rPr lang="en-US" altLang="ja-JP" dirty="0"/>
              <a:t>/Patchwork, Patchwork++</a:t>
            </a:r>
            <a:endParaRPr kumimoji="1" lang="ja-JP" altLang="en-US" dirty="0"/>
          </a:p>
        </p:txBody>
      </p:sp>
      <p:sp>
        <p:nvSpPr>
          <p:cNvPr id="4" name="テキスト ボックス 3">
            <a:extLst>
              <a:ext uri="{FF2B5EF4-FFF2-40B4-BE49-F238E27FC236}">
                <a16:creationId xmlns:a16="http://schemas.microsoft.com/office/drawing/2014/main" id="{3418731E-27D8-4237-2C49-0067EE592248}"/>
              </a:ext>
            </a:extLst>
          </p:cNvPr>
          <p:cNvSpPr txBox="1"/>
          <p:nvPr/>
        </p:nvSpPr>
        <p:spPr>
          <a:xfrm>
            <a:off x="138546" y="898218"/>
            <a:ext cx="10811521" cy="395365"/>
          </a:xfrm>
          <a:prstGeom prst="rect">
            <a:avLst/>
          </a:prstGeom>
          <a:noFill/>
        </p:spPr>
        <p:txBody>
          <a:bodyPr wrap="square" rtlCol="0">
            <a:spAutoFit/>
          </a:bodyPr>
          <a:lstStyle/>
          <a:p>
            <a:r>
              <a:rPr lang="ja-JP" altLang="en-US" b="1" dirty="0"/>
              <a:t>アーキテクチャの概要</a:t>
            </a:r>
            <a:endParaRPr lang="en-US" altLang="ja-JP" b="1" dirty="0"/>
          </a:p>
        </p:txBody>
      </p:sp>
      <p:sp>
        <p:nvSpPr>
          <p:cNvPr id="6" name="テキスト ボックス 5">
            <a:extLst>
              <a:ext uri="{FF2B5EF4-FFF2-40B4-BE49-F238E27FC236}">
                <a16:creationId xmlns:a16="http://schemas.microsoft.com/office/drawing/2014/main" id="{F22D65B1-E5C0-9860-4CD6-E71F39EB89A8}"/>
              </a:ext>
            </a:extLst>
          </p:cNvPr>
          <p:cNvSpPr txBox="1"/>
          <p:nvPr/>
        </p:nvSpPr>
        <p:spPr>
          <a:xfrm>
            <a:off x="358873" y="1293583"/>
            <a:ext cx="11267070" cy="2554545"/>
          </a:xfrm>
          <a:prstGeom prst="rect">
            <a:avLst/>
          </a:prstGeom>
          <a:noFill/>
        </p:spPr>
        <p:txBody>
          <a:bodyPr wrap="square">
            <a:spAutoFit/>
          </a:bodyPr>
          <a:lstStyle/>
          <a:p>
            <a:r>
              <a:rPr lang="ja-JP" altLang="en-US" sz="2000" dirty="0"/>
              <a:t>　次の複数の処理を組み合わせて、路面分離を行っている。</a:t>
            </a:r>
            <a:endParaRPr lang="en-US" altLang="ja-JP" sz="2000" dirty="0"/>
          </a:p>
          <a:p>
            <a:r>
              <a:rPr lang="en-US" altLang="ja-JP" sz="2000" dirty="0"/>
              <a:t>a)RNR</a:t>
            </a:r>
            <a:r>
              <a:rPr lang="ja-JP" altLang="en-US" sz="2000" dirty="0"/>
              <a:t>：光の反射によって発生したノイズを除去</a:t>
            </a:r>
            <a:endParaRPr lang="en-US" altLang="ja-JP" sz="2000" dirty="0"/>
          </a:p>
          <a:p>
            <a:r>
              <a:rPr lang="en-US" altLang="ja-JP" sz="2000" dirty="0"/>
              <a:t>B)CZM</a:t>
            </a:r>
            <a:r>
              <a:rPr lang="ja-JP" altLang="en-US" sz="2000" dirty="0"/>
              <a:t>：独自の極座標表現の導入</a:t>
            </a:r>
            <a:endParaRPr lang="en-US" altLang="ja-JP" sz="2000" dirty="0"/>
          </a:p>
          <a:p>
            <a:r>
              <a:rPr lang="en-US" altLang="ja-JP" sz="2000" dirty="0"/>
              <a:t>c)R-VPF</a:t>
            </a:r>
            <a:r>
              <a:rPr lang="ja-JP" altLang="en-US" sz="2000" dirty="0"/>
              <a:t>：</a:t>
            </a:r>
            <a:r>
              <a:rPr lang="en-US" altLang="ja-JP" sz="2000" dirty="0"/>
              <a:t> PCA</a:t>
            </a:r>
            <a:r>
              <a:rPr lang="ja-JP" altLang="en-US" sz="2000" dirty="0"/>
              <a:t>を用いて地面に垂直な点を抽出</a:t>
            </a:r>
            <a:endParaRPr lang="en-US" altLang="ja-JP" sz="2000" dirty="0"/>
          </a:p>
          <a:p>
            <a:r>
              <a:rPr lang="en-US" altLang="ja-JP" sz="2000" dirty="0"/>
              <a:t>d)R-GPF</a:t>
            </a:r>
            <a:r>
              <a:rPr lang="ja-JP" altLang="en-US" sz="2000" dirty="0"/>
              <a:t>： </a:t>
            </a:r>
            <a:r>
              <a:rPr lang="en-US" altLang="ja-JP" sz="2000" dirty="0"/>
              <a:t>PCA</a:t>
            </a:r>
            <a:r>
              <a:rPr lang="ja-JP" altLang="en-US" sz="2000" dirty="0"/>
              <a:t>ベースの路面検知アルゴリズム</a:t>
            </a:r>
            <a:endParaRPr lang="en-US" altLang="ja-JP" sz="2000" dirty="0"/>
          </a:p>
          <a:p>
            <a:r>
              <a:rPr lang="en-US" altLang="ja-JP" sz="2000" dirty="0"/>
              <a:t>e)A-GLE</a:t>
            </a:r>
            <a:r>
              <a:rPr lang="ja-JP" altLang="en-US" sz="2000" dirty="0"/>
              <a:t>：直行性、高さ、平坦度合で路面度合を計算、閾値の自動更新</a:t>
            </a:r>
            <a:endParaRPr lang="en-US" altLang="ja-JP" sz="2000" dirty="0"/>
          </a:p>
          <a:p>
            <a:r>
              <a:rPr lang="en-US" altLang="ja-JP" sz="2000" dirty="0"/>
              <a:t>f)TGR</a:t>
            </a:r>
            <a:r>
              <a:rPr lang="ja-JP" altLang="en-US" sz="2000" dirty="0"/>
              <a:t>：</a:t>
            </a:r>
            <a:r>
              <a:rPr lang="en-US" altLang="ja-JP" sz="2000" dirty="0"/>
              <a:t> A-GLE</a:t>
            </a:r>
            <a:r>
              <a:rPr lang="ja-JP" altLang="en-US" sz="2000" dirty="0"/>
              <a:t>で除去された点を現時点での平坦度合で路面判定にする</a:t>
            </a:r>
            <a:endParaRPr lang="en-US" altLang="ja-JP" sz="2000" dirty="0"/>
          </a:p>
          <a:p>
            <a:endParaRPr lang="en-US" altLang="ja-JP" sz="2000" dirty="0"/>
          </a:p>
        </p:txBody>
      </p:sp>
      <p:pic>
        <p:nvPicPr>
          <p:cNvPr id="8" name="図 7">
            <a:extLst>
              <a:ext uri="{FF2B5EF4-FFF2-40B4-BE49-F238E27FC236}">
                <a16:creationId xmlns:a16="http://schemas.microsoft.com/office/drawing/2014/main" id="{3A2058B1-3F8C-CB2A-00B7-B4BB571B8ED3}"/>
              </a:ext>
            </a:extLst>
          </p:cNvPr>
          <p:cNvPicPr>
            <a:picLocks noChangeAspect="1"/>
          </p:cNvPicPr>
          <p:nvPr/>
        </p:nvPicPr>
        <p:blipFill>
          <a:blip r:embed="rId2"/>
          <a:stretch>
            <a:fillRect/>
          </a:stretch>
        </p:blipFill>
        <p:spPr>
          <a:xfrm>
            <a:off x="7895166" y="3988838"/>
            <a:ext cx="3542091" cy="2494222"/>
          </a:xfrm>
          <a:prstGeom prst="rect">
            <a:avLst/>
          </a:prstGeom>
        </p:spPr>
      </p:pic>
      <p:pic>
        <p:nvPicPr>
          <p:cNvPr id="5" name="図 4">
            <a:extLst>
              <a:ext uri="{FF2B5EF4-FFF2-40B4-BE49-F238E27FC236}">
                <a16:creationId xmlns:a16="http://schemas.microsoft.com/office/drawing/2014/main" id="{928465FA-C392-21D2-0B24-71FD7E63429D}"/>
              </a:ext>
            </a:extLst>
          </p:cNvPr>
          <p:cNvPicPr>
            <a:picLocks noChangeAspect="1"/>
          </p:cNvPicPr>
          <p:nvPr/>
        </p:nvPicPr>
        <p:blipFill>
          <a:blip r:embed="rId3"/>
          <a:stretch>
            <a:fillRect/>
          </a:stretch>
        </p:blipFill>
        <p:spPr>
          <a:xfrm>
            <a:off x="872608" y="3551137"/>
            <a:ext cx="3072374" cy="2858644"/>
          </a:xfrm>
          <a:prstGeom prst="rect">
            <a:avLst/>
          </a:prstGeom>
        </p:spPr>
      </p:pic>
      <p:sp>
        <p:nvSpPr>
          <p:cNvPr id="7" name="吹き出し: 線 6">
            <a:extLst>
              <a:ext uri="{FF2B5EF4-FFF2-40B4-BE49-F238E27FC236}">
                <a16:creationId xmlns:a16="http://schemas.microsoft.com/office/drawing/2014/main" id="{36C2E539-34C5-9205-9DD5-9F20EDB476F4}"/>
              </a:ext>
            </a:extLst>
          </p:cNvPr>
          <p:cNvSpPr/>
          <p:nvPr/>
        </p:nvSpPr>
        <p:spPr>
          <a:xfrm>
            <a:off x="4064362" y="4436378"/>
            <a:ext cx="3744311" cy="1088162"/>
          </a:xfrm>
          <a:prstGeom prst="borderCallout1">
            <a:avLst>
              <a:gd name="adj1" fmla="val -75"/>
              <a:gd name="adj2" fmla="val 49861"/>
              <a:gd name="adj3" fmla="val -23203"/>
              <a:gd name="adj4" fmla="val 10408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実験では</a:t>
            </a:r>
            <a:r>
              <a:rPr kumimoji="1" lang="en-US" altLang="ja-JP" dirty="0">
                <a:solidFill>
                  <a:schemeClr val="tx1"/>
                </a:solidFill>
              </a:rPr>
              <a:t>KITTI</a:t>
            </a:r>
          </a:p>
          <a:p>
            <a:pPr algn="ctr"/>
            <a:r>
              <a:rPr lang="ja-JP" altLang="en-US" dirty="0">
                <a:solidFill>
                  <a:schemeClr val="tx1"/>
                </a:solidFill>
              </a:rPr>
              <a:t>の</a:t>
            </a:r>
            <a:r>
              <a:rPr lang="en-US" altLang="ja-JP" dirty="0">
                <a:solidFill>
                  <a:schemeClr val="tx1"/>
                </a:solidFill>
              </a:rPr>
              <a:t>raw point cloud (100k points per frame)</a:t>
            </a:r>
            <a:r>
              <a:rPr lang="ja-JP" altLang="en-US" dirty="0">
                <a:solidFill>
                  <a:schemeClr val="tx1"/>
                </a:solidFill>
              </a:rPr>
              <a:t>をそのまま入力</a:t>
            </a:r>
            <a:endParaRPr lang="en-US" altLang="ja-JP" dirty="0">
              <a:solidFill>
                <a:schemeClr val="tx1"/>
              </a:solidFill>
            </a:endParaRPr>
          </a:p>
        </p:txBody>
      </p:sp>
      <p:sp>
        <p:nvSpPr>
          <p:cNvPr id="9" name="吹き出し: 線 8">
            <a:extLst>
              <a:ext uri="{FF2B5EF4-FFF2-40B4-BE49-F238E27FC236}">
                <a16:creationId xmlns:a16="http://schemas.microsoft.com/office/drawing/2014/main" id="{1D520DFD-1FB0-10AB-F835-13ADBAAAA0B4}"/>
              </a:ext>
            </a:extLst>
          </p:cNvPr>
          <p:cNvSpPr/>
          <p:nvPr/>
        </p:nvSpPr>
        <p:spPr>
          <a:xfrm>
            <a:off x="8101959" y="1232696"/>
            <a:ext cx="3744311" cy="1088162"/>
          </a:xfrm>
          <a:prstGeom prst="borderCallout1">
            <a:avLst>
              <a:gd name="adj1" fmla="val 99470"/>
              <a:gd name="adj2" fmla="val 51740"/>
              <a:gd name="adj3" fmla="val 262504"/>
              <a:gd name="adj4" fmla="val 6651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路面かどうかの二値判定</a:t>
            </a:r>
            <a:endParaRPr lang="en-US" altLang="ja-JP" dirty="0">
              <a:solidFill>
                <a:schemeClr val="tx1"/>
              </a:solidFill>
            </a:endParaRPr>
          </a:p>
        </p:txBody>
      </p:sp>
    </p:spTree>
    <p:extLst>
      <p:ext uri="{BB962C8B-B14F-4D97-AF65-F5344CB8AC3E}">
        <p14:creationId xmlns:p14="http://schemas.microsoft.com/office/powerpoint/2010/main" val="4721755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FF6BDE-B6C6-3A17-A795-BDB30895D85D}"/>
              </a:ext>
            </a:extLst>
          </p:cNvPr>
          <p:cNvSpPr>
            <a:spLocks noGrp="1"/>
          </p:cNvSpPr>
          <p:nvPr>
            <p:ph type="title"/>
          </p:nvPr>
        </p:nvSpPr>
        <p:spPr/>
        <p:txBody>
          <a:bodyPr/>
          <a:lstStyle/>
          <a:p>
            <a:r>
              <a:rPr lang="en-US" altLang="ja-JP" dirty="0"/>
              <a:t>4.</a:t>
            </a:r>
            <a:r>
              <a:rPr lang="ja-JP" altLang="en-US" dirty="0"/>
              <a:t>物体検出</a:t>
            </a:r>
            <a:r>
              <a:rPr lang="en-US" altLang="ja-JP" dirty="0"/>
              <a:t>/TED</a:t>
            </a:r>
            <a:endParaRPr kumimoji="1" lang="ja-JP" altLang="en-US" dirty="0"/>
          </a:p>
        </p:txBody>
      </p:sp>
      <p:sp>
        <p:nvSpPr>
          <p:cNvPr id="4" name="テキスト ボックス 3">
            <a:extLst>
              <a:ext uri="{FF2B5EF4-FFF2-40B4-BE49-F238E27FC236}">
                <a16:creationId xmlns:a16="http://schemas.microsoft.com/office/drawing/2014/main" id="{3A363A0A-DB73-96B8-3B34-030DACA6453F}"/>
              </a:ext>
            </a:extLst>
          </p:cNvPr>
          <p:cNvSpPr txBox="1"/>
          <p:nvPr/>
        </p:nvSpPr>
        <p:spPr>
          <a:xfrm>
            <a:off x="138545" y="671745"/>
            <a:ext cx="12493721" cy="5546903"/>
          </a:xfrm>
          <a:prstGeom prst="rect">
            <a:avLst/>
          </a:prstGeom>
          <a:noFill/>
        </p:spPr>
        <p:txBody>
          <a:bodyPr wrap="square">
            <a:spAutoFit/>
          </a:bodyPr>
          <a:lstStyle/>
          <a:p>
            <a:r>
              <a:rPr lang="ja-JP" altLang="en-US" b="1" dirty="0"/>
              <a:t>バウンディングボックスの最適化⑦</a:t>
            </a:r>
            <a:r>
              <a:rPr lang="en-US" altLang="ja-JP" b="1" dirty="0"/>
              <a:t>TED</a:t>
            </a:r>
            <a:r>
              <a:rPr lang="ja-JP" altLang="en-US" b="1" dirty="0"/>
              <a:t>の場合　</a:t>
            </a:r>
            <a:r>
              <a:rPr lang="en-US" altLang="ja-JP" b="1" dirty="0"/>
              <a:t>Cross-grid attention</a:t>
            </a:r>
          </a:p>
          <a:p>
            <a:r>
              <a:rPr lang="en-US" altLang="ja-JP" b="1" dirty="0">
                <a:solidFill>
                  <a:schemeClr val="tx1"/>
                </a:solidFill>
                <a:latin typeface="+mj-ea"/>
                <a:ea typeface="+mj-ea"/>
              </a:rPr>
              <a:t>  </a:t>
            </a:r>
            <a:r>
              <a:rPr lang="ja-JP" altLang="en-US" dirty="0">
                <a:solidFill>
                  <a:schemeClr val="tx1"/>
                </a:solidFill>
                <a:latin typeface="+mj-ea"/>
                <a:ea typeface="+mj-ea"/>
              </a:rPr>
              <a:t>それぞれの変換に対するグリッドポイントの特徴量を</a:t>
            </a:r>
            <a:r>
              <a:rPr lang="en-US" altLang="ja-JP" dirty="0">
                <a:solidFill>
                  <a:schemeClr val="tx1"/>
                </a:solidFill>
                <a:latin typeface="+mj-ea"/>
                <a:ea typeface="+mj-ea"/>
              </a:rPr>
              <a:t>attention</a:t>
            </a:r>
            <a:r>
              <a:rPr lang="ja-JP" altLang="en-US" dirty="0">
                <a:solidFill>
                  <a:schemeClr val="tx1"/>
                </a:solidFill>
                <a:latin typeface="+mj-ea"/>
                <a:ea typeface="+mj-ea"/>
              </a:rPr>
              <a:t>機構</a:t>
            </a:r>
            <a:endParaRPr lang="en-US" altLang="ja-JP" dirty="0">
              <a:solidFill>
                <a:schemeClr val="tx1"/>
              </a:solidFill>
              <a:latin typeface="+mj-ea"/>
              <a:ea typeface="+mj-ea"/>
            </a:endParaRPr>
          </a:p>
          <a:p>
            <a:r>
              <a:rPr lang="ja-JP" altLang="en-US" dirty="0">
                <a:latin typeface="+mj-ea"/>
                <a:ea typeface="+mj-ea"/>
              </a:rPr>
              <a:t>　</a:t>
            </a:r>
            <a:endParaRPr lang="en-US" altLang="ja-JP" dirty="0">
              <a:solidFill>
                <a:schemeClr val="tx1"/>
              </a:solidFill>
              <a:latin typeface="+mj-ea"/>
              <a:ea typeface="+mj-ea"/>
            </a:endParaRPr>
          </a:p>
          <a:p>
            <a:r>
              <a:rPr lang="ja-JP" altLang="en-US" b="1" dirty="0">
                <a:latin typeface="+mj-ea"/>
                <a:ea typeface="+mj-ea"/>
              </a:rPr>
              <a:t>　</a:t>
            </a:r>
            <a:r>
              <a:rPr lang="en-US" altLang="ja-JP" dirty="0">
                <a:latin typeface="+mj-ea"/>
                <a:ea typeface="+mj-ea"/>
              </a:rPr>
              <a:t>j:</a:t>
            </a:r>
            <a:r>
              <a:rPr lang="ja-JP" altLang="en-US" dirty="0">
                <a:latin typeface="+mj-ea"/>
                <a:ea typeface="+mj-ea"/>
              </a:rPr>
              <a:t>グリッドポイントの番号　</a:t>
            </a:r>
            <a:r>
              <a:rPr lang="en-US" altLang="ja-JP" dirty="0">
                <a:latin typeface="+mj-ea"/>
                <a:ea typeface="+mj-ea"/>
              </a:rPr>
              <a:t>j&lt;G×G×G</a:t>
            </a:r>
            <a:endParaRPr lang="en-US" altLang="ja-JP" b="1" dirty="0"/>
          </a:p>
          <a:p>
            <a:r>
              <a:rPr lang="ja-JP" altLang="en-US" b="1" dirty="0"/>
              <a:t>　</a:t>
            </a:r>
            <a:endParaRPr lang="en-US" altLang="ja-JP" dirty="0"/>
          </a:p>
          <a:p>
            <a:r>
              <a:rPr lang="ja-JP" altLang="en-US" dirty="0"/>
              <a:t>　</a:t>
            </a:r>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r>
              <a:rPr lang="ja-JP" altLang="en-US" dirty="0"/>
              <a:t>　最終的に得られた</a:t>
            </a:r>
            <a:r>
              <a:rPr lang="en-US" altLang="ja-JP" dirty="0"/>
              <a:t>G×G×G</a:t>
            </a:r>
            <a:r>
              <a:rPr lang="ja-JP" altLang="en-US" dirty="0"/>
              <a:t>個の特徴量をすべてまとめて</a:t>
            </a:r>
            <a:endParaRPr lang="en-US" altLang="ja-JP" dirty="0"/>
          </a:p>
        </p:txBody>
      </p:sp>
      <p:pic>
        <p:nvPicPr>
          <p:cNvPr id="10" name="図 9">
            <a:extLst>
              <a:ext uri="{FF2B5EF4-FFF2-40B4-BE49-F238E27FC236}">
                <a16:creationId xmlns:a16="http://schemas.microsoft.com/office/drawing/2014/main" id="{2C4051E9-27B6-DB48-2E63-AC2C89316737}"/>
              </a:ext>
            </a:extLst>
          </p:cNvPr>
          <p:cNvPicPr>
            <a:picLocks noChangeAspect="1"/>
          </p:cNvPicPr>
          <p:nvPr/>
        </p:nvPicPr>
        <p:blipFill>
          <a:blip r:embed="rId2"/>
          <a:stretch>
            <a:fillRect/>
          </a:stretch>
        </p:blipFill>
        <p:spPr>
          <a:xfrm>
            <a:off x="696383" y="2189097"/>
            <a:ext cx="4533900" cy="419100"/>
          </a:xfrm>
          <a:prstGeom prst="rect">
            <a:avLst/>
          </a:prstGeom>
        </p:spPr>
      </p:pic>
      <p:pic>
        <p:nvPicPr>
          <p:cNvPr id="12" name="図 11">
            <a:extLst>
              <a:ext uri="{FF2B5EF4-FFF2-40B4-BE49-F238E27FC236}">
                <a16:creationId xmlns:a16="http://schemas.microsoft.com/office/drawing/2014/main" id="{63030CBD-1F6C-BF12-0422-0B66E322E108}"/>
              </a:ext>
            </a:extLst>
          </p:cNvPr>
          <p:cNvPicPr>
            <a:picLocks noChangeAspect="1"/>
          </p:cNvPicPr>
          <p:nvPr/>
        </p:nvPicPr>
        <p:blipFill>
          <a:blip r:embed="rId3"/>
          <a:stretch>
            <a:fillRect/>
          </a:stretch>
        </p:blipFill>
        <p:spPr>
          <a:xfrm>
            <a:off x="846667" y="2743187"/>
            <a:ext cx="1866900" cy="438150"/>
          </a:xfrm>
          <a:prstGeom prst="rect">
            <a:avLst/>
          </a:prstGeom>
        </p:spPr>
      </p:pic>
      <p:pic>
        <p:nvPicPr>
          <p:cNvPr id="14" name="図 13">
            <a:extLst>
              <a:ext uri="{FF2B5EF4-FFF2-40B4-BE49-F238E27FC236}">
                <a16:creationId xmlns:a16="http://schemas.microsoft.com/office/drawing/2014/main" id="{20AF93CB-BDB0-113C-01F9-7E6358B8842D}"/>
              </a:ext>
            </a:extLst>
          </p:cNvPr>
          <p:cNvPicPr>
            <a:picLocks noChangeAspect="1"/>
          </p:cNvPicPr>
          <p:nvPr/>
        </p:nvPicPr>
        <p:blipFill>
          <a:blip r:embed="rId4"/>
          <a:stretch>
            <a:fillRect/>
          </a:stretch>
        </p:blipFill>
        <p:spPr>
          <a:xfrm>
            <a:off x="2963333" y="2756417"/>
            <a:ext cx="1857375" cy="428625"/>
          </a:xfrm>
          <a:prstGeom prst="rect">
            <a:avLst/>
          </a:prstGeom>
        </p:spPr>
      </p:pic>
      <p:pic>
        <p:nvPicPr>
          <p:cNvPr id="16" name="図 15">
            <a:extLst>
              <a:ext uri="{FF2B5EF4-FFF2-40B4-BE49-F238E27FC236}">
                <a16:creationId xmlns:a16="http://schemas.microsoft.com/office/drawing/2014/main" id="{04BF71DA-5A69-904D-F257-9593D2197ED8}"/>
              </a:ext>
            </a:extLst>
          </p:cNvPr>
          <p:cNvPicPr>
            <a:picLocks noChangeAspect="1"/>
          </p:cNvPicPr>
          <p:nvPr/>
        </p:nvPicPr>
        <p:blipFill>
          <a:blip r:embed="rId5"/>
          <a:stretch>
            <a:fillRect/>
          </a:stretch>
        </p:blipFill>
        <p:spPr>
          <a:xfrm>
            <a:off x="5220758" y="2738425"/>
            <a:ext cx="2009775" cy="419100"/>
          </a:xfrm>
          <a:prstGeom prst="rect">
            <a:avLst/>
          </a:prstGeom>
        </p:spPr>
      </p:pic>
      <p:pic>
        <p:nvPicPr>
          <p:cNvPr id="23" name="図 22">
            <a:extLst>
              <a:ext uri="{FF2B5EF4-FFF2-40B4-BE49-F238E27FC236}">
                <a16:creationId xmlns:a16="http://schemas.microsoft.com/office/drawing/2014/main" id="{10FB4EFD-E91B-6EBC-24C0-66636A153E43}"/>
              </a:ext>
            </a:extLst>
          </p:cNvPr>
          <p:cNvPicPr>
            <a:picLocks noChangeAspect="1"/>
          </p:cNvPicPr>
          <p:nvPr/>
        </p:nvPicPr>
        <p:blipFill>
          <a:blip r:embed="rId6"/>
          <a:stretch>
            <a:fillRect/>
          </a:stretch>
        </p:blipFill>
        <p:spPr>
          <a:xfrm>
            <a:off x="5394806" y="2217686"/>
            <a:ext cx="1981200" cy="438150"/>
          </a:xfrm>
          <a:prstGeom prst="rect">
            <a:avLst/>
          </a:prstGeom>
        </p:spPr>
      </p:pic>
      <p:pic>
        <p:nvPicPr>
          <p:cNvPr id="25" name="図 24">
            <a:extLst>
              <a:ext uri="{FF2B5EF4-FFF2-40B4-BE49-F238E27FC236}">
                <a16:creationId xmlns:a16="http://schemas.microsoft.com/office/drawing/2014/main" id="{5262526A-5953-E9AC-7EAE-FB46139E57D2}"/>
              </a:ext>
            </a:extLst>
          </p:cNvPr>
          <p:cNvPicPr>
            <a:picLocks noChangeAspect="1"/>
          </p:cNvPicPr>
          <p:nvPr/>
        </p:nvPicPr>
        <p:blipFill>
          <a:blip r:embed="rId7"/>
          <a:stretch>
            <a:fillRect/>
          </a:stretch>
        </p:blipFill>
        <p:spPr>
          <a:xfrm>
            <a:off x="659341" y="4068412"/>
            <a:ext cx="4505325" cy="971550"/>
          </a:xfrm>
          <a:prstGeom prst="rect">
            <a:avLst/>
          </a:prstGeom>
        </p:spPr>
      </p:pic>
      <p:pic>
        <p:nvPicPr>
          <p:cNvPr id="27" name="図 26">
            <a:extLst>
              <a:ext uri="{FF2B5EF4-FFF2-40B4-BE49-F238E27FC236}">
                <a16:creationId xmlns:a16="http://schemas.microsoft.com/office/drawing/2014/main" id="{79DCCBAF-5E45-F24D-2523-F898C9CE803F}"/>
              </a:ext>
            </a:extLst>
          </p:cNvPr>
          <p:cNvPicPr>
            <a:picLocks noChangeAspect="1"/>
          </p:cNvPicPr>
          <p:nvPr/>
        </p:nvPicPr>
        <p:blipFill>
          <a:blip r:embed="rId8"/>
          <a:stretch>
            <a:fillRect/>
          </a:stretch>
        </p:blipFill>
        <p:spPr>
          <a:xfrm>
            <a:off x="7630583" y="2738425"/>
            <a:ext cx="3714750" cy="447675"/>
          </a:xfrm>
          <a:prstGeom prst="rect">
            <a:avLst/>
          </a:prstGeom>
        </p:spPr>
      </p:pic>
      <p:sp>
        <p:nvSpPr>
          <p:cNvPr id="28" name="フローチャート: 代替処理 27">
            <a:extLst>
              <a:ext uri="{FF2B5EF4-FFF2-40B4-BE49-F238E27FC236}">
                <a16:creationId xmlns:a16="http://schemas.microsoft.com/office/drawing/2014/main" id="{57DA8D53-DEE4-6FC9-1A24-E3BBC91F83D0}"/>
              </a:ext>
            </a:extLst>
          </p:cNvPr>
          <p:cNvSpPr/>
          <p:nvPr/>
        </p:nvSpPr>
        <p:spPr>
          <a:xfrm>
            <a:off x="432485" y="2756417"/>
            <a:ext cx="11217648" cy="653434"/>
          </a:xfrm>
          <a:prstGeom prst="flowChartAlternateProcess">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9" name="吹き出し: 線 28">
            <a:extLst>
              <a:ext uri="{FF2B5EF4-FFF2-40B4-BE49-F238E27FC236}">
                <a16:creationId xmlns:a16="http://schemas.microsoft.com/office/drawing/2014/main" id="{A36DF000-19AF-E427-4A85-927AEAAD365E}"/>
              </a:ext>
            </a:extLst>
          </p:cNvPr>
          <p:cNvSpPr/>
          <p:nvPr/>
        </p:nvSpPr>
        <p:spPr>
          <a:xfrm>
            <a:off x="7671540" y="3900455"/>
            <a:ext cx="3861119" cy="652708"/>
          </a:xfrm>
          <a:prstGeom prst="borderCallout1">
            <a:avLst>
              <a:gd name="adj1" fmla="val -3597"/>
              <a:gd name="adj2" fmla="val 25004"/>
              <a:gd name="adj3" fmla="val -76533"/>
              <a:gd name="adj4" fmla="val -2346"/>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mj-ea"/>
                <a:ea typeface="+mj-ea"/>
              </a:rPr>
              <a:t>キー、クエリ、バリュー</a:t>
            </a:r>
            <a:endParaRPr kumimoji="1" lang="en-US" altLang="ja-JP" dirty="0">
              <a:solidFill>
                <a:schemeClr val="tx1"/>
              </a:solidFill>
              <a:latin typeface="+mj-ea"/>
              <a:ea typeface="+mj-ea"/>
            </a:endParaRPr>
          </a:p>
        </p:txBody>
      </p:sp>
      <p:sp>
        <p:nvSpPr>
          <p:cNvPr id="30" name="フローチャート: 代替処理 29">
            <a:extLst>
              <a:ext uri="{FF2B5EF4-FFF2-40B4-BE49-F238E27FC236}">
                <a16:creationId xmlns:a16="http://schemas.microsoft.com/office/drawing/2014/main" id="{7A44FF4C-5C21-E177-2FF6-7F28DB5B04F1}"/>
              </a:ext>
            </a:extLst>
          </p:cNvPr>
          <p:cNvSpPr/>
          <p:nvPr/>
        </p:nvSpPr>
        <p:spPr>
          <a:xfrm>
            <a:off x="696383" y="3796588"/>
            <a:ext cx="4533900" cy="1266973"/>
          </a:xfrm>
          <a:prstGeom prst="flowChartAlternateProcess">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0070C0"/>
              </a:solidFill>
            </a:endParaRPr>
          </a:p>
        </p:txBody>
      </p:sp>
      <p:sp>
        <p:nvSpPr>
          <p:cNvPr id="31" name="吹き出し: 線 30">
            <a:extLst>
              <a:ext uri="{FF2B5EF4-FFF2-40B4-BE49-F238E27FC236}">
                <a16:creationId xmlns:a16="http://schemas.microsoft.com/office/drawing/2014/main" id="{0D0EFB31-EC1C-7877-13CE-E2A5AF11F8C5}"/>
              </a:ext>
            </a:extLst>
          </p:cNvPr>
          <p:cNvSpPr/>
          <p:nvPr/>
        </p:nvSpPr>
        <p:spPr>
          <a:xfrm>
            <a:off x="6052762" y="4890674"/>
            <a:ext cx="2878512" cy="724212"/>
          </a:xfrm>
          <a:prstGeom prst="borderCallout1">
            <a:avLst>
              <a:gd name="adj1" fmla="val 47284"/>
              <a:gd name="adj2" fmla="val -202"/>
              <a:gd name="adj3" fmla="val 7621"/>
              <a:gd name="adj4" fmla="val -28885"/>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latin typeface="+mj-ea"/>
                <a:ea typeface="+mj-ea"/>
              </a:rPr>
              <a:t>attention</a:t>
            </a:r>
            <a:r>
              <a:rPr lang="ja-JP" altLang="en-US" dirty="0">
                <a:solidFill>
                  <a:schemeClr val="tx1"/>
                </a:solidFill>
                <a:latin typeface="+mj-ea"/>
                <a:ea typeface="+mj-ea"/>
              </a:rPr>
              <a:t>機構で結合</a:t>
            </a:r>
            <a:endParaRPr lang="en-US" altLang="ja-JP" dirty="0">
              <a:solidFill>
                <a:schemeClr val="tx1"/>
              </a:solidFill>
              <a:latin typeface="+mj-ea"/>
              <a:ea typeface="+mj-ea"/>
            </a:endParaRPr>
          </a:p>
        </p:txBody>
      </p:sp>
    </p:spTree>
    <p:extLst>
      <p:ext uri="{BB962C8B-B14F-4D97-AF65-F5344CB8AC3E}">
        <p14:creationId xmlns:p14="http://schemas.microsoft.com/office/powerpoint/2010/main" val="30282261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FF6BDE-B6C6-3A17-A795-BDB30895D85D}"/>
              </a:ext>
            </a:extLst>
          </p:cNvPr>
          <p:cNvSpPr>
            <a:spLocks noGrp="1"/>
          </p:cNvSpPr>
          <p:nvPr>
            <p:ph type="title"/>
          </p:nvPr>
        </p:nvSpPr>
        <p:spPr/>
        <p:txBody>
          <a:bodyPr/>
          <a:lstStyle/>
          <a:p>
            <a:r>
              <a:rPr lang="en-US" altLang="ja-JP" dirty="0"/>
              <a:t>4.</a:t>
            </a:r>
            <a:r>
              <a:rPr lang="ja-JP" altLang="en-US" dirty="0"/>
              <a:t>物体検出</a:t>
            </a:r>
            <a:r>
              <a:rPr lang="en-US" altLang="ja-JP" dirty="0"/>
              <a:t>/TED</a:t>
            </a:r>
            <a:endParaRPr kumimoji="1" lang="ja-JP" altLang="en-US" dirty="0"/>
          </a:p>
        </p:txBody>
      </p:sp>
      <p:sp>
        <p:nvSpPr>
          <p:cNvPr id="4" name="テキスト ボックス 3">
            <a:extLst>
              <a:ext uri="{FF2B5EF4-FFF2-40B4-BE49-F238E27FC236}">
                <a16:creationId xmlns:a16="http://schemas.microsoft.com/office/drawing/2014/main" id="{3A363A0A-DB73-96B8-3B34-030DACA6453F}"/>
              </a:ext>
            </a:extLst>
          </p:cNvPr>
          <p:cNvSpPr txBox="1"/>
          <p:nvPr/>
        </p:nvSpPr>
        <p:spPr>
          <a:xfrm>
            <a:off x="138545" y="671745"/>
            <a:ext cx="12493721" cy="3122650"/>
          </a:xfrm>
          <a:prstGeom prst="rect">
            <a:avLst/>
          </a:prstGeom>
          <a:noFill/>
        </p:spPr>
        <p:txBody>
          <a:bodyPr wrap="square">
            <a:spAutoFit/>
          </a:bodyPr>
          <a:lstStyle/>
          <a:p>
            <a:r>
              <a:rPr lang="en-US" altLang="ja-JP" b="1" dirty="0"/>
              <a:t>Distance-Aware Data Augmentation</a:t>
            </a:r>
          </a:p>
          <a:p>
            <a:r>
              <a:rPr lang="ja-JP" altLang="en-US" b="1" dirty="0"/>
              <a:t>　</a:t>
            </a:r>
            <a:r>
              <a:rPr lang="ja-JP" altLang="en-US" dirty="0"/>
              <a:t>次のような</a:t>
            </a:r>
            <a:r>
              <a:rPr lang="en-US" altLang="ja-JP" dirty="0"/>
              <a:t>Augmentation</a:t>
            </a:r>
            <a:r>
              <a:rPr lang="ja-JP" altLang="en-US" dirty="0"/>
              <a:t>を施す</a:t>
            </a:r>
            <a:endParaRPr lang="en-US" altLang="ja-JP" dirty="0"/>
          </a:p>
          <a:p>
            <a:endParaRPr lang="en-US" altLang="ja-JP" b="1" dirty="0"/>
          </a:p>
          <a:p>
            <a:r>
              <a:rPr lang="ja-JP" altLang="en-US" b="1" dirty="0"/>
              <a:t>①</a:t>
            </a:r>
            <a:r>
              <a:rPr lang="ja-JP" altLang="en-US" dirty="0"/>
              <a:t>ある</a:t>
            </a:r>
            <a:r>
              <a:rPr lang="en-US" altLang="ja-JP" dirty="0"/>
              <a:t>GT</a:t>
            </a:r>
            <a:r>
              <a:rPr lang="ja-JP" altLang="en-US" dirty="0"/>
              <a:t>ボックス内の点を</a:t>
            </a:r>
            <a:r>
              <a:rPr lang="en-US" altLang="ja-JP" dirty="0"/>
              <a:t>{P</a:t>
            </a:r>
            <a:r>
              <a:rPr lang="en-US" altLang="ja-JP" baseline="-25000" dirty="0"/>
              <a:t>i </a:t>
            </a:r>
            <a:r>
              <a:rPr lang="en-US" altLang="ja-JP" baseline="30000" dirty="0"/>
              <a:t>g</a:t>
            </a:r>
            <a:r>
              <a:rPr lang="en-US" altLang="ja-JP" dirty="0"/>
              <a:t>}</a:t>
            </a:r>
            <a:r>
              <a:rPr lang="ja-JP" altLang="en-US" dirty="0"/>
              <a:t>とするとき下の式の</a:t>
            </a:r>
            <a:r>
              <a:rPr lang="en-US" altLang="ja-JP" dirty="0"/>
              <a:t>Augmentation</a:t>
            </a:r>
            <a:r>
              <a:rPr lang="ja-JP" altLang="en-US" dirty="0"/>
              <a:t>を施す</a:t>
            </a:r>
            <a:endParaRPr lang="en-US" altLang="ja-JP" dirty="0"/>
          </a:p>
          <a:p>
            <a:endParaRPr lang="en-US" altLang="ja-JP" dirty="0"/>
          </a:p>
          <a:p>
            <a:endParaRPr lang="en-US" altLang="ja-JP" dirty="0"/>
          </a:p>
          <a:p>
            <a:r>
              <a:rPr lang="ja-JP" altLang="en-US" dirty="0"/>
              <a:t>②点群を</a:t>
            </a:r>
            <a:r>
              <a:rPr lang="en-US" altLang="ja-JP" dirty="0"/>
              <a:t>3D</a:t>
            </a:r>
            <a:r>
              <a:rPr lang="ja-JP" altLang="en-US" dirty="0"/>
              <a:t>極座標に変換</a:t>
            </a:r>
            <a:r>
              <a:rPr lang="en-US" altLang="ja-JP" dirty="0"/>
              <a:t>(LiDAR</a:t>
            </a:r>
            <a:r>
              <a:rPr lang="ja-JP" altLang="en-US" dirty="0"/>
              <a:t>の角度の解像度依存</a:t>
            </a:r>
            <a:r>
              <a:rPr lang="en-US" altLang="ja-JP" dirty="0"/>
              <a:t>)</a:t>
            </a:r>
            <a:r>
              <a:rPr lang="ja-JP" altLang="en-US" dirty="0"/>
              <a:t>し、極座標のボクセルの中心に近い点だけを残す</a:t>
            </a:r>
            <a:endParaRPr lang="en-US" altLang="ja-JP" dirty="0"/>
          </a:p>
          <a:p>
            <a:r>
              <a:rPr lang="ja-JP" altLang="en-US" dirty="0"/>
              <a:t>　→</a:t>
            </a:r>
            <a:r>
              <a:rPr lang="en-US" altLang="ja-JP" dirty="0"/>
              <a:t>FPS</a:t>
            </a:r>
            <a:r>
              <a:rPr lang="ja-JP" altLang="en-US" dirty="0"/>
              <a:t>法でサンプリングするよりも、実際の</a:t>
            </a:r>
            <a:r>
              <a:rPr lang="en-US" altLang="ja-JP" dirty="0"/>
              <a:t>LiDAR</a:t>
            </a:r>
            <a:r>
              <a:rPr lang="ja-JP" altLang="en-US" dirty="0"/>
              <a:t>スキャンデータに近い</a:t>
            </a:r>
            <a:endParaRPr lang="en-US" altLang="ja-JP" dirty="0"/>
          </a:p>
          <a:p>
            <a:endParaRPr lang="en-US" altLang="ja-JP" dirty="0"/>
          </a:p>
          <a:p>
            <a:r>
              <a:rPr lang="ja-JP" altLang="en-US" dirty="0"/>
              <a:t>③ランダムにいくつかのいくつかのパーツを取り除く</a:t>
            </a:r>
            <a:endParaRPr lang="en-US" altLang="ja-JP" dirty="0"/>
          </a:p>
        </p:txBody>
      </p:sp>
      <p:pic>
        <p:nvPicPr>
          <p:cNvPr id="18" name="図 17">
            <a:extLst>
              <a:ext uri="{FF2B5EF4-FFF2-40B4-BE49-F238E27FC236}">
                <a16:creationId xmlns:a16="http://schemas.microsoft.com/office/drawing/2014/main" id="{3947180C-4155-855B-5C84-D518D1848E56}"/>
              </a:ext>
            </a:extLst>
          </p:cNvPr>
          <p:cNvPicPr>
            <a:picLocks noChangeAspect="1"/>
          </p:cNvPicPr>
          <p:nvPr/>
        </p:nvPicPr>
        <p:blipFill>
          <a:blip r:embed="rId2"/>
          <a:stretch>
            <a:fillRect/>
          </a:stretch>
        </p:blipFill>
        <p:spPr>
          <a:xfrm>
            <a:off x="822325" y="2004844"/>
            <a:ext cx="1885950" cy="342900"/>
          </a:xfrm>
          <a:prstGeom prst="rect">
            <a:avLst/>
          </a:prstGeom>
        </p:spPr>
      </p:pic>
      <p:pic>
        <p:nvPicPr>
          <p:cNvPr id="20" name="図 19">
            <a:extLst>
              <a:ext uri="{FF2B5EF4-FFF2-40B4-BE49-F238E27FC236}">
                <a16:creationId xmlns:a16="http://schemas.microsoft.com/office/drawing/2014/main" id="{E1D841C8-7154-A015-EDFC-17280ED81D09}"/>
              </a:ext>
            </a:extLst>
          </p:cNvPr>
          <p:cNvPicPr>
            <a:picLocks noChangeAspect="1"/>
          </p:cNvPicPr>
          <p:nvPr/>
        </p:nvPicPr>
        <p:blipFill>
          <a:blip r:embed="rId3"/>
          <a:stretch>
            <a:fillRect/>
          </a:stretch>
        </p:blipFill>
        <p:spPr>
          <a:xfrm>
            <a:off x="1412680" y="4013200"/>
            <a:ext cx="7322251" cy="2173055"/>
          </a:xfrm>
          <a:prstGeom prst="rect">
            <a:avLst/>
          </a:prstGeom>
        </p:spPr>
      </p:pic>
    </p:spTree>
    <p:extLst>
      <p:ext uri="{BB962C8B-B14F-4D97-AF65-F5344CB8AC3E}">
        <p14:creationId xmlns:p14="http://schemas.microsoft.com/office/powerpoint/2010/main" val="18927503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FF6BDE-B6C6-3A17-A795-BDB30895D85D}"/>
              </a:ext>
            </a:extLst>
          </p:cNvPr>
          <p:cNvSpPr>
            <a:spLocks noGrp="1"/>
          </p:cNvSpPr>
          <p:nvPr>
            <p:ph type="title"/>
          </p:nvPr>
        </p:nvSpPr>
        <p:spPr/>
        <p:txBody>
          <a:bodyPr/>
          <a:lstStyle/>
          <a:p>
            <a:r>
              <a:rPr lang="en-US" altLang="ja-JP" dirty="0"/>
              <a:t>4.</a:t>
            </a:r>
            <a:r>
              <a:rPr lang="ja-JP" altLang="en-US" dirty="0"/>
              <a:t>物体検出</a:t>
            </a:r>
            <a:r>
              <a:rPr lang="en-US" altLang="ja-JP" dirty="0"/>
              <a:t>/TED</a:t>
            </a:r>
            <a:endParaRPr kumimoji="1" lang="ja-JP" altLang="en-US" dirty="0"/>
          </a:p>
        </p:txBody>
      </p:sp>
      <p:sp>
        <p:nvSpPr>
          <p:cNvPr id="4" name="テキスト ボックス 3">
            <a:extLst>
              <a:ext uri="{FF2B5EF4-FFF2-40B4-BE49-F238E27FC236}">
                <a16:creationId xmlns:a16="http://schemas.microsoft.com/office/drawing/2014/main" id="{3A363A0A-DB73-96B8-3B34-030DACA6453F}"/>
              </a:ext>
            </a:extLst>
          </p:cNvPr>
          <p:cNvSpPr txBox="1"/>
          <p:nvPr/>
        </p:nvSpPr>
        <p:spPr>
          <a:xfrm>
            <a:off x="375612" y="663541"/>
            <a:ext cx="12493721" cy="2516586"/>
          </a:xfrm>
          <a:prstGeom prst="rect">
            <a:avLst/>
          </a:prstGeom>
          <a:noFill/>
        </p:spPr>
        <p:txBody>
          <a:bodyPr wrap="square">
            <a:spAutoFit/>
          </a:bodyPr>
          <a:lstStyle/>
          <a:p>
            <a:r>
              <a:rPr lang="ja-JP" altLang="en-US" b="1" dirty="0"/>
              <a:t>実験結果①　</a:t>
            </a:r>
            <a:endParaRPr lang="en-US" altLang="ja-JP" b="1" dirty="0"/>
          </a:p>
          <a:p>
            <a:r>
              <a:rPr lang="ja-JP" altLang="en-US" dirty="0"/>
              <a:t>　</a:t>
            </a:r>
            <a:r>
              <a:rPr lang="en-US" altLang="ja-JP" dirty="0"/>
              <a:t>TED-M</a:t>
            </a:r>
            <a:r>
              <a:rPr lang="ja-JP" altLang="en-US" dirty="0"/>
              <a:t>は</a:t>
            </a:r>
            <a:r>
              <a:rPr lang="en-US" altLang="ja-JP" dirty="0"/>
              <a:t>RGB</a:t>
            </a:r>
            <a:r>
              <a:rPr lang="ja-JP" altLang="en-US" dirty="0"/>
              <a:t>イメージを点群情報に取り込んだ</a:t>
            </a:r>
            <a:r>
              <a:rPr lang="fr-FR" altLang="ja-JP" dirty="0"/>
              <a:t>pseudo points (Wu et al. 2022b)</a:t>
            </a:r>
            <a:r>
              <a:rPr lang="ja-JP" altLang="en-US" dirty="0"/>
              <a:t>　マルチモーダル</a:t>
            </a:r>
            <a:endParaRPr lang="en-US" altLang="ja-JP" dirty="0"/>
          </a:p>
          <a:p>
            <a:r>
              <a:rPr lang="ja-JP" altLang="en-US" b="1" dirty="0"/>
              <a:t>　</a:t>
            </a:r>
            <a:r>
              <a:rPr lang="en-US" altLang="ja-JP" dirty="0"/>
              <a:t> TED-S</a:t>
            </a:r>
            <a:r>
              <a:rPr lang="ja-JP" altLang="en-US" dirty="0"/>
              <a:t>が純粋なポイントクラウド</a:t>
            </a:r>
            <a:endParaRPr lang="en-US" altLang="ja-JP" dirty="0"/>
          </a:p>
          <a:p>
            <a:r>
              <a:rPr lang="ja-JP" altLang="en-US" dirty="0"/>
              <a:t>　</a:t>
            </a:r>
            <a:r>
              <a:rPr lang="en-US" altLang="ja-JP" dirty="0"/>
              <a:t>3090 GPU cards</a:t>
            </a:r>
            <a:r>
              <a:rPr lang="ja-JP" altLang="en-US" dirty="0"/>
              <a:t>　</a:t>
            </a:r>
            <a:r>
              <a:rPr lang="en-US" altLang="ja-JP" dirty="0"/>
              <a:t>KITTI</a:t>
            </a:r>
            <a:endParaRPr lang="en-US" altLang="ja-JP" b="1" dirty="0"/>
          </a:p>
          <a:p>
            <a:endParaRPr lang="en-US" altLang="ja-JP" b="1" dirty="0"/>
          </a:p>
          <a:p>
            <a:endParaRPr lang="en-US" altLang="ja-JP" b="1" dirty="0"/>
          </a:p>
          <a:p>
            <a:endParaRPr lang="en-US" altLang="ja-JP" b="1" dirty="0"/>
          </a:p>
          <a:p>
            <a:endParaRPr lang="en-US" altLang="ja-JP" dirty="0"/>
          </a:p>
        </p:txBody>
      </p:sp>
      <p:pic>
        <p:nvPicPr>
          <p:cNvPr id="6" name="図 5">
            <a:extLst>
              <a:ext uri="{FF2B5EF4-FFF2-40B4-BE49-F238E27FC236}">
                <a16:creationId xmlns:a16="http://schemas.microsoft.com/office/drawing/2014/main" id="{78612F30-0179-83E0-E339-5E6C5D17945C}"/>
              </a:ext>
            </a:extLst>
          </p:cNvPr>
          <p:cNvPicPr>
            <a:picLocks noChangeAspect="1"/>
          </p:cNvPicPr>
          <p:nvPr/>
        </p:nvPicPr>
        <p:blipFill>
          <a:blip r:embed="rId2"/>
          <a:stretch>
            <a:fillRect/>
          </a:stretch>
        </p:blipFill>
        <p:spPr>
          <a:xfrm>
            <a:off x="541867" y="1935428"/>
            <a:ext cx="10767973" cy="3096984"/>
          </a:xfrm>
          <a:prstGeom prst="rect">
            <a:avLst/>
          </a:prstGeom>
        </p:spPr>
      </p:pic>
      <p:pic>
        <p:nvPicPr>
          <p:cNvPr id="9" name="図 8">
            <a:extLst>
              <a:ext uri="{FF2B5EF4-FFF2-40B4-BE49-F238E27FC236}">
                <a16:creationId xmlns:a16="http://schemas.microsoft.com/office/drawing/2014/main" id="{DDB3FADB-271F-112A-9980-2C14F749E8D9}"/>
              </a:ext>
            </a:extLst>
          </p:cNvPr>
          <p:cNvPicPr>
            <a:picLocks noChangeAspect="1"/>
          </p:cNvPicPr>
          <p:nvPr/>
        </p:nvPicPr>
        <p:blipFill>
          <a:blip r:embed="rId3"/>
          <a:stretch>
            <a:fillRect/>
          </a:stretch>
        </p:blipFill>
        <p:spPr>
          <a:xfrm>
            <a:off x="541867" y="5387685"/>
            <a:ext cx="5505450" cy="1095375"/>
          </a:xfrm>
          <a:prstGeom prst="rect">
            <a:avLst/>
          </a:prstGeom>
        </p:spPr>
      </p:pic>
      <p:sp>
        <p:nvSpPr>
          <p:cNvPr id="10" name="吹き出し: 線 9">
            <a:extLst>
              <a:ext uri="{FF2B5EF4-FFF2-40B4-BE49-F238E27FC236}">
                <a16:creationId xmlns:a16="http://schemas.microsoft.com/office/drawing/2014/main" id="{D0B73241-BB8A-A82D-B34D-258272CF3BBC}"/>
              </a:ext>
            </a:extLst>
          </p:cNvPr>
          <p:cNvSpPr/>
          <p:nvPr/>
        </p:nvSpPr>
        <p:spPr>
          <a:xfrm>
            <a:off x="6654800" y="5387685"/>
            <a:ext cx="5537200" cy="961720"/>
          </a:xfrm>
          <a:prstGeom prst="borderCallout1">
            <a:avLst>
              <a:gd name="adj1" fmla="val 47284"/>
              <a:gd name="adj2" fmla="val -202"/>
              <a:gd name="adj3" fmla="val 578"/>
              <a:gd name="adj4" fmla="val -17264"/>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mj-ea"/>
                <a:ea typeface="+mj-ea"/>
              </a:rPr>
              <a:t>精度は良い、推論スピードは</a:t>
            </a:r>
            <a:r>
              <a:rPr lang="en-US" altLang="ja-JP" dirty="0">
                <a:solidFill>
                  <a:schemeClr val="tx1"/>
                </a:solidFill>
                <a:latin typeface="+mj-ea"/>
                <a:ea typeface="+mj-ea"/>
              </a:rPr>
              <a:t>0.1</a:t>
            </a:r>
            <a:r>
              <a:rPr lang="ja-JP" altLang="en-US" dirty="0">
                <a:solidFill>
                  <a:schemeClr val="tx1"/>
                </a:solidFill>
                <a:latin typeface="+mj-ea"/>
                <a:ea typeface="+mj-ea"/>
              </a:rPr>
              <a:t>秒程度</a:t>
            </a:r>
            <a:endParaRPr lang="en-US" altLang="ja-JP" dirty="0">
              <a:solidFill>
                <a:schemeClr val="tx1"/>
              </a:solidFill>
              <a:latin typeface="+mj-ea"/>
              <a:ea typeface="+mj-ea"/>
            </a:endParaRPr>
          </a:p>
        </p:txBody>
      </p:sp>
    </p:spTree>
    <p:extLst>
      <p:ext uri="{BB962C8B-B14F-4D97-AF65-F5344CB8AC3E}">
        <p14:creationId xmlns:p14="http://schemas.microsoft.com/office/powerpoint/2010/main" val="20189038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DA078DF-12B5-41B2-B990-3D3BC8031670}"/>
              </a:ext>
            </a:extLst>
          </p:cNvPr>
          <p:cNvSpPr>
            <a:spLocks noGrp="1"/>
          </p:cNvSpPr>
          <p:nvPr>
            <p:ph type="sldNum" sz="quarter" idx="12"/>
          </p:nvPr>
        </p:nvSpPr>
        <p:spPr/>
        <p:txBody>
          <a:bodyPr/>
          <a:lstStyle/>
          <a:p>
            <a:fld id="{58559E05-BCEC-45BC-9BA0-4ACA84666899}" type="slidenum">
              <a:rPr lang="ja-JP" altLang="en-US" smtClean="0"/>
              <a:pPr/>
              <a:t>53</a:t>
            </a:fld>
            <a:endParaRPr lang="ja-JP" altLang="en-US"/>
          </a:p>
        </p:txBody>
      </p:sp>
      <p:sp>
        <p:nvSpPr>
          <p:cNvPr id="3" name="タイトル 2">
            <a:extLst>
              <a:ext uri="{FF2B5EF4-FFF2-40B4-BE49-F238E27FC236}">
                <a16:creationId xmlns:a16="http://schemas.microsoft.com/office/drawing/2014/main" id="{81CB7BBE-C076-4ACF-9696-93783D0316F2}"/>
              </a:ext>
            </a:extLst>
          </p:cNvPr>
          <p:cNvSpPr>
            <a:spLocks noGrp="1"/>
          </p:cNvSpPr>
          <p:nvPr>
            <p:ph type="title"/>
          </p:nvPr>
        </p:nvSpPr>
        <p:spPr>
          <a:xfrm>
            <a:off x="557713" y="3048563"/>
            <a:ext cx="10453187" cy="760873"/>
          </a:xfrm>
        </p:spPr>
        <p:txBody>
          <a:bodyPr/>
          <a:lstStyle/>
          <a:p>
            <a:r>
              <a:rPr kumimoji="1" lang="en-US" altLang="ja-JP" dirty="0"/>
              <a:t>5. 4D</a:t>
            </a:r>
            <a:r>
              <a:rPr kumimoji="1" lang="ja-JP" altLang="en-US" dirty="0"/>
              <a:t>クラスタリング</a:t>
            </a:r>
            <a:endParaRPr lang="en-US" altLang="ja-JP" sz="3200" dirty="0"/>
          </a:p>
        </p:txBody>
      </p:sp>
    </p:spTree>
    <p:extLst>
      <p:ext uri="{BB962C8B-B14F-4D97-AF65-F5344CB8AC3E}">
        <p14:creationId xmlns:p14="http://schemas.microsoft.com/office/powerpoint/2010/main" val="36588792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5C0D8C-9446-7F45-F944-01CB0B1186C8}"/>
              </a:ext>
            </a:extLst>
          </p:cNvPr>
          <p:cNvSpPr>
            <a:spLocks noGrp="1"/>
          </p:cNvSpPr>
          <p:nvPr>
            <p:ph type="title"/>
          </p:nvPr>
        </p:nvSpPr>
        <p:spPr/>
        <p:txBody>
          <a:bodyPr/>
          <a:lstStyle/>
          <a:p>
            <a:r>
              <a:rPr kumimoji="1" lang="en-US" altLang="ja-JP" dirty="0"/>
              <a:t>5.4D</a:t>
            </a:r>
            <a:r>
              <a:rPr kumimoji="1" lang="ja-JP" altLang="en-US" dirty="0"/>
              <a:t>クラスタリング</a:t>
            </a:r>
            <a:r>
              <a:rPr kumimoji="1" lang="en-US" altLang="ja-JP" dirty="0"/>
              <a:t>/</a:t>
            </a:r>
            <a:endParaRPr kumimoji="1" lang="ja-JP" altLang="en-US" dirty="0"/>
          </a:p>
        </p:txBody>
      </p:sp>
      <p:sp>
        <p:nvSpPr>
          <p:cNvPr id="5" name="テキスト ボックス 4">
            <a:extLst>
              <a:ext uri="{FF2B5EF4-FFF2-40B4-BE49-F238E27FC236}">
                <a16:creationId xmlns:a16="http://schemas.microsoft.com/office/drawing/2014/main" id="{89607542-CC89-546F-3791-38B3D8D6C9F4}"/>
              </a:ext>
            </a:extLst>
          </p:cNvPr>
          <p:cNvSpPr txBox="1"/>
          <p:nvPr/>
        </p:nvSpPr>
        <p:spPr>
          <a:xfrm>
            <a:off x="138546" y="773435"/>
            <a:ext cx="12053454" cy="4031745"/>
          </a:xfrm>
          <a:prstGeom prst="rect">
            <a:avLst/>
          </a:prstGeom>
          <a:noFill/>
        </p:spPr>
        <p:txBody>
          <a:bodyPr wrap="square">
            <a:spAutoFit/>
          </a:bodyPr>
          <a:lstStyle/>
          <a:p>
            <a:r>
              <a:rPr kumimoji="1" lang="en-US" altLang="ja-JP" b="1" dirty="0"/>
              <a:t>Doppler velocity-based algorithm for Clustering and Velocity Estimation of moving object</a:t>
            </a:r>
            <a:r>
              <a:rPr kumimoji="1" lang="ja-JP" altLang="en-US" b="1" dirty="0"/>
              <a:t>　　</a:t>
            </a:r>
            <a:endParaRPr kumimoji="1" lang="en-US" altLang="ja-JP" b="1" dirty="0"/>
          </a:p>
          <a:p>
            <a:endParaRPr lang="en-US" altLang="ja-JP" dirty="0"/>
          </a:p>
          <a:p>
            <a:r>
              <a:rPr lang="en-US" altLang="ja-JP" dirty="0"/>
              <a:t>FMCW LiDAR</a:t>
            </a:r>
            <a:r>
              <a:rPr lang="ja-JP" altLang="en-US" dirty="0"/>
              <a:t>上でドップラー速度をもとにしたアルゴリズムが紹介されている</a:t>
            </a:r>
            <a:endParaRPr lang="en-US" altLang="ja-JP" dirty="0"/>
          </a:p>
          <a:p>
            <a:endParaRPr lang="en-US" altLang="ja-JP" dirty="0"/>
          </a:p>
          <a:p>
            <a:r>
              <a:rPr kumimoji="1" lang="ja-JP" altLang="en-US" dirty="0"/>
              <a:t>以下の</a:t>
            </a:r>
            <a:r>
              <a:rPr lang="en-US" altLang="ja-JP" dirty="0"/>
              <a:t>2</a:t>
            </a:r>
            <a:r>
              <a:rPr kumimoji="1" lang="ja-JP" altLang="en-US" dirty="0"/>
              <a:t>つの手法が提案されている</a:t>
            </a:r>
            <a:endParaRPr kumimoji="1" lang="en-US" altLang="ja-JP" dirty="0"/>
          </a:p>
          <a:p>
            <a:endParaRPr lang="en-US" altLang="ja-JP" b="1" dirty="0"/>
          </a:p>
          <a:p>
            <a:r>
              <a:rPr lang="ja-JP" altLang="en-US" dirty="0"/>
              <a:t>①</a:t>
            </a:r>
            <a:r>
              <a:rPr lang="en-US" altLang="ja-JP" dirty="0"/>
              <a:t>FMCW LiDAR</a:t>
            </a:r>
            <a:r>
              <a:rPr lang="ja-JP" altLang="en-US" dirty="0"/>
              <a:t>でのドップラー速度の解像度を求め、領域拡張法でクラスタリングを行う</a:t>
            </a:r>
            <a:endParaRPr lang="en-US" altLang="ja-JP" dirty="0"/>
          </a:p>
          <a:p>
            <a:endParaRPr lang="en-US" altLang="ja-JP" b="1" dirty="0"/>
          </a:p>
          <a:p>
            <a:r>
              <a:rPr lang="ja-JP" altLang="en-US" dirty="0"/>
              <a:t>②ドップラー速度をもとにした速度推測アルゴリズム</a:t>
            </a:r>
            <a:endParaRPr lang="en-US" altLang="ja-JP" dirty="0"/>
          </a:p>
          <a:p>
            <a:endParaRPr lang="en-US" altLang="ja-JP" b="1" dirty="0"/>
          </a:p>
          <a:p>
            <a:r>
              <a:rPr kumimoji="1" lang="en-US" altLang="ja-JP" dirty="0"/>
              <a:t>	</a:t>
            </a:r>
          </a:p>
          <a:p>
            <a:endParaRPr lang="en-US" altLang="ja-JP" dirty="0"/>
          </a:p>
          <a:p>
            <a:endParaRPr lang="ja-JP" altLang="en-US" dirty="0"/>
          </a:p>
        </p:txBody>
      </p:sp>
      <p:pic>
        <p:nvPicPr>
          <p:cNvPr id="7" name="図 6">
            <a:extLst>
              <a:ext uri="{FF2B5EF4-FFF2-40B4-BE49-F238E27FC236}">
                <a16:creationId xmlns:a16="http://schemas.microsoft.com/office/drawing/2014/main" id="{A138EC3B-C08D-2AE7-EB8D-EE652F3F90F4}"/>
              </a:ext>
            </a:extLst>
          </p:cNvPr>
          <p:cNvPicPr>
            <a:picLocks noChangeAspect="1"/>
          </p:cNvPicPr>
          <p:nvPr/>
        </p:nvPicPr>
        <p:blipFill>
          <a:blip r:embed="rId2"/>
          <a:stretch>
            <a:fillRect/>
          </a:stretch>
        </p:blipFill>
        <p:spPr>
          <a:xfrm>
            <a:off x="7009000" y="3429000"/>
            <a:ext cx="4071378" cy="2908127"/>
          </a:xfrm>
          <a:prstGeom prst="rect">
            <a:avLst/>
          </a:prstGeom>
        </p:spPr>
      </p:pic>
    </p:spTree>
    <p:extLst>
      <p:ext uri="{BB962C8B-B14F-4D97-AF65-F5344CB8AC3E}">
        <p14:creationId xmlns:p14="http://schemas.microsoft.com/office/powerpoint/2010/main" val="30044069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5C0D8C-9446-7F45-F944-01CB0B1186C8}"/>
              </a:ext>
            </a:extLst>
          </p:cNvPr>
          <p:cNvSpPr>
            <a:spLocks noGrp="1"/>
          </p:cNvSpPr>
          <p:nvPr>
            <p:ph type="title"/>
          </p:nvPr>
        </p:nvSpPr>
        <p:spPr/>
        <p:txBody>
          <a:bodyPr/>
          <a:lstStyle/>
          <a:p>
            <a:r>
              <a:rPr kumimoji="1" lang="en-US" altLang="ja-JP" dirty="0"/>
              <a:t>5.4D</a:t>
            </a:r>
            <a:r>
              <a:rPr kumimoji="1" lang="ja-JP" altLang="en-US" dirty="0"/>
              <a:t>クラスタリング</a:t>
            </a:r>
            <a:r>
              <a:rPr kumimoji="1" lang="en-US" altLang="ja-JP" dirty="0"/>
              <a:t>/</a:t>
            </a:r>
            <a:endParaRPr kumimoji="1" lang="ja-JP" altLang="en-US" dirty="0"/>
          </a:p>
        </p:txBody>
      </p:sp>
      <p:sp>
        <p:nvSpPr>
          <p:cNvPr id="5" name="テキスト ボックス 4">
            <a:extLst>
              <a:ext uri="{FF2B5EF4-FFF2-40B4-BE49-F238E27FC236}">
                <a16:creationId xmlns:a16="http://schemas.microsoft.com/office/drawing/2014/main" id="{89607542-CC89-546F-3791-38B3D8D6C9F4}"/>
              </a:ext>
            </a:extLst>
          </p:cNvPr>
          <p:cNvSpPr txBox="1"/>
          <p:nvPr/>
        </p:nvSpPr>
        <p:spPr>
          <a:xfrm>
            <a:off x="375613" y="858102"/>
            <a:ext cx="12053454" cy="2213555"/>
          </a:xfrm>
          <a:prstGeom prst="rect">
            <a:avLst/>
          </a:prstGeom>
          <a:noFill/>
        </p:spPr>
        <p:txBody>
          <a:bodyPr wrap="square">
            <a:spAutoFit/>
          </a:bodyPr>
          <a:lstStyle/>
          <a:p>
            <a:r>
              <a:rPr kumimoji="1" lang="ja-JP" altLang="en-US" b="1" dirty="0"/>
              <a:t>ドップラー速度をもとにした移動物体のクラスタリング②　</a:t>
            </a:r>
            <a:r>
              <a:rPr kumimoji="1" lang="en-US" altLang="ja-JP" b="1" dirty="0"/>
              <a:t>FMCW LiDAR</a:t>
            </a:r>
            <a:r>
              <a:rPr kumimoji="1" lang="ja-JP" altLang="en-US" b="1" dirty="0"/>
              <a:t>の原理</a:t>
            </a:r>
          </a:p>
          <a:p>
            <a:r>
              <a:rPr kumimoji="1" lang="ja-JP" altLang="en-US" b="1" dirty="0"/>
              <a:t>　</a:t>
            </a:r>
            <a:endParaRPr kumimoji="1" lang="en-US" altLang="ja-JP" b="1" dirty="0"/>
          </a:p>
          <a:p>
            <a:r>
              <a:rPr kumimoji="1" lang="ja-JP" altLang="en-US" dirty="0"/>
              <a:t>そもそも</a:t>
            </a:r>
            <a:r>
              <a:rPr kumimoji="1" lang="en-US" altLang="ja-JP" dirty="0"/>
              <a:t>FMCW LiDAR</a:t>
            </a:r>
            <a:r>
              <a:rPr kumimoji="1" lang="ja-JP" altLang="en-US" dirty="0"/>
              <a:t>とは、徐々に波長が変化する光をあてて、その周波数の変化で、対象物の距離、ドップラー速度をもとめる</a:t>
            </a:r>
            <a:endParaRPr kumimoji="1" lang="en-US" altLang="ja-JP" dirty="0"/>
          </a:p>
          <a:p>
            <a:r>
              <a:rPr kumimoji="1" lang="en-US" altLang="ja-JP" dirty="0"/>
              <a:t>	</a:t>
            </a:r>
          </a:p>
          <a:p>
            <a:endParaRPr lang="en-US" altLang="ja-JP" dirty="0"/>
          </a:p>
          <a:p>
            <a:endParaRPr lang="ja-JP" altLang="en-US" dirty="0"/>
          </a:p>
        </p:txBody>
      </p:sp>
      <p:pic>
        <p:nvPicPr>
          <p:cNvPr id="6" name="図 5">
            <a:extLst>
              <a:ext uri="{FF2B5EF4-FFF2-40B4-BE49-F238E27FC236}">
                <a16:creationId xmlns:a16="http://schemas.microsoft.com/office/drawing/2014/main" id="{2F5EE181-F6C7-E1C2-0800-82177A357317}"/>
              </a:ext>
            </a:extLst>
          </p:cNvPr>
          <p:cNvPicPr>
            <a:picLocks noChangeAspect="1"/>
          </p:cNvPicPr>
          <p:nvPr/>
        </p:nvPicPr>
        <p:blipFill>
          <a:blip r:embed="rId2"/>
          <a:stretch>
            <a:fillRect/>
          </a:stretch>
        </p:blipFill>
        <p:spPr>
          <a:xfrm>
            <a:off x="1862042" y="2195650"/>
            <a:ext cx="6325300" cy="3251225"/>
          </a:xfrm>
          <a:prstGeom prst="rect">
            <a:avLst/>
          </a:prstGeom>
        </p:spPr>
      </p:pic>
      <p:sp>
        <p:nvSpPr>
          <p:cNvPr id="7" name="吹き出し: 線 6">
            <a:extLst>
              <a:ext uri="{FF2B5EF4-FFF2-40B4-BE49-F238E27FC236}">
                <a16:creationId xmlns:a16="http://schemas.microsoft.com/office/drawing/2014/main" id="{5B480839-E7CA-6574-AC65-96878F66F8AF}"/>
              </a:ext>
            </a:extLst>
          </p:cNvPr>
          <p:cNvSpPr/>
          <p:nvPr/>
        </p:nvSpPr>
        <p:spPr>
          <a:xfrm>
            <a:off x="7663327" y="2195650"/>
            <a:ext cx="3328523" cy="1009277"/>
          </a:xfrm>
          <a:prstGeom prst="borderCallout1">
            <a:avLst>
              <a:gd name="adj1" fmla="val 90389"/>
              <a:gd name="adj2" fmla="val 239"/>
              <a:gd name="adj3" fmla="val 154194"/>
              <a:gd name="adj4" fmla="val -2487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j-ea"/>
                <a:ea typeface="+mj-ea"/>
              </a:rPr>
              <a:t>太線：</a:t>
            </a:r>
            <a:r>
              <a:rPr lang="ja-JP" altLang="en-US" dirty="0">
                <a:solidFill>
                  <a:schemeClr val="tx1"/>
                </a:solidFill>
                <a:latin typeface="+mj-ea"/>
                <a:ea typeface="+mj-ea"/>
              </a:rPr>
              <a:t>参照光</a:t>
            </a:r>
            <a:endParaRPr kumimoji="1" lang="en-US" altLang="ja-JP" dirty="0">
              <a:solidFill>
                <a:schemeClr val="tx1"/>
              </a:solidFill>
              <a:latin typeface="+mj-ea"/>
              <a:ea typeface="+mj-ea"/>
            </a:endParaRPr>
          </a:p>
          <a:p>
            <a:pPr algn="ctr"/>
            <a:r>
              <a:rPr lang="ja-JP" altLang="en-US" dirty="0">
                <a:solidFill>
                  <a:schemeClr val="tx1"/>
                </a:solidFill>
                <a:latin typeface="+mj-ea"/>
                <a:ea typeface="+mj-ea"/>
              </a:rPr>
              <a:t>点線：受信光</a:t>
            </a:r>
            <a:endParaRPr kumimoji="1" lang="en-US" altLang="ja-JP" dirty="0">
              <a:solidFill>
                <a:schemeClr val="tx1"/>
              </a:solidFill>
              <a:latin typeface="+mj-ea"/>
              <a:ea typeface="+mj-ea"/>
            </a:endParaRPr>
          </a:p>
        </p:txBody>
      </p:sp>
      <p:sp>
        <p:nvSpPr>
          <p:cNvPr id="8" name="吹き出し: 線 7">
            <a:extLst>
              <a:ext uri="{FF2B5EF4-FFF2-40B4-BE49-F238E27FC236}">
                <a16:creationId xmlns:a16="http://schemas.microsoft.com/office/drawing/2014/main" id="{F1C59978-E92B-3321-129B-C8617746C50B}"/>
              </a:ext>
            </a:extLst>
          </p:cNvPr>
          <p:cNvSpPr/>
          <p:nvPr/>
        </p:nvSpPr>
        <p:spPr>
          <a:xfrm>
            <a:off x="5698185" y="5558572"/>
            <a:ext cx="4978314" cy="876096"/>
          </a:xfrm>
          <a:prstGeom prst="borderCallout1">
            <a:avLst>
              <a:gd name="adj1" fmla="val 53478"/>
              <a:gd name="adj2" fmla="val 748"/>
              <a:gd name="adj3" fmla="val -32950"/>
              <a:gd name="adj4" fmla="val -15479"/>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solidFill>
                  <a:schemeClr val="tx1"/>
                </a:solidFill>
                <a:latin typeface="+mj-ea"/>
                <a:ea typeface="+mj-ea"/>
              </a:rPr>
              <a:t>f</a:t>
            </a:r>
            <a:r>
              <a:rPr kumimoji="1" lang="en-US" altLang="ja-JP" baseline="-25000" dirty="0" err="1">
                <a:solidFill>
                  <a:schemeClr val="tx1"/>
                </a:solidFill>
                <a:latin typeface="+mj-ea"/>
                <a:ea typeface="+mj-ea"/>
              </a:rPr>
              <a:t>bd</a:t>
            </a:r>
            <a:r>
              <a:rPr kumimoji="1" lang="ja-JP" altLang="en-US" dirty="0">
                <a:solidFill>
                  <a:schemeClr val="tx1"/>
                </a:solidFill>
                <a:latin typeface="+mj-ea"/>
                <a:ea typeface="+mj-ea"/>
              </a:rPr>
              <a:t>：うなり周波数（上昇中）</a:t>
            </a:r>
            <a:endParaRPr kumimoji="1" lang="en-US" altLang="ja-JP" dirty="0">
              <a:solidFill>
                <a:schemeClr val="tx1"/>
              </a:solidFill>
              <a:latin typeface="+mj-ea"/>
              <a:ea typeface="+mj-ea"/>
            </a:endParaRPr>
          </a:p>
          <a:p>
            <a:pPr algn="ctr"/>
            <a:r>
              <a:rPr kumimoji="1" lang="en-US" altLang="ja-JP" dirty="0" err="1">
                <a:solidFill>
                  <a:schemeClr val="tx1"/>
                </a:solidFill>
                <a:latin typeface="+mj-ea"/>
                <a:ea typeface="+mj-ea"/>
              </a:rPr>
              <a:t>F</a:t>
            </a:r>
            <a:r>
              <a:rPr kumimoji="1" lang="en-US" altLang="ja-JP" baseline="-25000" dirty="0" err="1">
                <a:solidFill>
                  <a:schemeClr val="tx1"/>
                </a:solidFill>
                <a:latin typeface="+mj-ea"/>
                <a:ea typeface="+mj-ea"/>
              </a:rPr>
              <a:t>bu</a:t>
            </a:r>
            <a:r>
              <a:rPr kumimoji="1" lang="ja-JP" altLang="en-US" dirty="0">
                <a:solidFill>
                  <a:schemeClr val="tx1"/>
                </a:solidFill>
                <a:latin typeface="+mj-ea"/>
                <a:ea typeface="+mj-ea"/>
              </a:rPr>
              <a:t>：うなり周波数（</a:t>
            </a:r>
            <a:r>
              <a:rPr lang="ja-JP" altLang="en-US" dirty="0">
                <a:solidFill>
                  <a:schemeClr val="tx1"/>
                </a:solidFill>
                <a:latin typeface="+mj-ea"/>
                <a:ea typeface="+mj-ea"/>
              </a:rPr>
              <a:t>下降中</a:t>
            </a:r>
            <a:r>
              <a:rPr kumimoji="1" lang="ja-JP" altLang="en-US" dirty="0">
                <a:solidFill>
                  <a:schemeClr val="tx1"/>
                </a:solidFill>
                <a:latin typeface="+mj-ea"/>
                <a:ea typeface="+mj-ea"/>
              </a:rPr>
              <a:t>）</a:t>
            </a:r>
            <a:endParaRPr kumimoji="1" lang="en-US" altLang="ja-JP" dirty="0">
              <a:solidFill>
                <a:schemeClr val="tx1"/>
              </a:solidFill>
              <a:latin typeface="+mj-ea"/>
              <a:ea typeface="+mj-ea"/>
            </a:endParaRPr>
          </a:p>
        </p:txBody>
      </p:sp>
      <p:sp>
        <p:nvSpPr>
          <p:cNvPr id="9" name="フローチャート: 代替処理 8">
            <a:extLst>
              <a:ext uri="{FF2B5EF4-FFF2-40B4-BE49-F238E27FC236}">
                <a16:creationId xmlns:a16="http://schemas.microsoft.com/office/drawing/2014/main" id="{3479BD75-7AF8-F767-6800-E4774F0E3D54}"/>
              </a:ext>
            </a:extLst>
          </p:cNvPr>
          <p:cNvSpPr/>
          <p:nvPr/>
        </p:nvSpPr>
        <p:spPr>
          <a:xfrm>
            <a:off x="2185275" y="2856635"/>
            <a:ext cx="5163791" cy="1800031"/>
          </a:xfrm>
          <a:prstGeom prst="flowChartAlternateProcess">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 name="吹き出し: 線 9">
            <a:extLst>
              <a:ext uri="{FF2B5EF4-FFF2-40B4-BE49-F238E27FC236}">
                <a16:creationId xmlns:a16="http://schemas.microsoft.com/office/drawing/2014/main" id="{10C36CDB-77B5-CFE4-47EC-3AB09BAAFA00}"/>
              </a:ext>
            </a:extLst>
          </p:cNvPr>
          <p:cNvSpPr/>
          <p:nvPr/>
        </p:nvSpPr>
        <p:spPr>
          <a:xfrm>
            <a:off x="7434357" y="3884092"/>
            <a:ext cx="4757643" cy="658384"/>
          </a:xfrm>
          <a:prstGeom prst="borderCallout1">
            <a:avLst>
              <a:gd name="adj1" fmla="val -3597"/>
              <a:gd name="adj2" fmla="val 25004"/>
              <a:gd name="adj3" fmla="val -47992"/>
              <a:gd name="adj4" fmla="val -1634"/>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j-ea"/>
                <a:ea typeface="+mj-ea"/>
              </a:rPr>
              <a:t>周波数が徐々に変化していく</a:t>
            </a:r>
            <a:endParaRPr kumimoji="1" lang="en-US" altLang="ja-JP" dirty="0">
              <a:solidFill>
                <a:schemeClr val="tx1"/>
              </a:solidFill>
              <a:latin typeface="+mj-ea"/>
              <a:ea typeface="+mj-ea"/>
            </a:endParaRPr>
          </a:p>
        </p:txBody>
      </p:sp>
    </p:spTree>
    <p:extLst>
      <p:ext uri="{BB962C8B-B14F-4D97-AF65-F5344CB8AC3E}">
        <p14:creationId xmlns:p14="http://schemas.microsoft.com/office/powerpoint/2010/main" val="14909227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5C0D8C-9446-7F45-F944-01CB0B1186C8}"/>
              </a:ext>
            </a:extLst>
          </p:cNvPr>
          <p:cNvSpPr>
            <a:spLocks noGrp="1"/>
          </p:cNvSpPr>
          <p:nvPr>
            <p:ph type="title"/>
          </p:nvPr>
        </p:nvSpPr>
        <p:spPr/>
        <p:txBody>
          <a:bodyPr/>
          <a:lstStyle/>
          <a:p>
            <a:r>
              <a:rPr kumimoji="1" lang="en-US" altLang="ja-JP" dirty="0"/>
              <a:t>5.4D</a:t>
            </a:r>
            <a:r>
              <a:rPr kumimoji="1" lang="ja-JP" altLang="en-US" dirty="0"/>
              <a:t>クラスタリング</a:t>
            </a:r>
            <a:r>
              <a:rPr kumimoji="1" lang="en-US" altLang="ja-JP" dirty="0"/>
              <a:t>/</a:t>
            </a:r>
            <a:endParaRPr kumimoji="1" lang="ja-JP" altLang="en-US" dirty="0"/>
          </a:p>
        </p:txBody>
      </p:sp>
      <p:sp>
        <p:nvSpPr>
          <p:cNvPr id="3" name="フッター プレースホルダー 2">
            <a:extLst>
              <a:ext uri="{FF2B5EF4-FFF2-40B4-BE49-F238E27FC236}">
                <a16:creationId xmlns:a16="http://schemas.microsoft.com/office/drawing/2014/main" id="{85214A4B-3D0D-68CD-E74F-4D27A9C7F28B}"/>
              </a:ext>
            </a:extLst>
          </p:cNvPr>
          <p:cNvSpPr>
            <a:spLocks noGrp="1"/>
          </p:cNvSpPr>
          <p:nvPr>
            <p:ph type="ftr" sz="quarter" idx="4294967295"/>
          </p:nvPr>
        </p:nvSpPr>
        <p:spPr>
          <a:xfrm>
            <a:off x="4165439" y="6244920"/>
            <a:ext cx="3861118" cy="476280"/>
          </a:xfrm>
        </p:spPr>
        <p:txBody>
          <a:bodyPr/>
          <a:lstStyle/>
          <a:p>
            <a:r>
              <a:rPr lang="en-US" altLang="ja-JP" dirty="0"/>
              <a:t>M1-3514</a:t>
            </a:r>
            <a:endParaRPr lang="ja-JP" altLang="en-US" dirty="0"/>
          </a:p>
        </p:txBody>
      </p:sp>
      <p:sp>
        <p:nvSpPr>
          <p:cNvPr id="5" name="テキスト ボックス 4">
            <a:extLst>
              <a:ext uri="{FF2B5EF4-FFF2-40B4-BE49-F238E27FC236}">
                <a16:creationId xmlns:a16="http://schemas.microsoft.com/office/drawing/2014/main" id="{89607542-CC89-546F-3791-38B3D8D6C9F4}"/>
              </a:ext>
            </a:extLst>
          </p:cNvPr>
          <p:cNvSpPr txBox="1"/>
          <p:nvPr/>
        </p:nvSpPr>
        <p:spPr>
          <a:xfrm>
            <a:off x="375613" y="858102"/>
            <a:ext cx="12053454" cy="3930691"/>
          </a:xfrm>
          <a:prstGeom prst="rect">
            <a:avLst/>
          </a:prstGeom>
          <a:noFill/>
        </p:spPr>
        <p:txBody>
          <a:bodyPr wrap="square">
            <a:spAutoFit/>
          </a:bodyPr>
          <a:lstStyle/>
          <a:p>
            <a:r>
              <a:rPr kumimoji="1" lang="ja-JP" altLang="en-US" b="1" dirty="0"/>
              <a:t>ドップラー速度をもとにした移動物体のクラスタリング③　</a:t>
            </a:r>
            <a:r>
              <a:rPr kumimoji="1" lang="en-US" altLang="ja-JP" b="1" dirty="0"/>
              <a:t>FMCW LiDAR</a:t>
            </a:r>
            <a:r>
              <a:rPr kumimoji="1" lang="ja-JP" altLang="en-US" b="1" dirty="0"/>
              <a:t>の解像度</a:t>
            </a:r>
            <a:endParaRPr kumimoji="1" lang="en-US" altLang="ja-JP" b="1" dirty="0"/>
          </a:p>
          <a:p>
            <a:r>
              <a:rPr lang="en-US" altLang="ja-JP" dirty="0"/>
              <a:t>C:</a:t>
            </a:r>
            <a:r>
              <a:rPr lang="ja-JP" altLang="en-US" dirty="0"/>
              <a:t>真空中の光速、</a:t>
            </a:r>
            <a:r>
              <a:rPr lang="en-US" altLang="ja-JP" dirty="0"/>
              <a:t>T:</a:t>
            </a:r>
            <a:r>
              <a:rPr lang="ja-JP" altLang="en-US" dirty="0"/>
              <a:t>スキャン時間　</a:t>
            </a:r>
            <a:r>
              <a:rPr lang="en-US" altLang="ja-JP" dirty="0"/>
              <a:t>B</a:t>
            </a:r>
            <a:r>
              <a:rPr lang="ja-JP" altLang="en-US" dirty="0"/>
              <a:t>：バンド幅</a:t>
            </a:r>
            <a:endParaRPr lang="en-US" altLang="ja-JP" dirty="0"/>
          </a:p>
          <a:p>
            <a:r>
              <a:rPr lang="ja-JP" altLang="en-US" dirty="0"/>
              <a:t>物体までの距離</a:t>
            </a:r>
            <a:r>
              <a:rPr lang="en-US" altLang="ja-JP" dirty="0"/>
              <a:t>D</a:t>
            </a:r>
            <a:r>
              <a:rPr lang="ja-JP" altLang="en-US" dirty="0"/>
              <a:t>は以下のように計算され、距離の解像度</a:t>
            </a:r>
            <a:r>
              <a:rPr lang="en-US" altLang="ja-JP" dirty="0"/>
              <a:t>ΔD</a:t>
            </a:r>
            <a:r>
              <a:rPr lang="ja-JP" altLang="en-US" dirty="0"/>
              <a:t>は</a:t>
            </a:r>
            <a:endParaRPr lang="en-US" altLang="ja-JP" dirty="0"/>
          </a:p>
          <a:p>
            <a:endParaRPr lang="en-US" altLang="ja-JP" dirty="0"/>
          </a:p>
          <a:p>
            <a:endParaRPr lang="en-US" altLang="ja-JP" dirty="0"/>
          </a:p>
          <a:p>
            <a:endParaRPr lang="en-US" altLang="ja-JP" dirty="0"/>
          </a:p>
          <a:p>
            <a:endParaRPr lang="en-US" altLang="ja-JP" dirty="0"/>
          </a:p>
          <a:p>
            <a:r>
              <a:rPr lang="ja-JP" altLang="en-US" dirty="0"/>
              <a:t>また、物体のドップラー速度とその解像度は、次のように計算されれう</a:t>
            </a:r>
            <a:endParaRPr lang="en-US" altLang="ja-JP" dirty="0"/>
          </a:p>
          <a:p>
            <a:endParaRPr lang="en-US" altLang="ja-JP" dirty="0"/>
          </a:p>
          <a:p>
            <a:endParaRPr lang="en-US" altLang="ja-JP" dirty="0"/>
          </a:p>
          <a:p>
            <a:endParaRPr lang="en-US" altLang="ja-JP" dirty="0"/>
          </a:p>
          <a:p>
            <a:endParaRPr lang="en-US" altLang="ja-JP" dirty="0"/>
          </a:p>
          <a:p>
            <a:endParaRPr lang="en-US" altLang="ja-JP" baseline="30000" dirty="0"/>
          </a:p>
        </p:txBody>
      </p:sp>
      <p:pic>
        <p:nvPicPr>
          <p:cNvPr id="13" name="図 12">
            <a:extLst>
              <a:ext uri="{FF2B5EF4-FFF2-40B4-BE49-F238E27FC236}">
                <a16:creationId xmlns:a16="http://schemas.microsoft.com/office/drawing/2014/main" id="{3A67637D-2A90-8E10-9640-D44CEFB5158F}"/>
              </a:ext>
            </a:extLst>
          </p:cNvPr>
          <p:cNvPicPr>
            <a:picLocks noChangeAspect="1"/>
          </p:cNvPicPr>
          <p:nvPr/>
        </p:nvPicPr>
        <p:blipFill>
          <a:blip r:embed="rId2"/>
          <a:stretch>
            <a:fillRect/>
          </a:stretch>
        </p:blipFill>
        <p:spPr>
          <a:xfrm>
            <a:off x="1543548" y="1849675"/>
            <a:ext cx="2362361" cy="877448"/>
          </a:xfrm>
          <a:prstGeom prst="rect">
            <a:avLst/>
          </a:prstGeom>
        </p:spPr>
      </p:pic>
      <p:pic>
        <p:nvPicPr>
          <p:cNvPr id="15" name="図 14">
            <a:extLst>
              <a:ext uri="{FF2B5EF4-FFF2-40B4-BE49-F238E27FC236}">
                <a16:creationId xmlns:a16="http://schemas.microsoft.com/office/drawing/2014/main" id="{BAAA478F-6E02-03E8-6269-67DEA1F570EF}"/>
              </a:ext>
            </a:extLst>
          </p:cNvPr>
          <p:cNvPicPr>
            <a:picLocks noChangeAspect="1"/>
          </p:cNvPicPr>
          <p:nvPr/>
        </p:nvPicPr>
        <p:blipFill>
          <a:blip r:embed="rId3"/>
          <a:stretch>
            <a:fillRect/>
          </a:stretch>
        </p:blipFill>
        <p:spPr>
          <a:xfrm>
            <a:off x="4261763" y="1849675"/>
            <a:ext cx="1466850" cy="762000"/>
          </a:xfrm>
          <a:prstGeom prst="rect">
            <a:avLst/>
          </a:prstGeom>
        </p:spPr>
      </p:pic>
      <p:pic>
        <p:nvPicPr>
          <p:cNvPr id="17" name="図 16">
            <a:extLst>
              <a:ext uri="{FF2B5EF4-FFF2-40B4-BE49-F238E27FC236}">
                <a16:creationId xmlns:a16="http://schemas.microsoft.com/office/drawing/2014/main" id="{C4709D85-CF3C-77F7-5277-601E811EE776}"/>
              </a:ext>
            </a:extLst>
          </p:cNvPr>
          <p:cNvPicPr>
            <a:picLocks noChangeAspect="1"/>
          </p:cNvPicPr>
          <p:nvPr/>
        </p:nvPicPr>
        <p:blipFill>
          <a:blip r:embed="rId4"/>
          <a:stretch>
            <a:fillRect/>
          </a:stretch>
        </p:blipFill>
        <p:spPr>
          <a:xfrm>
            <a:off x="1543548" y="3327220"/>
            <a:ext cx="3977697" cy="902158"/>
          </a:xfrm>
          <a:prstGeom prst="rect">
            <a:avLst/>
          </a:prstGeom>
        </p:spPr>
      </p:pic>
      <p:pic>
        <p:nvPicPr>
          <p:cNvPr id="19" name="図 18">
            <a:extLst>
              <a:ext uri="{FF2B5EF4-FFF2-40B4-BE49-F238E27FC236}">
                <a16:creationId xmlns:a16="http://schemas.microsoft.com/office/drawing/2014/main" id="{8BED730D-7B30-D56C-E1FE-C4F125B7289F}"/>
              </a:ext>
            </a:extLst>
          </p:cNvPr>
          <p:cNvPicPr>
            <a:picLocks noChangeAspect="1"/>
          </p:cNvPicPr>
          <p:nvPr/>
        </p:nvPicPr>
        <p:blipFill>
          <a:blip r:embed="rId5"/>
          <a:stretch>
            <a:fillRect/>
          </a:stretch>
        </p:blipFill>
        <p:spPr>
          <a:xfrm>
            <a:off x="5728613" y="3327220"/>
            <a:ext cx="1884287" cy="675799"/>
          </a:xfrm>
          <a:prstGeom prst="rect">
            <a:avLst/>
          </a:prstGeom>
        </p:spPr>
      </p:pic>
      <p:pic>
        <p:nvPicPr>
          <p:cNvPr id="24" name="図 23">
            <a:extLst>
              <a:ext uri="{FF2B5EF4-FFF2-40B4-BE49-F238E27FC236}">
                <a16:creationId xmlns:a16="http://schemas.microsoft.com/office/drawing/2014/main" id="{A5AAF260-1B96-A81E-F1C6-21811718C7AD}"/>
              </a:ext>
            </a:extLst>
          </p:cNvPr>
          <p:cNvPicPr>
            <a:picLocks noChangeAspect="1"/>
          </p:cNvPicPr>
          <p:nvPr/>
        </p:nvPicPr>
        <p:blipFill>
          <a:blip r:embed="rId6"/>
          <a:stretch>
            <a:fillRect/>
          </a:stretch>
        </p:blipFill>
        <p:spPr>
          <a:xfrm>
            <a:off x="682955" y="4296912"/>
            <a:ext cx="5260645" cy="2374273"/>
          </a:xfrm>
          <a:prstGeom prst="rect">
            <a:avLst/>
          </a:prstGeom>
        </p:spPr>
      </p:pic>
      <p:sp>
        <p:nvSpPr>
          <p:cNvPr id="25" name="吹き出し: 線 24">
            <a:extLst>
              <a:ext uri="{FF2B5EF4-FFF2-40B4-BE49-F238E27FC236}">
                <a16:creationId xmlns:a16="http://schemas.microsoft.com/office/drawing/2014/main" id="{F7BFB282-46F9-AB52-AAB9-D71C3150175E}"/>
              </a:ext>
            </a:extLst>
          </p:cNvPr>
          <p:cNvSpPr/>
          <p:nvPr/>
        </p:nvSpPr>
        <p:spPr>
          <a:xfrm>
            <a:off x="7434357" y="3884092"/>
            <a:ext cx="4757643" cy="658384"/>
          </a:xfrm>
          <a:prstGeom prst="borderCallout1">
            <a:avLst>
              <a:gd name="adj1" fmla="val 78706"/>
              <a:gd name="adj2" fmla="val -266"/>
              <a:gd name="adj3" fmla="val 180912"/>
              <a:gd name="adj4" fmla="val -36870"/>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j-ea"/>
                <a:ea typeface="+mj-ea"/>
              </a:rPr>
              <a:t>解像度の表</a:t>
            </a:r>
            <a:endParaRPr kumimoji="1" lang="en-US" altLang="ja-JP" dirty="0">
              <a:solidFill>
                <a:schemeClr val="tx1"/>
              </a:solidFill>
              <a:latin typeface="+mj-ea"/>
              <a:ea typeface="+mj-ea"/>
            </a:endParaRPr>
          </a:p>
        </p:txBody>
      </p:sp>
    </p:spTree>
    <p:extLst>
      <p:ext uri="{BB962C8B-B14F-4D97-AF65-F5344CB8AC3E}">
        <p14:creationId xmlns:p14="http://schemas.microsoft.com/office/powerpoint/2010/main" val="12627555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5C0D8C-9446-7F45-F944-01CB0B1186C8}"/>
              </a:ext>
            </a:extLst>
          </p:cNvPr>
          <p:cNvSpPr>
            <a:spLocks noGrp="1"/>
          </p:cNvSpPr>
          <p:nvPr>
            <p:ph type="title"/>
          </p:nvPr>
        </p:nvSpPr>
        <p:spPr/>
        <p:txBody>
          <a:bodyPr/>
          <a:lstStyle/>
          <a:p>
            <a:r>
              <a:rPr kumimoji="1" lang="en-US" altLang="ja-JP" dirty="0"/>
              <a:t>5.4D</a:t>
            </a:r>
            <a:r>
              <a:rPr kumimoji="1" lang="ja-JP" altLang="en-US" dirty="0"/>
              <a:t>クラスタリング</a:t>
            </a:r>
            <a:r>
              <a:rPr kumimoji="1" lang="en-US" altLang="ja-JP" dirty="0"/>
              <a:t>/</a:t>
            </a:r>
            <a:endParaRPr kumimoji="1" lang="ja-JP" altLang="en-US" dirty="0"/>
          </a:p>
        </p:txBody>
      </p:sp>
      <p:sp>
        <p:nvSpPr>
          <p:cNvPr id="5" name="テキスト ボックス 4">
            <a:extLst>
              <a:ext uri="{FF2B5EF4-FFF2-40B4-BE49-F238E27FC236}">
                <a16:creationId xmlns:a16="http://schemas.microsoft.com/office/drawing/2014/main" id="{89607542-CC89-546F-3791-38B3D8D6C9F4}"/>
              </a:ext>
            </a:extLst>
          </p:cNvPr>
          <p:cNvSpPr txBox="1"/>
          <p:nvPr/>
        </p:nvSpPr>
        <p:spPr>
          <a:xfrm>
            <a:off x="69271" y="824235"/>
            <a:ext cx="12053454" cy="2718565"/>
          </a:xfrm>
          <a:prstGeom prst="rect">
            <a:avLst/>
          </a:prstGeom>
          <a:noFill/>
        </p:spPr>
        <p:txBody>
          <a:bodyPr wrap="square">
            <a:spAutoFit/>
          </a:bodyPr>
          <a:lstStyle/>
          <a:p>
            <a:r>
              <a:rPr kumimoji="1" lang="ja-JP" altLang="en-US" b="1" dirty="0"/>
              <a:t>ドップラー速度をもとにした移動物体のクラスタリング④　クラスタリングアルゴリズム</a:t>
            </a:r>
            <a:endParaRPr kumimoji="1" lang="en-US" altLang="ja-JP" b="1" dirty="0"/>
          </a:p>
          <a:p>
            <a:r>
              <a:rPr lang="ja-JP" altLang="en-US" baseline="30000" dirty="0"/>
              <a:t>　</a:t>
            </a:r>
            <a:endParaRPr lang="en-US" altLang="ja-JP" baseline="30000" dirty="0"/>
          </a:p>
          <a:p>
            <a:r>
              <a:rPr lang="ja-JP" altLang="en-US" baseline="30000" dirty="0"/>
              <a:t>　</a:t>
            </a:r>
            <a:r>
              <a:rPr lang="en-US" altLang="ja-JP" dirty="0"/>
              <a:t>V</a:t>
            </a:r>
            <a:r>
              <a:rPr lang="en-US" altLang="ja-JP" baseline="30000" dirty="0"/>
              <a:t>L</a:t>
            </a:r>
            <a:r>
              <a:rPr lang="ja-JP" altLang="en-US" dirty="0"/>
              <a:t>をライダー座標系から見た速度とすると、</a:t>
            </a:r>
            <a:r>
              <a:rPr lang="en-US" altLang="ja-JP" dirty="0" err="1"/>
              <a:t>θ</a:t>
            </a:r>
            <a:r>
              <a:rPr lang="en-US" altLang="ja-JP" baseline="-25000" dirty="0" err="1"/>
              <a:t>i</a:t>
            </a:r>
            <a:r>
              <a:rPr lang="ja-JP" altLang="en-US" dirty="0"/>
              <a:t>を</a:t>
            </a:r>
            <a:r>
              <a:rPr lang="en-US" altLang="ja-JP" dirty="0"/>
              <a:t>LiDAR</a:t>
            </a:r>
            <a:r>
              <a:rPr lang="ja-JP" altLang="en-US" dirty="0"/>
              <a:t>のレーザー光とある点</a:t>
            </a:r>
            <a:r>
              <a:rPr lang="en-US" altLang="ja-JP" dirty="0" err="1"/>
              <a:t>i</a:t>
            </a:r>
            <a:r>
              <a:rPr lang="ja-JP" altLang="en-US" dirty="0"/>
              <a:t>の相対速度ベクトルのが織りなす</a:t>
            </a:r>
            <a:r>
              <a:rPr lang="en-US" altLang="ja-JP" dirty="0"/>
              <a:t>3D</a:t>
            </a:r>
            <a:r>
              <a:rPr lang="ja-JP" altLang="en-US" dirty="0"/>
              <a:t>角度だとすると、相対的な放射方向のドップラー速度</a:t>
            </a:r>
            <a:r>
              <a:rPr lang="en-US" altLang="ja-JP" dirty="0"/>
              <a:t>v</a:t>
            </a:r>
            <a:r>
              <a:rPr lang="en-US" altLang="ja-JP" baseline="-25000" dirty="0"/>
              <a:t>i</a:t>
            </a:r>
            <a:r>
              <a:rPr lang="ja-JP" altLang="en-US" dirty="0"/>
              <a:t>は</a:t>
            </a:r>
            <a:endParaRPr lang="en-US" altLang="ja-JP" baseline="-25000" dirty="0"/>
          </a:p>
          <a:p>
            <a:endParaRPr lang="en-US" altLang="ja-JP" dirty="0"/>
          </a:p>
          <a:p>
            <a:endParaRPr lang="en-US" altLang="ja-JP" dirty="0"/>
          </a:p>
          <a:p>
            <a:endParaRPr lang="en-US" altLang="ja-JP" dirty="0"/>
          </a:p>
          <a:p>
            <a:r>
              <a:rPr lang="ja-JP" altLang="en-US" dirty="0"/>
              <a:t>同じ物体の異なる点におけるドップラー速度の差を計算すると</a:t>
            </a:r>
            <a:endParaRPr lang="en-US" altLang="ja-JP" dirty="0"/>
          </a:p>
          <a:p>
            <a:endParaRPr lang="en-US" altLang="ja-JP" dirty="0"/>
          </a:p>
        </p:txBody>
      </p:sp>
      <p:pic>
        <p:nvPicPr>
          <p:cNvPr id="14" name="図 13">
            <a:extLst>
              <a:ext uri="{FF2B5EF4-FFF2-40B4-BE49-F238E27FC236}">
                <a16:creationId xmlns:a16="http://schemas.microsoft.com/office/drawing/2014/main" id="{59CFB3FA-317C-5B3F-30F4-7323663F6E1C}"/>
              </a:ext>
            </a:extLst>
          </p:cNvPr>
          <p:cNvPicPr>
            <a:picLocks noChangeAspect="1"/>
          </p:cNvPicPr>
          <p:nvPr/>
        </p:nvPicPr>
        <p:blipFill>
          <a:blip r:embed="rId2"/>
          <a:stretch>
            <a:fillRect/>
          </a:stretch>
        </p:blipFill>
        <p:spPr>
          <a:xfrm>
            <a:off x="489594" y="2142590"/>
            <a:ext cx="3105150" cy="676275"/>
          </a:xfrm>
          <a:prstGeom prst="rect">
            <a:avLst/>
          </a:prstGeom>
        </p:spPr>
      </p:pic>
      <p:sp>
        <p:nvSpPr>
          <p:cNvPr id="20" name="矢印: 右 19">
            <a:extLst>
              <a:ext uri="{FF2B5EF4-FFF2-40B4-BE49-F238E27FC236}">
                <a16:creationId xmlns:a16="http://schemas.microsoft.com/office/drawing/2014/main" id="{07CE83A6-CDC5-91CB-F815-1DCFEE8131A1}"/>
              </a:ext>
            </a:extLst>
          </p:cNvPr>
          <p:cNvSpPr/>
          <p:nvPr/>
        </p:nvSpPr>
        <p:spPr>
          <a:xfrm>
            <a:off x="3594744" y="2375966"/>
            <a:ext cx="626533" cy="321732"/>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pic>
        <p:nvPicPr>
          <p:cNvPr id="24" name="図 23">
            <a:extLst>
              <a:ext uri="{FF2B5EF4-FFF2-40B4-BE49-F238E27FC236}">
                <a16:creationId xmlns:a16="http://schemas.microsoft.com/office/drawing/2014/main" id="{61646328-EF3C-9EF9-0555-9AC5DFE46799}"/>
              </a:ext>
            </a:extLst>
          </p:cNvPr>
          <p:cNvPicPr>
            <a:picLocks noChangeAspect="1"/>
          </p:cNvPicPr>
          <p:nvPr/>
        </p:nvPicPr>
        <p:blipFill>
          <a:blip r:embed="rId3"/>
          <a:stretch>
            <a:fillRect/>
          </a:stretch>
        </p:blipFill>
        <p:spPr>
          <a:xfrm>
            <a:off x="4352869" y="2256689"/>
            <a:ext cx="3028950" cy="523875"/>
          </a:xfrm>
          <a:prstGeom prst="rect">
            <a:avLst/>
          </a:prstGeom>
        </p:spPr>
      </p:pic>
      <p:pic>
        <p:nvPicPr>
          <p:cNvPr id="26" name="図 25">
            <a:extLst>
              <a:ext uri="{FF2B5EF4-FFF2-40B4-BE49-F238E27FC236}">
                <a16:creationId xmlns:a16="http://schemas.microsoft.com/office/drawing/2014/main" id="{5F960416-8AE1-6169-69DE-637244DB070C}"/>
              </a:ext>
            </a:extLst>
          </p:cNvPr>
          <p:cNvPicPr>
            <a:picLocks noChangeAspect="1"/>
          </p:cNvPicPr>
          <p:nvPr/>
        </p:nvPicPr>
        <p:blipFill>
          <a:blip r:embed="rId4"/>
          <a:stretch>
            <a:fillRect/>
          </a:stretch>
        </p:blipFill>
        <p:spPr>
          <a:xfrm>
            <a:off x="704388" y="3408124"/>
            <a:ext cx="5054225" cy="1059586"/>
          </a:xfrm>
          <a:prstGeom prst="rect">
            <a:avLst/>
          </a:prstGeom>
        </p:spPr>
      </p:pic>
      <p:sp>
        <p:nvSpPr>
          <p:cNvPr id="27" name="矢印: 右 26">
            <a:extLst>
              <a:ext uri="{FF2B5EF4-FFF2-40B4-BE49-F238E27FC236}">
                <a16:creationId xmlns:a16="http://schemas.microsoft.com/office/drawing/2014/main" id="{065C3F67-64FF-FD71-58B4-27341EF4B319}"/>
              </a:ext>
            </a:extLst>
          </p:cNvPr>
          <p:cNvSpPr/>
          <p:nvPr/>
        </p:nvSpPr>
        <p:spPr>
          <a:xfrm>
            <a:off x="5758613" y="3859106"/>
            <a:ext cx="626533" cy="321732"/>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pic>
        <p:nvPicPr>
          <p:cNvPr id="31" name="図 30">
            <a:extLst>
              <a:ext uri="{FF2B5EF4-FFF2-40B4-BE49-F238E27FC236}">
                <a16:creationId xmlns:a16="http://schemas.microsoft.com/office/drawing/2014/main" id="{2345CCDE-D52E-25F6-BEA2-19F87EEE7372}"/>
              </a:ext>
            </a:extLst>
          </p:cNvPr>
          <p:cNvPicPr>
            <a:picLocks noChangeAspect="1"/>
          </p:cNvPicPr>
          <p:nvPr/>
        </p:nvPicPr>
        <p:blipFill>
          <a:blip r:embed="rId5"/>
          <a:stretch>
            <a:fillRect/>
          </a:stretch>
        </p:blipFill>
        <p:spPr>
          <a:xfrm>
            <a:off x="6470139" y="3214038"/>
            <a:ext cx="5217575" cy="1365674"/>
          </a:xfrm>
          <a:prstGeom prst="rect">
            <a:avLst/>
          </a:prstGeom>
        </p:spPr>
      </p:pic>
      <p:pic>
        <p:nvPicPr>
          <p:cNvPr id="36" name="図 35">
            <a:extLst>
              <a:ext uri="{FF2B5EF4-FFF2-40B4-BE49-F238E27FC236}">
                <a16:creationId xmlns:a16="http://schemas.microsoft.com/office/drawing/2014/main" id="{DC8E2098-9B7C-1477-F9CA-3569030D6FC6}"/>
              </a:ext>
            </a:extLst>
          </p:cNvPr>
          <p:cNvPicPr>
            <a:picLocks noChangeAspect="1"/>
          </p:cNvPicPr>
          <p:nvPr/>
        </p:nvPicPr>
        <p:blipFill>
          <a:blip r:embed="rId6"/>
          <a:stretch>
            <a:fillRect/>
          </a:stretch>
        </p:blipFill>
        <p:spPr>
          <a:xfrm>
            <a:off x="704388" y="4885277"/>
            <a:ext cx="2536475" cy="1582158"/>
          </a:xfrm>
          <a:prstGeom prst="rect">
            <a:avLst/>
          </a:prstGeom>
        </p:spPr>
      </p:pic>
      <p:sp>
        <p:nvSpPr>
          <p:cNvPr id="37" name="テキスト ボックス 36">
            <a:extLst>
              <a:ext uri="{FF2B5EF4-FFF2-40B4-BE49-F238E27FC236}">
                <a16:creationId xmlns:a16="http://schemas.microsoft.com/office/drawing/2014/main" id="{EDCA8E4E-76E3-D723-E9E5-2C083BCE1298}"/>
              </a:ext>
            </a:extLst>
          </p:cNvPr>
          <p:cNvSpPr txBox="1"/>
          <p:nvPr/>
        </p:nvSpPr>
        <p:spPr>
          <a:xfrm>
            <a:off x="3098241" y="5204879"/>
            <a:ext cx="3653703" cy="698396"/>
          </a:xfrm>
          <a:prstGeom prst="rect">
            <a:avLst/>
          </a:prstGeom>
          <a:noFill/>
        </p:spPr>
        <p:txBody>
          <a:bodyPr wrap="square" rtlCol="0">
            <a:spAutoFit/>
          </a:bodyPr>
          <a:lstStyle/>
          <a:p>
            <a:r>
              <a:rPr lang="ja-JP" altLang="en-US" dirty="0"/>
              <a:t>を代入して、</a:t>
            </a:r>
            <a:r>
              <a:rPr lang="en-US" altLang="ja-JP" dirty="0" err="1"/>
              <a:t>θa</a:t>
            </a:r>
            <a:r>
              <a:rPr lang="ja-JP" altLang="en-US" dirty="0"/>
              <a:t>と</a:t>
            </a:r>
            <a:r>
              <a:rPr lang="en-US" altLang="ja-JP" dirty="0" err="1"/>
              <a:t>θb</a:t>
            </a:r>
            <a:r>
              <a:rPr lang="ja-JP" altLang="en-US" dirty="0"/>
              <a:t>が解像度程度の差があるとき</a:t>
            </a:r>
            <a:endParaRPr kumimoji="1" lang="ja-JP" altLang="en-US" dirty="0"/>
          </a:p>
        </p:txBody>
      </p:sp>
      <p:pic>
        <p:nvPicPr>
          <p:cNvPr id="39" name="図 38">
            <a:extLst>
              <a:ext uri="{FF2B5EF4-FFF2-40B4-BE49-F238E27FC236}">
                <a16:creationId xmlns:a16="http://schemas.microsoft.com/office/drawing/2014/main" id="{5EEEC3AB-7DA9-271B-5127-C513ECF2C191}"/>
              </a:ext>
            </a:extLst>
          </p:cNvPr>
          <p:cNvPicPr>
            <a:picLocks noChangeAspect="1"/>
          </p:cNvPicPr>
          <p:nvPr/>
        </p:nvPicPr>
        <p:blipFill>
          <a:blip r:embed="rId7"/>
          <a:stretch>
            <a:fillRect/>
          </a:stretch>
        </p:blipFill>
        <p:spPr>
          <a:xfrm>
            <a:off x="6470139" y="4674368"/>
            <a:ext cx="4939212" cy="2003976"/>
          </a:xfrm>
          <a:prstGeom prst="rect">
            <a:avLst/>
          </a:prstGeom>
        </p:spPr>
      </p:pic>
    </p:spTree>
    <p:extLst>
      <p:ext uri="{BB962C8B-B14F-4D97-AF65-F5344CB8AC3E}">
        <p14:creationId xmlns:p14="http://schemas.microsoft.com/office/powerpoint/2010/main" val="14361759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5C0D8C-9446-7F45-F944-01CB0B1186C8}"/>
              </a:ext>
            </a:extLst>
          </p:cNvPr>
          <p:cNvSpPr>
            <a:spLocks noGrp="1"/>
          </p:cNvSpPr>
          <p:nvPr>
            <p:ph type="title"/>
          </p:nvPr>
        </p:nvSpPr>
        <p:spPr/>
        <p:txBody>
          <a:bodyPr/>
          <a:lstStyle/>
          <a:p>
            <a:r>
              <a:rPr kumimoji="1" lang="en-US" altLang="ja-JP" dirty="0"/>
              <a:t>5.4D</a:t>
            </a:r>
            <a:r>
              <a:rPr kumimoji="1" lang="ja-JP" altLang="en-US" dirty="0"/>
              <a:t>クラスタリング</a:t>
            </a:r>
            <a:r>
              <a:rPr kumimoji="1" lang="en-US" altLang="ja-JP" dirty="0"/>
              <a:t>/</a:t>
            </a:r>
            <a:endParaRPr kumimoji="1" lang="ja-JP" altLang="en-US" dirty="0"/>
          </a:p>
        </p:txBody>
      </p:sp>
      <p:sp>
        <p:nvSpPr>
          <p:cNvPr id="4" name="テキスト ボックス 3">
            <a:extLst>
              <a:ext uri="{FF2B5EF4-FFF2-40B4-BE49-F238E27FC236}">
                <a16:creationId xmlns:a16="http://schemas.microsoft.com/office/drawing/2014/main" id="{3353D808-9F81-DF2B-57D5-62EE2C5C4F8E}"/>
              </a:ext>
            </a:extLst>
          </p:cNvPr>
          <p:cNvSpPr txBox="1"/>
          <p:nvPr/>
        </p:nvSpPr>
        <p:spPr>
          <a:xfrm>
            <a:off x="69271" y="888517"/>
            <a:ext cx="12053454" cy="5748881"/>
          </a:xfrm>
          <a:prstGeom prst="rect">
            <a:avLst/>
          </a:prstGeom>
          <a:noFill/>
        </p:spPr>
        <p:txBody>
          <a:bodyPr wrap="square">
            <a:spAutoFit/>
          </a:bodyPr>
          <a:lstStyle/>
          <a:p>
            <a:r>
              <a:rPr kumimoji="1" lang="ja-JP" altLang="en-US" b="1" dirty="0"/>
              <a:t>ドップラー速度をもとにした移動物体のクラスタリング④　クラスタリングアルゴリズム</a:t>
            </a:r>
            <a:endParaRPr kumimoji="1" lang="en-US" altLang="ja-JP" b="1" dirty="0"/>
          </a:p>
          <a:p>
            <a:r>
              <a:rPr lang="ja-JP" altLang="en-US" baseline="30000" dirty="0"/>
              <a:t>　</a:t>
            </a:r>
            <a:endParaRPr lang="en-US" altLang="ja-JP" baseline="30000" dirty="0"/>
          </a:p>
          <a:p>
            <a:r>
              <a:rPr lang="ja-JP" altLang="en-US" dirty="0"/>
              <a:t>動いている物体がのマックススピードが</a:t>
            </a:r>
            <a:r>
              <a:rPr lang="en-US" altLang="ja-JP" dirty="0"/>
              <a:t>90km/h</a:t>
            </a:r>
            <a:r>
              <a:rPr lang="ja-JP" altLang="en-US" dirty="0"/>
              <a:t>とすると、解像度を考慮すると、次の条件を満たす点</a:t>
            </a:r>
            <a:endParaRPr lang="en-US" altLang="ja-JP" dirty="0"/>
          </a:p>
          <a:p>
            <a:r>
              <a:rPr lang="ja-JP" altLang="en-US" dirty="0"/>
              <a:t>は同じ物体の点になる</a:t>
            </a:r>
            <a:endParaRPr lang="en-US" altLang="ja-JP" dirty="0"/>
          </a:p>
          <a:p>
            <a:endParaRPr lang="en-US" altLang="ja-JP" dirty="0"/>
          </a:p>
          <a:p>
            <a:endParaRPr lang="en-US" altLang="ja-JP" dirty="0"/>
          </a:p>
          <a:p>
            <a:r>
              <a:rPr lang="ja-JP" altLang="en-US" dirty="0"/>
              <a:t>同様にして、違う物体のポイントのドップラー速度の差は次のようになる</a:t>
            </a:r>
            <a:endParaRPr lang="en-US" altLang="ja-JP" dirty="0"/>
          </a:p>
          <a:p>
            <a:r>
              <a:rPr lang="en-US" altLang="ja-JP" dirty="0" err="1"/>
              <a:t>φmodel</a:t>
            </a:r>
            <a:r>
              <a:rPr lang="ja-JP" altLang="en-US" dirty="0"/>
              <a:t>：レーザー光と物体の相対速度ベクトルの角度</a:t>
            </a:r>
            <a:endParaRPr lang="en-US" altLang="ja-JP" dirty="0"/>
          </a:p>
          <a:p>
            <a:endParaRPr lang="en-US" altLang="ja-JP" dirty="0"/>
          </a:p>
          <a:p>
            <a:endParaRPr lang="en-US" altLang="ja-JP" dirty="0"/>
          </a:p>
          <a:p>
            <a:endParaRPr lang="en-US" altLang="ja-JP" dirty="0"/>
          </a:p>
          <a:p>
            <a:r>
              <a:rPr lang="ja-JP" altLang="en-US" dirty="0"/>
              <a:t>　　右の式の条件を満たす必要があるが、レーザー光と速度ベクトルの角度が</a:t>
            </a:r>
            <a:r>
              <a:rPr lang="en-US" altLang="ja-JP" dirty="0"/>
              <a:t>90</a:t>
            </a:r>
            <a:r>
              <a:rPr lang="ja-JP" altLang="en-US" dirty="0"/>
              <a:t>度に近いと、</a:t>
            </a:r>
            <a:endParaRPr lang="en-US" altLang="ja-JP" dirty="0"/>
          </a:p>
          <a:p>
            <a:r>
              <a:rPr lang="ja-JP" altLang="en-US" dirty="0"/>
              <a:t>　　</a:t>
            </a:r>
            <a:r>
              <a:rPr lang="en-US" altLang="ja-JP" dirty="0" err="1"/>
              <a:t>Δγ</a:t>
            </a:r>
            <a:r>
              <a:rPr lang="en-US" altLang="ja-JP" baseline="-25000" dirty="0" err="1"/>
              <a:t>diff</a:t>
            </a:r>
            <a:r>
              <a:rPr lang="ja-JP" altLang="en-US" dirty="0"/>
              <a:t>検出が小さくなり検出できない場合もある。</a:t>
            </a:r>
            <a:endParaRPr lang="en-US" altLang="ja-JP" dirty="0"/>
          </a:p>
          <a:p>
            <a:endParaRPr lang="en-US" altLang="ja-JP" dirty="0"/>
          </a:p>
          <a:p>
            <a:r>
              <a:rPr lang="en-US" altLang="ja-JP" dirty="0" err="1"/>
              <a:t>Δγ</a:t>
            </a:r>
            <a:r>
              <a:rPr lang="en-US" altLang="ja-JP" baseline="-25000" dirty="0" err="1"/>
              <a:t>same</a:t>
            </a:r>
            <a:r>
              <a:rPr lang="ja-JP" altLang="en-US" dirty="0"/>
              <a:t>条件を満たす閾値を設定し、領域拡張法を使用すると簡単にクラスタリングを行うことができる</a:t>
            </a:r>
            <a:endParaRPr lang="en-US" altLang="ja-JP" dirty="0"/>
          </a:p>
          <a:p>
            <a:r>
              <a:rPr lang="ja-JP" altLang="en-US" dirty="0"/>
              <a:t>　→</a:t>
            </a:r>
            <a:r>
              <a:rPr lang="ja-JP" altLang="en-US" dirty="0">
                <a:highlight>
                  <a:srgbClr val="FFFF00"/>
                </a:highlight>
              </a:rPr>
              <a:t>論文では、点群のインデックスが</a:t>
            </a:r>
            <a:r>
              <a:rPr lang="en-US" altLang="ja-JP" dirty="0">
                <a:highlight>
                  <a:srgbClr val="FFFF00"/>
                </a:highlight>
              </a:rPr>
              <a:t>x±1</a:t>
            </a:r>
            <a:r>
              <a:rPr lang="ja-JP" altLang="en-US" dirty="0">
                <a:highlight>
                  <a:srgbClr val="FFFF00"/>
                </a:highlight>
              </a:rPr>
              <a:t>、</a:t>
            </a:r>
            <a:r>
              <a:rPr lang="en-US" altLang="ja-JP" dirty="0">
                <a:highlight>
                  <a:srgbClr val="FFFF00"/>
                </a:highlight>
              </a:rPr>
              <a:t>y±1</a:t>
            </a:r>
            <a:r>
              <a:rPr lang="ja-JP" altLang="en-US" dirty="0">
                <a:highlight>
                  <a:srgbClr val="FFFF00"/>
                </a:highlight>
              </a:rPr>
              <a:t>、</a:t>
            </a:r>
            <a:r>
              <a:rPr lang="en-US" altLang="ja-JP" dirty="0">
                <a:highlight>
                  <a:srgbClr val="FFFF00"/>
                </a:highlight>
              </a:rPr>
              <a:t>z±1</a:t>
            </a:r>
            <a:r>
              <a:rPr lang="ja-JP" altLang="en-US" dirty="0">
                <a:highlight>
                  <a:srgbClr val="FFFF00"/>
                </a:highlight>
              </a:rPr>
              <a:t>にある点で同じクラスタに属するかどうか判定</a:t>
            </a:r>
            <a:endParaRPr lang="en-US" altLang="ja-JP" dirty="0">
              <a:highlight>
                <a:srgbClr val="FFFF00"/>
              </a:highlight>
            </a:endParaRPr>
          </a:p>
          <a:p>
            <a:endParaRPr lang="en-US" altLang="ja-JP" dirty="0"/>
          </a:p>
          <a:p>
            <a:r>
              <a:rPr lang="ja-JP" altLang="en-US" dirty="0"/>
              <a:t>また、点群の中で止まっている物体の方が多いので、クラスタリングした中で、一番点群が多い</a:t>
            </a:r>
            <a:endParaRPr lang="en-US" altLang="ja-JP" dirty="0"/>
          </a:p>
          <a:p>
            <a:r>
              <a:rPr lang="ja-JP" altLang="en-US" dirty="0"/>
              <a:t>グループを</a:t>
            </a:r>
            <a:r>
              <a:rPr lang="en-US" altLang="ja-JP" dirty="0"/>
              <a:t>Ps</a:t>
            </a:r>
            <a:r>
              <a:rPr lang="ja-JP" altLang="en-US" dirty="0"/>
              <a:t>として、それ以外の動いている物体を</a:t>
            </a:r>
            <a:r>
              <a:rPr lang="en-US" altLang="ja-JP" dirty="0"/>
              <a:t>P</a:t>
            </a:r>
            <a:r>
              <a:rPr lang="en-US" altLang="ja-JP" baseline="-25000" dirty="0"/>
              <a:t>m1</a:t>
            </a:r>
            <a:r>
              <a:rPr lang="ja-JP" altLang="en-US" dirty="0"/>
              <a:t>、</a:t>
            </a:r>
            <a:r>
              <a:rPr lang="en-US" altLang="ja-JP" dirty="0"/>
              <a:t> P</a:t>
            </a:r>
            <a:r>
              <a:rPr lang="en-US" altLang="ja-JP" baseline="-25000" dirty="0"/>
              <a:t>m2</a:t>
            </a:r>
            <a:r>
              <a:rPr lang="ja-JP" altLang="en-US" dirty="0"/>
              <a:t>、</a:t>
            </a:r>
            <a:r>
              <a:rPr lang="en-US" altLang="ja-JP" dirty="0"/>
              <a:t>P</a:t>
            </a:r>
            <a:r>
              <a:rPr lang="en-US" altLang="ja-JP" baseline="-25000" dirty="0"/>
              <a:t>m3</a:t>
            </a:r>
            <a:r>
              <a:rPr lang="ja-JP" altLang="en-US" dirty="0"/>
              <a:t>、</a:t>
            </a:r>
            <a:r>
              <a:rPr lang="en-US" altLang="ja-JP" dirty="0"/>
              <a:t> </a:t>
            </a:r>
            <a:r>
              <a:rPr lang="en-US" altLang="ja-JP" dirty="0" err="1"/>
              <a:t>P</a:t>
            </a:r>
            <a:r>
              <a:rPr lang="en-US" altLang="ja-JP" baseline="-25000" dirty="0" err="1"/>
              <a:t>mk</a:t>
            </a:r>
            <a:r>
              <a:rPr lang="ja-JP" altLang="en-US" dirty="0"/>
              <a:t>、とする</a:t>
            </a:r>
            <a:endParaRPr lang="en-US" altLang="ja-JP" baseline="-25000" dirty="0"/>
          </a:p>
        </p:txBody>
      </p:sp>
      <p:pic>
        <p:nvPicPr>
          <p:cNvPr id="9" name="図 8">
            <a:extLst>
              <a:ext uri="{FF2B5EF4-FFF2-40B4-BE49-F238E27FC236}">
                <a16:creationId xmlns:a16="http://schemas.microsoft.com/office/drawing/2014/main" id="{5E7D88CE-AED2-C75F-3971-B8BE66DE6B5E}"/>
              </a:ext>
            </a:extLst>
          </p:cNvPr>
          <p:cNvPicPr>
            <a:picLocks noChangeAspect="1"/>
          </p:cNvPicPr>
          <p:nvPr/>
        </p:nvPicPr>
        <p:blipFill>
          <a:blip r:embed="rId2"/>
          <a:stretch>
            <a:fillRect/>
          </a:stretch>
        </p:blipFill>
        <p:spPr>
          <a:xfrm>
            <a:off x="1559983" y="2017879"/>
            <a:ext cx="1790700" cy="514350"/>
          </a:xfrm>
          <a:prstGeom prst="rect">
            <a:avLst/>
          </a:prstGeom>
        </p:spPr>
      </p:pic>
      <p:pic>
        <p:nvPicPr>
          <p:cNvPr id="11" name="図 10">
            <a:extLst>
              <a:ext uri="{FF2B5EF4-FFF2-40B4-BE49-F238E27FC236}">
                <a16:creationId xmlns:a16="http://schemas.microsoft.com/office/drawing/2014/main" id="{3435EAB5-AC59-FB60-C749-EA91B3DBAB1C}"/>
              </a:ext>
            </a:extLst>
          </p:cNvPr>
          <p:cNvPicPr>
            <a:picLocks noChangeAspect="1"/>
          </p:cNvPicPr>
          <p:nvPr/>
        </p:nvPicPr>
        <p:blipFill>
          <a:blip r:embed="rId3"/>
          <a:stretch>
            <a:fillRect/>
          </a:stretch>
        </p:blipFill>
        <p:spPr>
          <a:xfrm>
            <a:off x="607483" y="3498478"/>
            <a:ext cx="3695700" cy="628650"/>
          </a:xfrm>
          <a:prstGeom prst="rect">
            <a:avLst/>
          </a:prstGeom>
        </p:spPr>
      </p:pic>
      <p:pic>
        <p:nvPicPr>
          <p:cNvPr id="13" name="図 12">
            <a:extLst>
              <a:ext uri="{FF2B5EF4-FFF2-40B4-BE49-F238E27FC236}">
                <a16:creationId xmlns:a16="http://schemas.microsoft.com/office/drawing/2014/main" id="{091AEAFC-9F6A-BA1D-3B4B-CF2EAB3B8263}"/>
              </a:ext>
            </a:extLst>
          </p:cNvPr>
          <p:cNvPicPr>
            <a:picLocks noChangeAspect="1"/>
          </p:cNvPicPr>
          <p:nvPr/>
        </p:nvPicPr>
        <p:blipFill>
          <a:blip r:embed="rId4"/>
          <a:stretch>
            <a:fillRect/>
          </a:stretch>
        </p:blipFill>
        <p:spPr>
          <a:xfrm>
            <a:off x="4576810" y="3501019"/>
            <a:ext cx="2714625" cy="523875"/>
          </a:xfrm>
          <a:prstGeom prst="rect">
            <a:avLst/>
          </a:prstGeom>
        </p:spPr>
      </p:pic>
    </p:spTree>
    <p:extLst>
      <p:ext uri="{BB962C8B-B14F-4D97-AF65-F5344CB8AC3E}">
        <p14:creationId xmlns:p14="http://schemas.microsoft.com/office/powerpoint/2010/main" val="36866811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5C0D8C-9446-7F45-F944-01CB0B1186C8}"/>
              </a:ext>
            </a:extLst>
          </p:cNvPr>
          <p:cNvSpPr>
            <a:spLocks noGrp="1"/>
          </p:cNvSpPr>
          <p:nvPr>
            <p:ph type="title"/>
          </p:nvPr>
        </p:nvSpPr>
        <p:spPr/>
        <p:txBody>
          <a:bodyPr/>
          <a:lstStyle/>
          <a:p>
            <a:r>
              <a:rPr kumimoji="1" lang="en-US" altLang="ja-JP" dirty="0"/>
              <a:t>5.4D</a:t>
            </a:r>
            <a:r>
              <a:rPr kumimoji="1" lang="ja-JP" altLang="en-US" dirty="0"/>
              <a:t>ラスタリング</a:t>
            </a:r>
            <a:r>
              <a:rPr kumimoji="1" lang="en-US" altLang="ja-JP" dirty="0"/>
              <a:t>/</a:t>
            </a:r>
            <a:endParaRPr kumimoji="1" lang="ja-JP" altLang="en-US" dirty="0"/>
          </a:p>
        </p:txBody>
      </p:sp>
      <p:sp>
        <p:nvSpPr>
          <p:cNvPr id="4" name="テキスト ボックス 3">
            <a:extLst>
              <a:ext uri="{FF2B5EF4-FFF2-40B4-BE49-F238E27FC236}">
                <a16:creationId xmlns:a16="http://schemas.microsoft.com/office/drawing/2014/main" id="{3353D808-9F81-DF2B-57D5-62EE2C5C4F8E}"/>
              </a:ext>
            </a:extLst>
          </p:cNvPr>
          <p:cNvSpPr txBox="1"/>
          <p:nvPr/>
        </p:nvSpPr>
        <p:spPr>
          <a:xfrm>
            <a:off x="451908" y="711689"/>
            <a:ext cx="12053454" cy="4435573"/>
          </a:xfrm>
          <a:prstGeom prst="rect">
            <a:avLst/>
          </a:prstGeom>
          <a:noFill/>
        </p:spPr>
        <p:txBody>
          <a:bodyPr wrap="square">
            <a:spAutoFit/>
          </a:bodyPr>
          <a:lstStyle/>
          <a:p>
            <a:r>
              <a:rPr kumimoji="1" lang="ja-JP" altLang="en-US" b="1" dirty="0"/>
              <a:t>ドップラー速度をもとにした自己速度・物体速度推測アルゴリズム①</a:t>
            </a:r>
            <a:endParaRPr kumimoji="1" lang="en-US" altLang="ja-JP" b="1" dirty="0"/>
          </a:p>
          <a:p>
            <a:r>
              <a:rPr lang="ja-JP" altLang="en-US" dirty="0"/>
              <a:t>　　前のアルゴリズムで静止していると予想された点の集合</a:t>
            </a:r>
            <a:r>
              <a:rPr lang="en-US" altLang="ja-JP" dirty="0"/>
              <a:t>Ps</a:t>
            </a:r>
            <a:r>
              <a:rPr lang="ja-JP" altLang="en-US" dirty="0"/>
              <a:t>に属する点の</a:t>
            </a:r>
            <a:endParaRPr lang="en-US" altLang="ja-JP" dirty="0"/>
          </a:p>
          <a:p>
            <a:r>
              <a:rPr kumimoji="1" lang="ja-JP" altLang="en-US" dirty="0"/>
              <a:t>観測されたドップラー速度ベクトル、つまり相対速度ベクトルを放射方向と方位方向に分解したときの</a:t>
            </a:r>
            <a:endParaRPr kumimoji="1" lang="en-US" altLang="ja-JP" dirty="0"/>
          </a:p>
          <a:p>
            <a:r>
              <a:rPr kumimoji="1" lang="ja-JP" altLang="en-US" dirty="0"/>
              <a:t>放射方向の速度ベクトルを</a:t>
            </a:r>
            <a:r>
              <a:rPr kumimoji="1" lang="en-US" altLang="ja-JP" dirty="0"/>
              <a:t>v</a:t>
            </a:r>
            <a:r>
              <a:rPr kumimoji="1" lang="en-US" altLang="ja-JP" baseline="-25000" dirty="0"/>
              <a:t>1</a:t>
            </a:r>
            <a:r>
              <a:rPr kumimoji="1" lang="ja-JP" altLang="en-US" dirty="0"/>
              <a:t>、</a:t>
            </a:r>
            <a:r>
              <a:rPr kumimoji="1" lang="en-US" altLang="ja-JP" dirty="0"/>
              <a:t>v</a:t>
            </a:r>
            <a:r>
              <a:rPr kumimoji="1" lang="en-US" altLang="ja-JP" baseline="-25000" dirty="0"/>
              <a:t>2</a:t>
            </a:r>
            <a:r>
              <a:rPr kumimoji="1" lang="ja-JP" altLang="en-US" dirty="0"/>
              <a:t>、、、</a:t>
            </a:r>
            <a:r>
              <a:rPr kumimoji="1" lang="en-US" altLang="ja-JP" dirty="0"/>
              <a:t>v</a:t>
            </a:r>
            <a:r>
              <a:rPr kumimoji="1" lang="en-US" altLang="ja-JP" baseline="-25000" dirty="0"/>
              <a:t>n</a:t>
            </a:r>
            <a:r>
              <a:rPr kumimoji="1" lang="ja-JP" altLang="en-US" dirty="0"/>
              <a:t>とする。　</a:t>
            </a:r>
            <a:r>
              <a:rPr kumimoji="1" lang="en-US" altLang="ja-JP" dirty="0"/>
              <a:t>v</a:t>
            </a:r>
            <a:r>
              <a:rPr kumimoji="1" lang="en-US" altLang="ja-JP" baseline="-25000" dirty="0"/>
              <a:t>i</a:t>
            </a:r>
            <a:r>
              <a:rPr kumimoji="1" lang="en-US" altLang="ja-JP" dirty="0"/>
              <a:t>∈(v</a:t>
            </a:r>
            <a:r>
              <a:rPr kumimoji="1" lang="en-US" altLang="ja-JP" baseline="-25000" dirty="0"/>
              <a:t>ix </a:t>
            </a:r>
            <a:r>
              <a:rPr lang="en-US" altLang="ja-JP" dirty="0"/>
              <a:t>, </a:t>
            </a:r>
            <a:r>
              <a:rPr kumimoji="1" lang="en-US" altLang="ja-JP" dirty="0"/>
              <a:t>v</a:t>
            </a:r>
            <a:r>
              <a:rPr kumimoji="1" lang="en-US" altLang="ja-JP" baseline="-25000" dirty="0"/>
              <a:t>iy </a:t>
            </a:r>
            <a:r>
              <a:rPr lang="en-US" altLang="ja-JP" dirty="0"/>
              <a:t>, </a:t>
            </a:r>
            <a:r>
              <a:rPr kumimoji="1" lang="en-US" altLang="ja-JP" dirty="0"/>
              <a:t>v</a:t>
            </a:r>
            <a:r>
              <a:rPr kumimoji="1" lang="en-US" altLang="ja-JP" baseline="-25000" dirty="0"/>
              <a:t>iz </a:t>
            </a:r>
            <a:r>
              <a:rPr kumimoji="1" lang="en-US" altLang="ja-JP" dirty="0"/>
              <a:t>) </a:t>
            </a:r>
            <a:r>
              <a:rPr kumimoji="1" lang="ja-JP" altLang="en-US" dirty="0"/>
              <a:t>　</a:t>
            </a:r>
            <a:r>
              <a:rPr kumimoji="1" lang="en-US" altLang="ja-JP" dirty="0"/>
              <a:t>n</a:t>
            </a:r>
            <a:r>
              <a:rPr kumimoji="1" lang="ja-JP" altLang="en-US" dirty="0"/>
              <a:t>は点の個数</a:t>
            </a:r>
            <a:endParaRPr kumimoji="1" lang="en-US" altLang="ja-JP" dirty="0"/>
          </a:p>
          <a:p>
            <a:r>
              <a:rPr lang="en-US" altLang="ja-JP" dirty="0"/>
              <a:t>e</a:t>
            </a:r>
            <a:r>
              <a:rPr lang="en-US" altLang="ja-JP" baseline="-25000" dirty="0"/>
              <a:t>1</a:t>
            </a:r>
            <a:r>
              <a:rPr lang="ja-JP" altLang="en-US" dirty="0"/>
              <a:t>、</a:t>
            </a:r>
            <a:r>
              <a:rPr lang="en-US" altLang="ja-JP" dirty="0"/>
              <a:t> e</a:t>
            </a:r>
            <a:r>
              <a:rPr lang="en-US" altLang="ja-JP" baseline="-25000" dirty="0"/>
              <a:t>2</a:t>
            </a:r>
            <a:r>
              <a:rPr lang="ja-JP" altLang="en-US" dirty="0"/>
              <a:t>、、</a:t>
            </a:r>
            <a:r>
              <a:rPr lang="en-US" altLang="ja-JP" dirty="0"/>
              <a:t>e</a:t>
            </a:r>
            <a:r>
              <a:rPr lang="en-US" altLang="ja-JP" baseline="-25000" dirty="0"/>
              <a:t>n</a:t>
            </a:r>
            <a:r>
              <a:rPr lang="ja-JP" altLang="en-US" dirty="0"/>
              <a:t>をドップラー速度の向きの単位ベクトル、</a:t>
            </a:r>
            <a:r>
              <a:rPr lang="en-US" altLang="ja-JP" dirty="0"/>
              <a:t> e</a:t>
            </a:r>
            <a:r>
              <a:rPr lang="en-US" altLang="ja-JP" baseline="-25000" dirty="0"/>
              <a:t>i</a:t>
            </a:r>
            <a:r>
              <a:rPr lang="en-US" altLang="ja-JP" dirty="0"/>
              <a:t>=</a:t>
            </a:r>
            <a:r>
              <a:rPr kumimoji="1" lang="en-US" altLang="ja-JP" dirty="0"/>
              <a:t>v</a:t>
            </a:r>
            <a:r>
              <a:rPr kumimoji="1" lang="en-US" altLang="ja-JP" baseline="-25000" dirty="0"/>
              <a:t>i</a:t>
            </a:r>
            <a:r>
              <a:rPr kumimoji="1" lang="en-US" altLang="ja-JP" dirty="0"/>
              <a:t>/|v</a:t>
            </a:r>
            <a:r>
              <a:rPr kumimoji="1" lang="en-US" altLang="ja-JP" baseline="-25000" dirty="0"/>
              <a:t>i</a:t>
            </a:r>
            <a:r>
              <a:rPr kumimoji="1" lang="en-US" altLang="ja-JP" dirty="0"/>
              <a:t>|</a:t>
            </a:r>
            <a:endParaRPr lang="en-US" altLang="ja-JP" dirty="0"/>
          </a:p>
          <a:p>
            <a:r>
              <a:rPr lang="en-US" altLang="ja-JP" dirty="0"/>
              <a:t>Lidar</a:t>
            </a:r>
            <a:r>
              <a:rPr lang="ja-JP" altLang="en-US" dirty="0"/>
              <a:t>の速度を　</a:t>
            </a:r>
            <a:r>
              <a:rPr lang="en-US" altLang="ja-JP" dirty="0"/>
              <a:t>V</a:t>
            </a:r>
            <a:r>
              <a:rPr lang="en-US" altLang="ja-JP" baseline="-25000" dirty="0"/>
              <a:t>self</a:t>
            </a:r>
            <a:r>
              <a:rPr lang="ja-JP" altLang="en-US" dirty="0"/>
              <a:t>＝</a:t>
            </a:r>
            <a:r>
              <a:rPr lang="en-US" altLang="ja-JP" dirty="0"/>
              <a:t>(Vx</a:t>
            </a:r>
            <a:r>
              <a:rPr lang="ja-JP" altLang="en-US" dirty="0"/>
              <a:t>、</a:t>
            </a:r>
            <a:r>
              <a:rPr lang="en-US" altLang="ja-JP" dirty="0"/>
              <a:t>Vy</a:t>
            </a:r>
            <a:r>
              <a:rPr lang="ja-JP" altLang="en-US" dirty="0"/>
              <a:t>、</a:t>
            </a:r>
            <a:r>
              <a:rPr lang="en-US" altLang="ja-JP" dirty="0"/>
              <a:t>Vz)</a:t>
            </a:r>
            <a:r>
              <a:rPr lang="ja-JP" altLang="en-US" dirty="0"/>
              <a:t>　とすると次の式を満たす</a:t>
            </a:r>
            <a:endParaRPr lang="en-US" altLang="ja-JP" dirty="0"/>
          </a:p>
          <a:p>
            <a:endParaRPr lang="en-US" altLang="ja-JP" dirty="0"/>
          </a:p>
          <a:p>
            <a:r>
              <a:rPr kumimoji="1" lang="ja-JP" altLang="en-US" baseline="-25000" dirty="0"/>
              <a:t>　</a:t>
            </a:r>
            <a:endParaRPr kumimoji="1" lang="en-US" altLang="ja-JP" baseline="-25000" dirty="0"/>
          </a:p>
          <a:p>
            <a:endParaRPr kumimoji="1" lang="en-US" altLang="ja-JP" baseline="-25000" dirty="0"/>
          </a:p>
          <a:p>
            <a:r>
              <a:rPr lang="ja-JP" altLang="en-US" dirty="0"/>
              <a:t>すべての点で上記の関係が成り立つときに行列表現で記述すると</a:t>
            </a:r>
            <a:endParaRPr lang="en-US" altLang="ja-JP" dirty="0"/>
          </a:p>
          <a:p>
            <a:r>
              <a:rPr lang="ja-JP" altLang="en-US" dirty="0"/>
              <a:t>　</a:t>
            </a:r>
            <a:endParaRPr lang="en-US" altLang="ja-JP" dirty="0"/>
          </a:p>
          <a:p>
            <a:endParaRPr kumimoji="1" lang="ja-JP" altLang="en-US" dirty="0"/>
          </a:p>
          <a:p>
            <a:r>
              <a:rPr lang="ja-JP" altLang="en-US" baseline="30000" dirty="0"/>
              <a:t>　</a:t>
            </a:r>
            <a:endParaRPr lang="en-US" altLang="ja-JP" baseline="30000" dirty="0"/>
          </a:p>
          <a:p>
            <a:endParaRPr lang="en-US" altLang="ja-JP" baseline="30000" dirty="0"/>
          </a:p>
          <a:p>
            <a:endParaRPr lang="en-US" altLang="ja-JP" baseline="30000" dirty="0"/>
          </a:p>
          <a:p>
            <a:endParaRPr lang="en-US" altLang="ja-JP" dirty="0"/>
          </a:p>
        </p:txBody>
      </p:sp>
      <p:cxnSp>
        <p:nvCxnSpPr>
          <p:cNvPr id="25" name="直線矢印コネクタ 24">
            <a:extLst>
              <a:ext uri="{FF2B5EF4-FFF2-40B4-BE49-F238E27FC236}">
                <a16:creationId xmlns:a16="http://schemas.microsoft.com/office/drawing/2014/main" id="{955677A5-DB1A-76B2-94B0-ED67AF33881D}"/>
              </a:ext>
            </a:extLst>
          </p:cNvPr>
          <p:cNvCxnSpPr>
            <a:cxnSpLocks/>
          </p:cNvCxnSpPr>
          <p:nvPr/>
        </p:nvCxnSpPr>
        <p:spPr>
          <a:xfrm flipV="1">
            <a:off x="9014940" y="3245057"/>
            <a:ext cx="519902" cy="352554"/>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36045CCC-7C8C-28C9-6AA4-42A32848494F}"/>
              </a:ext>
            </a:extLst>
          </p:cNvPr>
          <p:cNvCxnSpPr>
            <a:cxnSpLocks/>
          </p:cNvCxnSpPr>
          <p:nvPr/>
        </p:nvCxnSpPr>
        <p:spPr>
          <a:xfrm flipV="1">
            <a:off x="8947109" y="2035942"/>
            <a:ext cx="469296" cy="145769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B09968C3-12AE-0C27-15AB-4D3C78B91CEC}"/>
              </a:ext>
            </a:extLst>
          </p:cNvPr>
          <p:cNvCxnSpPr>
            <a:cxnSpLocks/>
          </p:cNvCxnSpPr>
          <p:nvPr/>
        </p:nvCxnSpPr>
        <p:spPr>
          <a:xfrm flipV="1">
            <a:off x="8944221" y="2695281"/>
            <a:ext cx="1080029" cy="844384"/>
          </a:xfrm>
          <a:prstGeom prst="straightConnector1">
            <a:avLst/>
          </a:prstGeom>
          <a:ln w="571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2AD178B6-5E3F-5672-06C9-8F14282BBFBC}"/>
              </a:ext>
            </a:extLst>
          </p:cNvPr>
          <p:cNvCxnSpPr>
            <a:cxnSpLocks/>
          </p:cNvCxnSpPr>
          <p:nvPr/>
        </p:nvCxnSpPr>
        <p:spPr>
          <a:xfrm>
            <a:off x="9416405" y="2152205"/>
            <a:ext cx="607845" cy="589107"/>
          </a:xfrm>
          <a:prstGeom prst="line">
            <a:avLst/>
          </a:prstGeom>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570BD5E3-6138-7353-BA2F-7BB561AFCAB6}"/>
              </a:ext>
            </a:extLst>
          </p:cNvPr>
          <p:cNvSpPr txBox="1"/>
          <p:nvPr/>
        </p:nvSpPr>
        <p:spPr>
          <a:xfrm>
            <a:off x="8445126" y="2345947"/>
            <a:ext cx="715807" cy="395365"/>
          </a:xfrm>
          <a:prstGeom prst="rect">
            <a:avLst/>
          </a:prstGeom>
          <a:noFill/>
        </p:spPr>
        <p:txBody>
          <a:bodyPr wrap="square" rtlCol="0">
            <a:spAutoFit/>
          </a:bodyPr>
          <a:lstStyle/>
          <a:p>
            <a:r>
              <a:rPr kumimoji="1" lang="en-US" altLang="ja-JP" dirty="0"/>
              <a:t>V</a:t>
            </a:r>
            <a:r>
              <a:rPr kumimoji="1" lang="en-US" altLang="ja-JP" baseline="-25000" dirty="0"/>
              <a:t>self</a:t>
            </a:r>
            <a:endParaRPr kumimoji="1" lang="ja-JP" altLang="en-US" baseline="-25000" dirty="0"/>
          </a:p>
        </p:txBody>
      </p:sp>
      <p:sp>
        <p:nvSpPr>
          <p:cNvPr id="37" name="テキスト ボックス 36">
            <a:extLst>
              <a:ext uri="{FF2B5EF4-FFF2-40B4-BE49-F238E27FC236}">
                <a16:creationId xmlns:a16="http://schemas.microsoft.com/office/drawing/2014/main" id="{A0518362-3756-9B58-675E-AB98B13FCBE2}"/>
              </a:ext>
            </a:extLst>
          </p:cNvPr>
          <p:cNvSpPr txBox="1"/>
          <p:nvPr/>
        </p:nvSpPr>
        <p:spPr>
          <a:xfrm>
            <a:off x="9734177" y="2874977"/>
            <a:ext cx="715807" cy="395365"/>
          </a:xfrm>
          <a:prstGeom prst="rect">
            <a:avLst/>
          </a:prstGeom>
          <a:noFill/>
        </p:spPr>
        <p:txBody>
          <a:bodyPr wrap="square" rtlCol="0">
            <a:spAutoFit/>
          </a:bodyPr>
          <a:lstStyle/>
          <a:p>
            <a:r>
              <a:rPr kumimoji="1" lang="en-US" altLang="ja-JP" dirty="0"/>
              <a:t>|v</a:t>
            </a:r>
            <a:r>
              <a:rPr kumimoji="1" lang="en-US" altLang="ja-JP" baseline="-25000" dirty="0"/>
              <a:t>i</a:t>
            </a:r>
            <a:r>
              <a:rPr kumimoji="1" lang="en-US" altLang="ja-JP" dirty="0"/>
              <a:t>|</a:t>
            </a:r>
            <a:endParaRPr kumimoji="1" lang="ja-JP" altLang="en-US" dirty="0"/>
          </a:p>
        </p:txBody>
      </p:sp>
      <p:sp>
        <p:nvSpPr>
          <p:cNvPr id="38" name="テキスト ボックス 37">
            <a:extLst>
              <a:ext uri="{FF2B5EF4-FFF2-40B4-BE49-F238E27FC236}">
                <a16:creationId xmlns:a16="http://schemas.microsoft.com/office/drawing/2014/main" id="{C5B4F111-FB44-FA7A-BA7A-FB7CA57AF6B1}"/>
              </a:ext>
            </a:extLst>
          </p:cNvPr>
          <p:cNvSpPr txBox="1"/>
          <p:nvPr/>
        </p:nvSpPr>
        <p:spPr>
          <a:xfrm>
            <a:off x="9244769" y="3313203"/>
            <a:ext cx="715807" cy="395365"/>
          </a:xfrm>
          <a:prstGeom prst="rect">
            <a:avLst/>
          </a:prstGeom>
          <a:noFill/>
        </p:spPr>
        <p:txBody>
          <a:bodyPr wrap="square" rtlCol="0">
            <a:spAutoFit/>
          </a:bodyPr>
          <a:lstStyle/>
          <a:p>
            <a:r>
              <a:rPr kumimoji="1" lang="en-US" altLang="ja-JP" dirty="0"/>
              <a:t>e</a:t>
            </a:r>
            <a:r>
              <a:rPr kumimoji="1" lang="en-US" altLang="ja-JP" baseline="-25000" dirty="0"/>
              <a:t>i</a:t>
            </a:r>
            <a:endParaRPr kumimoji="1" lang="ja-JP" altLang="en-US" dirty="0"/>
          </a:p>
        </p:txBody>
      </p:sp>
      <p:sp>
        <p:nvSpPr>
          <p:cNvPr id="39" name="テキスト ボックス 38">
            <a:extLst>
              <a:ext uri="{FF2B5EF4-FFF2-40B4-BE49-F238E27FC236}">
                <a16:creationId xmlns:a16="http://schemas.microsoft.com/office/drawing/2014/main" id="{716FC973-7722-02FC-7555-F86FE3E35149}"/>
              </a:ext>
            </a:extLst>
          </p:cNvPr>
          <p:cNvSpPr txBox="1"/>
          <p:nvPr/>
        </p:nvSpPr>
        <p:spPr>
          <a:xfrm>
            <a:off x="290523" y="4847261"/>
            <a:ext cx="11610953" cy="1607491"/>
          </a:xfrm>
          <a:prstGeom prst="rect">
            <a:avLst/>
          </a:prstGeom>
          <a:noFill/>
        </p:spPr>
        <p:txBody>
          <a:bodyPr wrap="square" rtlCol="0">
            <a:spAutoFit/>
          </a:bodyPr>
          <a:lstStyle/>
          <a:p>
            <a:r>
              <a:rPr lang="en-US" altLang="ja-JP" dirty="0"/>
              <a:t>V</a:t>
            </a:r>
            <a:r>
              <a:rPr lang="ja-JP" altLang="en-US" dirty="0"/>
              <a:t>と</a:t>
            </a:r>
            <a:r>
              <a:rPr lang="en-US" altLang="ja-JP" dirty="0"/>
              <a:t>A</a:t>
            </a:r>
            <a:r>
              <a:rPr lang="ja-JP" altLang="en-US" dirty="0"/>
              <a:t>は観測結果から導きだせる。</a:t>
            </a:r>
            <a:endParaRPr lang="en-US" altLang="ja-JP" dirty="0"/>
          </a:p>
          <a:p>
            <a:r>
              <a:rPr lang="ja-JP" altLang="en-US" dirty="0"/>
              <a:t>理論上　</a:t>
            </a:r>
            <a:r>
              <a:rPr lang="en-US" altLang="ja-JP" dirty="0"/>
              <a:t>V</a:t>
            </a:r>
            <a:r>
              <a:rPr lang="ja-JP" altLang="en-US" dirty="0"/>
              <a:t>＋</a:t>
            </a:r>
            <a:r>
              <a:rPr lang="en-US" altLang="ja-JP" dirty="0"/>
              <a:t>A</a:t>
            </a:r>
            <a:r>
              <a:rPr lang="ja-JP" altLang="en-US" dirty="0"/>
              <a:t>・</a:t>
            </a:r>
            <a:r>
              <a:rPr lang="en-US" altLang="ja-JP" dirty="0"/>
              <a:t>V</a:t>
            </a:r>
            <a:r>
              <a:rPr lang="en-US" altLang="ja-JP" baseline="-25000" dirty="0"/>
              <a:t>self</a:t>
            </a:r>
            <a:r>
              <a:rPr lang="en-US" altLang="ja-JP" baseline="30000" dirty="0"/>
              <a:t>T</a:t>
            </a:r>
            <a:r>
              <a:rPr lang="en-US" altLang="ja-JP" dirty="0"/>
              <a:t>=0(n</a:t>
            </a:r>
            <a:r>
              <a:rPr lang="ja-JP" altLang="en-US" dirty="0"/>
              <a:t>次元</a:t>
            </a:r>
            <a:r>
              <a:rPr lang="en-US" altLang="ja-JP" dirty="0"/>
              <a:t>0</a:t>
            </a:r>
            <a:r>
              <a:rPr lang="ja-JP" altLang="en-US" dirty="0"/>
              <a:t>ベクトル</a:t>
            </a:r>
            <a:r>
              <a:rPr lang="en-US" altLang="ja-JP" dirty="0"/>
              <a:t>)</a:t>
            </a:r>
            <a:r>
              <a:rPr lang="ja-JP" altLang="en-US" dirty="0"/>
              <a:t>　</a:t>
            </a:r>
            <a:endParaRPr lang="en-US" altLang="ja-JP" dirty="0"/>
          </a:p>
          <a:p>
            <a:r>
              <a:rPr lang="ja-JP" altLang="en-US" dirty="0"/>
              <a:t>となるはずだが、ノイズなどもあるの、</a:t>
            </a:r>
            <a:r>
              <a:rPr lang="en-US" altLang="ja-JP" dirty="0"/>
              <a:t>n</a:t>
            </a:r>
            <a:r>
              <a:rPr lang="ja-JP" altLang="en-US" dirty="0"/>
              <a:t>個の要素のすべてが</a:t>
            </a:r>
            <a:r>
              <a:rPr lang="en-US" altLang="ja-JP" dirty="0"/>
              <a:t>0</a:t>
            </a:r>
            <a:r>
              <a:rPr lang="ja-JP" altLang="en-US" dirty="0"/>
              <a:t>になるのは難しい。</a:t>
            </a:r>
            <a:endParaRPr lang="en-US" altLang="ja-JP" dirty="0"/>
          </a:p>
          <a:p>
            <a:r>
              <a:rPr lang="ja-JP" altLang="en-US" dirty="0"/>
              <a:t>したがって、</a:t>
            </a:r>
            <a:r>
              <a:rPr lang="en-US" altLang="ja-JP" dirty="0"/>
              <a:t>n</a:t>
            </a:r>
            <a:r>
              <a:rPr lang="ja-JP" altLang="en-US" dirty="0"/>
              <a:t>個の要素がなるべく</a:t>
            </a:r>
            <a:r>
              <a:rPr lang="en-US" altLang="ja-JP" dirty="0"/>
              <a:t>0</a:t>
            </a:r>
            <a:r>
              <a:rPr lang="ja-JP" altLang="en-US" dirty="0"/>
              <a:t>に近づくような</a:t>
            </a:r>
            <a:r>
              <a:rPr kumimoji="1" lang="en-US" altLang="ja-JP" dirty="0"/>
              <a:t>V</a:t>
            </a:r>
            <a:r>
              <a:rPr kumimoji="1" lang="en-US" altLang="ja-JP" baseline="-25000" dirty="0"/>
              <a:t>self</a:t>
            </a:r>
            <a:r>
              <a:rPr lang="ja-JP" altLang="en-US" dirty="0"/>
              <a:t>を最小二乗法で求める。</a:t>
            </a:r>
            <a:endParaRPr lang="en-US" altLang="ja-JP" dirty="0"/>
          </a:p>
          <a:p>
            <a:r>
              <a:rPr lang="ja-JP" altLang="en-US" dirty="0"/>
              <a:t>つまり次の式を最小化する</a:t>
            </a:r>
            <a:r>
              <a:rPr lang="en-US" altLang="ja-JP" dirty="0"/>
              <a:t>V</a:t>
            </a:r>
            <a:r>
              <a:rPr lang="en-US" altLang="ja-JP" baseline="-25000" dirty="0"/>
              <a:t>self</a:t>
            </a:r>
            <a:r>
              <a:rPr lang="ja-JP" altLang="en-US" dirty="0"/>
              <a:t>を求める</a:t>
            </a:r>
            <a:endParaRPr kumimoji="1" lang="en-US" altLang="ja-JP" baseline="-25000" dirty="0"/>
          </a:p>
        </p:txBody>
      </p:sp>
      <p:sp>
        <p:nvSpPr>
          <p:cNvPr id="5" name="吹き出し: 折線 4">
            <a:extLst>
              <a:ext uri="{FF2B5EF4-FFF2-40B4-BE49-F238E27FC236}">
                <a16:creationId xmlns:a16="http://schemas.microsoft.com/office/drawing/2014/main" id="{9CDBD2CB-A827-EFB4-16BE-171C214225C3}"/>
              </a:ext>
            </a:extLst>
          </p:cNvPr>
          <p:cNvSpPr/>
          <p:nvPr/>
        </p:nvSpPr>
        <p:spPr>
          <a:xfrm>
            <a:off x="4231957" y="3653763"/>
            <a:ext cx="4028635" cy="445949"/>
          </a:xfrm>
          <a:prstGeom prst="borderCallout2">
            <a:avLst>
              <a:gd name="adj1" fmla="val 18750"/>
              <a:gd name="adj2" fmla="val -8333"/>
              <a:gd name="adj3" fmla="val 18750"/>
              <a:gd name="adj4" fmla="val -16667"/>
              <a:gd name="adj5" fmla="val 11462"/>
              <a:gd name="adj6" fmla="val -2686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静止点</a:t>
            </a:r>
            <a:r>
              <a:rPr lang="ja-JP" altLang="en-US" dirty="0">
                <a:solidFill>
                  <a:schemeClr val="tx1"/>
                </a:solidFill>
              </a:rPr>
              <a:t>からの相対速度</a:t>
            </a:r>
            <a:endParaRPr kumimoji="1" lang="ja-JP" altLang="en-US" dirty="0">
              <a:solidFill>
                <a:schemeClr val="tx1"/>
              </a:solidFill>
            </a:endParaRPr>
          </a:p>
        </p:txBody>
      </p:sp>
      <mc:AlternateContent xmlns:mc="http://schemas.openxmlformats.org/markup-compatibility/2006">
        <mc:Choice xmlns:a14="http://schemas.microsoft.com/office/drawing/2010/main" Requires="a14">
          <p:sp>
            <p:nvSpPr>
              <p:cNvPr id="9" name="テキスト ボックス 8">
                <a:extLst>
                  <a:ext uri="{FF2B5EF4-FFF2-40B4-BE49-F238E27FC236}">
                    <a16:creationId xmlns:a16="http://schemas.microsoft.com/office/drawing/2014/main" id="{98A7377C-22CF-D56C-1FF5-5220950B5647}"/>
                  </a:ext>
                </a:extLst>
              </p:cNvPr>
              <p:cNvSpPr txBox="1"/>
              <p:nvPr/>
            </p:nvSpPr>
            <p:spPr>
              <a:xfrm>
                <a:off x="543129" y="4131557"/>
                <a:ext cx="2984022"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𝑉</m:t>
                      </m:r>
                      <m:r>
                        <a:rPr kumimoji="1" lang="en-US" altLang="ja-JP" sz="2400" b="0" i="1" smtClean="0">
                          <a:latin typeface="Cambria Math" panose="02040503050406030204" pitchFamily="18" charset="0"/>
                        </a:rPr>
                        <m:t>=</m:t>
                      </m:r>
                      <m:d>
                        <m:dPr>
                          <m:begChr m:val="["/>
                          <m:endChr m:val="]"/>
                          <m:ctrlPr>
                            <a:rPr kumimoji="1" lang="en-US" altLang="ja-JP" sz="2400" b="0" i="1" smtClean="0">
                              <a:latin typeface="Cambria Math" panose="02040503050406030204" pitchFamily="18" charset="0"/>
                            </a:rPr>
                          </m:ctrlPr>
                        </m:dPr>
                        <m:e>
                          <m:d>
                            <m:dPr>
                              <m:begChr m:val="|"/>
                              <m:endChr m:val="|"/>
                              <m:ctrlPr>
                                <a:rPr kumimoji="1" lang="en-US" altLang="ja-JP" sz="2400" b="0" i="1" smtClean="0">
                                  <a:latin typeface="Cambria Math" panose="02040503050406030204" pitchFamily="18" charset="0"/>
                                </a:rPr>
                              </m:ctrlPr>
                            </m:dPr>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𝑣</m:t>
                                  </m:r>
                                </m:e>
                                <m:sub>
                                  <m:r>
                                    <a:rPr kumimoji="1" lang="en-US" altLang="ja-JP" sz="2400" b="0" i="1" smtClean="0">
                                      <a:latin typeface="Cambria Math" panose="02040503050406030204" pitchFamily="18" charset="0"/>
                                    </a:rPr>
                                    <m:t>1</m:t>
                                  </m:r>
                                </m:sub>
                              </m:sSub>
                            </m:e>
                          </m:d>
                          <m:r>
                            <a:rPr kumimoji="1" lang="en-US" altLang="ja-JP" sz="2400" b="0" i="1" smtClean="0">
                              <a:latin typeface="Cambria Math" panose="02040503050406030204" pitchFamily="18" charset="0"/>
                            </a:rPr>
                            <m:t>,</m:t>
                          </m:r>
                          <m:d>
                            <m:dPr>
                              <m:begChr m:val="|"/>
                              <m:endChr m:val="|"/>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𝑣</m:t>
                                  </m:r>
                                </m:e>
                                <m:sub>
                                  <m:r>
                                    <a:rPr lang="en-US" altLang="ja-JP" sz="2400" b="0" i="1" smtClean="0">
                                      <a:latin typeface="Cambria Math" panose="02040503050406030204" pitchFamily="18" charset="0"/>
                                    </a:rPr>
                                    <m:t>2</m:t>
                                  </m:r>
                                </m:sub>
                              </m:sSub>
                            </m:e>
                          </m:d>
                          <m:r>
                            <a:rPr lang="en-US" altLang="ja-JP" sz="2400" b="0" i="1" smtClean="0">
                              <a:latin typeface="Cambria Math" panose="02040503050406030204" pitchFamily="18" charset="0"/>
                            </a:rPr>
                            <m:t>,,,,</m:t>
                          </m:r>
                          <m:d>
                            <m:dPr>
                              <m:begChr m:val="|"/>
                              <m:endChr m:val="|"/>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𝑣</m:t>
                                  </m:r>
                                </m:e>
                                <m:sub>
                                  <m:r>
                                    <a:rPr lang="en-US" altLang="ja-JP" sz="2400" b="0" i="1" smtClean="0">
                                      <a:latin typeface="Cambria Math" panose="02040503050406030204" pitchFamily="18" charset="0"/>
                                    </a:rPr>
                                    <m:t>𝑛</m:t>
                                  </m:r>
                                </m:sub>
                              </m:sSub>
                            </m:e>
                          </m:d>
                        </m:e>
                      </m:d>
                    </m:oMath>
                  </m:oMathPara>
                </a14:m>
                <a:endParaRPr kumimoji="1" lang="ja-JP" altLang="en-US" sz="2400" dirty="0"/>
              </a:p>
            </p:txBody>
          </p:sp>
        </mc:Choice>
        <mc:Fallback>
          <p:sp>
            <p:nvSpPr>
              <p:cNvPr id="9" name="テキスト ボックス 8">
                <a:extLst>
                  <a:ext uri="{FF2B5EF4-FFF2-40B4-BE49-F238E27FC236}">
                    <a16:creationId xmlns:a16="http://schemas.microsoft.com/office/drawing/2014/main" id="{98A7377C-22CF-D56C-1FF5-5220950B5647}"/>
                  </a:ext>
                </a:extLst>
              </p:cNvPr>
              <p:cNvSpPr txBox="1">
                <a:spLocks noRot="1" noChangeAspect="1" noMove="1" noResize="1" noEditPoints="1" noAdjustHandles="1" noChangeArrowheads="1" noChangeShapeType="1" noTextEdit="1"/>
              </p:cNvSpPr>
              <p:nvPr/>
            </p:nvSpPr>
            <p:spPr>
              <a:xfrm>
                <a:off x="543129" y="4131557"/>
                <a:ext cx="2984022" cy="369332"/>
              </a:xfrm>
              <a:prstGeom prst="rect">
                <a:avLst/>
              </a:prstGeom>
              <a:blipFill>
                <a:blip r:embed="rId2"/>
                <a:stretch>
                  <a:fillRect l="-1429" b="-1833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0" name="テキスト ボックス 9">
                <a:extLst>
                  <a:ext uri="{FF2B5EF4-FFF2-40B4-BE49-F238E27FC236}">
                    <a16:creationId xmlns:a16="http://schemas.microsoft.com/office/drawing/2014/main" id="{F87F7331-B9B7-FC72-AC77-AC5D60B55280}"/>
                  </a:ext>
                </a:extLst>
              </p:cNvPr>
              <p:cNvSpPr txBox="1"/>
              <p:nvPr/>
            </p:nvSpPr>
            <p:spPr>
              <a:xfrm>
                <a:off x="3820324" y="4131557"/>
                <a:ext cx="2408736"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𝐴</m:t>
                      </m:r>
                      <m:r>
                        <a:rPr kumimoji="1" lang="en-US" altLang="ja-JP" sz="2400" b="0" i="1" smtClean="0">
                          <a:latin typeface="Cambria Math" panose="02040503050406030204" pitchFamily="18" charset="0"/>
                        </a:rPr>
                        <m:t>=</m:t>
                      </m:r>
                      <m:d>
                        <m:dPr>
                          <m:begChr m:val="["/>
                          <m:endChr m:val="]"/>
                          <m:ctrlPr>
                            <a:rPr kumimoji="1" lang="en-US" altLang="ja-JP" sz="2400" b="0" i="1" smtClean="0">
                              <a:latin typeface="Cambria Math" panose="02040503050406030204" pitchFamily="18" charset="0"/>
                            </a:rPr>
                          </m:ctrlPr>
                        </m:dPr>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𝑒</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𝑒</m:t>
                              </m:r>
                            </m:e>
                            <m:sub>
                              <m:r>
                                <a:rPr lang="en-US" altLang="ja-JP" sz="2400" b="0" i="1" smtClean="0">
                                  <a:latin typeface="Cambria Math" panose="02040503050406030204" pitchFamily="18" charset="0"/>
                                </a:rPr>
                                <m:t>2</m:t>
                              </m:r>
                            </m:sub>
                          </m:sSub>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𝑒</m:t>
                              </m:r>
                            </m:e>
                            <m:sub>
                              <m:r>
                                <a:rPr lang="en-US" altLang="ja-JP" sz="2400" b="0" i="1" smtClean="0">
                                  <a:latin typeface="Cambria Math" panose="02040503050406030204" pitchFamily="18" charset="0"/>
                                </a:rPr>
                                <m:t>𝑛</m:t>
                              </m:r>
                            </m:sub>
                          </m:sSub>
                        </m:e>
                      </m:d>
                    </m:oMath>
                  </m:oMathPara>
                </a14:m>
                <a:endParaRPr kumimoji="1" lang="ja-JP" altLang="en-US" sz="2400" dirty="0"/>
              </a:p>
            </p:txBody>
          </p:sp>
        </mc:Choice>
        <mc:Fallback>
          <p:sp>
            <p:nvSpPr>
              <p:cNvPr id="10" name="テキスト ボックス 9">
                <a:extLst>
                  <a:ext uri="{FF2B5EF4-FFF2-40B4-BE49-F238E27FC236}">
                    <a16:creationId xmlns:a16="http://schemas.microsoft.com/office/drawing/2014/main" id="{F87F7331-B9B7-FC72-AC77-AC5D60B55280}"/>
                  </a:ext>
                </a:extLst>
              </p:cNvPr>
              <p:cNvSpPr txBox="1">
                <a:spLocks noRot="1" noChangeAspect="1" noMove="1" noResize="1" noEditPoints="1" noAdjustHandles="1" noChangeArrowheads="1" noChangeShapeType="1" noTextEdit="1"/>
              </p:cNvSpPr>
              <p:nvPr/>
            </p:nvSpPr>
            <p:spPr>
              <a:xfrm>
                <a:off x="3820324" y="4131557"/>
                <a:ext cx="2408736" cy="369332"/>
              </a:xfrm>
              <a:prstGeom prst="rect">
                <a:avLst/>
              </a:prstGeom>
              <a:blipFill>
                <a:blip r:embed="rId3"/>
                <a:stretch>
                  <a:fillRect l="-1013" b="-1833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7AE92EAB-25D7-A7E4-A40A-3E138C733D9F}"/>
                  </a:ext>
                </a:extLst>
              </p:cNvPr>
              <p:cNvSpPr txBox="1"/>
              <p:nvPr/>
            </p:nvSpPr>
            <p:spPr>
              <a:xfrm>
                <a:off x="543129" y="3510885"/>
                <a:ext cx="2704651" cy="49853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𝑉</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𝐴</m:t>
                      </m:r>
                      <m:r>
                        <a:rPr kumimoji="1" lang="en-US" altLang="ja-JP" sz="2400" b="0" i="1" smtClean="0">
                          <a:latin typeface="Cambria Math" panose="02040503050406030204" pitchFamily="18" charset="0"/>
                          <a:ea typeface="Cambria Math" panose="02040503050406030204" pitchFamily="18" charset="0"/>
                        </a:rPr>
                        <m:t>∙</m:t>
                      </m:r>
                      <m:sSup>
                        <m:sSupPr>
                          <m:ctrlPr>
                            <a:rPr kumimoji="1" lang="en-US" altLang="ja-JP" sz="2400" b="0" i="1" smtClean="0">
                              <a:latin typeface="Cambria Math" panose="02040503050406030204" pitchFamily="18" charset="0"/>
                              <a:ea typeface="Cambria Math" panose="02040503050406030204" pitchFamily="18" charset="0"/>
                            </a:rPr>
                          </m:ctrlPr>
                        </m:sSupPr>
                        <m:e>
                          <m:d>
                            <m:dPr>
                              <m:ctrlPr>
                                <a:rPr kumimoji="1" lang="en-US" altLang="ja-JP" sz="2400" b="0" i="1" smtClean="0">
                                  <a:latin typeface="Cambria Math" panose="02040503050406030204" pitchFamily="18" charset="0"/>
                                  <a:ea typeface="Cambria Math" panose="02040503050406030204" pitchFamily="18" charset="0"/>
                                </a:rPr>
                              </m:ctrlPr>
                            </m:dPr>
                            <m:e>
                              <m:r>
                                <a:rPr kumimoji="1" lang="en-US" altLang="ja-JP" sz="2400" b="0" i="1" smtClean="0">
                                  <a:latin typeface="Cambria Math" panose="02040503050406030204" pitchFamily="18" charset="0"/>
                                  <a:ea typeface="Cambria Math" panose="02040503050406030204" pitchFamily="18" charset="0"/>
                                </a:rPr>
                                <m:t>0−</m:t>
                              </m:r>
                              <m:sSub>
                                <m:sSubPr>
                                  <m:ctrlPr>
                                    <a:rPr kumimoji="1" lang="en-US" altLang="ja-JP" sz="2400" b="0" i="1" smtClean="0">
                                      <a:latin typeface="Cambria Math" panose="02040503050406030204" pitchFamily="18" charset="0"/>
                                      <a:ea typeface="Cambria Math" panose="02040503050406030204" pitchFamily="18" charset="0"/>
                                    </a:rPr>
                                  </m:ctrlPr>
                                </m:sSubPr>
                                <m:e>
                                  <m:r>
                                    <a:rPr kumimoji="1" lang="en-US" altLang="ja-JP" sz="2400" b="0" i="1" smtClean="0">
                                      <a:latin typeface="Cambria Math" panose="02040503050406030204" pitchFamily="18" charset="0"/>
                                      <a:ea typeface="Cambria Math" panose="02040503050406030204" pitchFamily="18" charset="0"/>
                                    </a:rPr>
                                    <m:t>𝑉</m:t>
                                  </m:r>
                                </m:e>
                                <m:sub>
                                  <m:r>
                                    <a:rPr kumimoji="1" lang="en-US" altLang="ja-JP" sz="2400" b="0" i="1" smtClean="0">
                                      <a:latin typeface="Cambria Math" panose="02040503050406030204" pitchFamily="18" charset="0"/>
                                      <a:ea typeface="Cambria Math" panose="02040503050406030204" pitchFamily="18" charset="0"/>
                                    </a:rPr>
                                    <m:t>𝑠𝑒𝑙𝑓</m:t>
                                  </m:r>
                                </m:sub>
                              </m:sSub>
                            </m:e>
                          </m:d>
                        </m:e>
                        <m:sup>
                          <m:r>
                            <a:rPr kumimoji="1" lang="en-US" altLang="ja-JP" sz="2400" b="0" i="1" smtClean="0">
                              <a:latin typeface="Cambria Math" panose="02040503050406030204" pitchFamily="18" charset="0"/>
                              <a:ea typeface="Cambria Math" panose="02040503050406030204" pitchFamily="18" charset="0"/>
                            </a:rPr>
                            <m:t>𝑇</m:t>
                          </m:r>
                        </m:sup>
                      </m:sSup>
                    </m:oMath>
                  </m:oMathPara>
                </a14:m>
                <a:endParaRPr kumimoji="1" lang="ja-JP" altLang="en-US" sz="2400" dirty="0"/>
              </a:p>
            </p:txBody>
          </p:sp>
        </mc:Choice>
        <mc:Fallback>
          <p:sp>
            <p:nvSpPr>
              <p:cNvPr id="11" name="テキスト ボックス 10">
                <a:extLst>
                  <a:ext uri="{FF2B5EF4-FFF2-40B4-BE49-F238E27FC236}">
                    <a16:creationId xmlns:a16="http://schemas.microsoft.com/office/drawing/2014/main" id="{7AE92EAB-25D7-A7E4-A40A-3E138C733D9F}"/>
                  </a:ext>
                </a:extLst>
              </p:cNvPr>
              <p:cNvSpPr txBox="1">
                <a:spLocks noRot="1" noChangeAspect="1" noMove="1" noResize="1" noEditPoints="1" noAdjustHandles="1" noChangeArrowheads="1" noChangeShapeType="1" noTextEdit="1"/>
              </p:cNvSpPr>
              <p:nvPr/>
            </p:nvSpPr>
            <p:spPr>
              <a:xfrm>
                <a:off x="543129" y="3510885"/>
                <a:ext cx="2704651" cy="498534"/>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42877319-4330-635D-E304-696A0F69CF71}"/>
                  </a:ext>
                </a:extLst>
              </p:cNvPr>
              <p:cNvSpPr txBox="1"/>
              <p:nvPr/>
            </p:nvSpPr>
            <p:spPr>
              <a:xfrm>
                <a:off x="543129" y="2618981"/>
                <a:ext cx="2263055" cy="39895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kumimoji="1" lang="en-US" altLang="ja-JP" sz="2400" b="0" i="1" smtClean="0">
                              <a:latin typeface="Cambria Math" panose="02040503050406030204" pitchFamily="18" charset="0"/>
                            </a:rPr>
                          </m:ctrlPr>
                        </m:dPr>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𝑣</m:t>
                              </m:r>
                            </m:e>
                            <m:sub>
                              <m:r>
                                <a:rPr kumimoji="1" lang="en-US" altLang="ja-JP" sz="2400" b="0" i="1" smtClean="0">
                                  <a:latin typeface="Cambria Math" panose="02040503050406030204" pitchFamily="18" charset="0"/>
                                </a:rPr>
                                <m:t>𝑖</m:t>
                              </m:r>
                            </m:sub>
                          </m:sSub>
                        </m:e>
                      </m:d>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𝑉</m:t>
                          </m:r>
                        </m:e>
                        <m:sub>
                          <m:r>
                            <a:rPr kumimoji="1" lang="en-US" altLang="ja-JP" sz="2400" b="0" i="1" smtClean="0">
                              <a:latin typeface="Cambria Math" panose="02040503050406030204" pitchFamily="18" charset="0"/>
                            </a:rPr>
                            <m:t>𝑠𝑒𝑙𝑓</m:t>
                          </m:r>
                        </m:sub>
                      </m:sSub>
                      <m:r>
                        <a:rPr lang="en-US" altLang="ja-JP" sz="2400" i="1">
                          <a:latin typeface="Cambria Math" panose="02040503050406030204" pitchFamily="18" charset="0"/>
                          <a:ea typeface="Cambria Math" panose="02040503050406030204" pitchFamily="18" charset="0"/>
                        </a:rPr>
                        <m:t>∙</m:t>
                      </m:r>
                      <m:sSub>
                        <m:sSubPr>
                          <m:ctrlPr>
                            <a:rPr lang="en-US" altLang="ja-JP" sz="2400" i="1" smtClean="0">
                              <a:latin typeface="Cambria Math" panose="02040503050406030204" pitchFamily="18" charset="0"/>
                              <a:ea typeface="Cambria Math" panose="02040503050406030204" pitchFamily="18" charset="0"/>
                            </a:rPr>
                          </m:ctrlPr>
                        </m:sSubPr>
                        <m:e>
                          <m:r>
                            <a:rPr lang="en-US" altLang="ja-JP" sz="2400" b="0" i="1" smtClean="0">
                              <a:latin typeface="Cambria Math" panose="02040503050406030204" pitchFamily="18" charset="0"/>
                              <a:ea typeface="Cambria Math" panose="02040503050406030204" pitchFamily="18" charset="0"/>
                            </a:rPr>
                            <m:t>𝑒</m:t>
                          </m:r>
                        </m:e>
                        <m:sub>
                          <m:r>
                            <a:rPr lang="en-US" altLang="ja-JP" sz="2400" b="0" i="1" smtClean="0">
                              <a:latin typeface="Cambria Math" panose="02040503050406030204" pitchFamily="18" charset="0"/>
                              <a:ea typeface="Cambria Math" panose="02040503050406030204" pitchFamily="18" charset="0"/>
                            </a:rPr>
                            <m:t>𝑖</m:t>
                          </m:r>
                        </m:sub>
                      </m:sSub>
                    </m:oMath>
                  </m:oMathPara>
                </a14:m>
                <a:endParaRPr kumimoji="1" lang="ja-JP" altLang="en-US" sz="2400" dirty="0"/>
              </a:p>
            </p:txBody>
          </p:sp>
        </mc:Choice>
        <mc:Fallback>
          <p:sp>
            <p:nvSpPr>
              <p:cNvPr id="12" name="テキスト ボックス 11">
                <a:extLst>
                  <a:ext uri="{FF2B5EF4-FFF2-40B4-BE49-F238E27FC236}">
                    <a16:creationId xmlns:a16="http://schemas.microsoft.com/office/drawing/2014/main" id="{42877319-4330-635D-E304-696A0F69CF71}"/>
                  </a:ext>
                </a:extLst>
              </p:cNvPr>
              <p:cNvSpPr txBox="1">
                <a:spLocks noRot="1" noChangeAspect="1" noMove="1" noResize="1" noEditPoints="1" noAdjustHandles="1" noChangeArrowheads="1" noChangeShapeType="1" noTextEdit="1"/>
              </p:cNvSpPr>
              <p:nvPr/>
            </p:nvSpPr>
            <p:spPr>
              <a:xfrm>
                <a:off x="543129" y="2618981"/>
                <a:ext cx="2263055" cy="398955"/>
              </a:xfrm>
              <a:prstGeom prst="rect">
                <a:avLst/>
              </a:prstGeom>
              <a:blipFill>
                <a:blip r:embed="rId5"/>
                <a:stretch>
                  <a:fillRect r="-270" b="-27692"/>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5" name="テキスト ボックス 14">
                <a:extLst>
                  <a:ext uri="{FF2B5EF4-FFF2-40B4-BE49-F238E27FC236}">
                    <a16:creationId xmlns:a16="http://schemas.microsoft.com/office/drawing/2014/main" id="{DDF15935-AC09-7087-9A93-7DEC404CE66E}"/>
                  </a:ext>
                </a:extLst>
              </p:cNvPr>
              <p:cNvSpPr txBox="1"/>
              <p:nvPr/>
            </p:nvSpPr>
            <p:spPr>
              <a:xfrm>
                <a:off x="5024692" y="6170183"/>
                <a:ext cx="3713389" cy="45345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𝐿</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𝑉</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𝑓</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𝐴</m:t>
                              </m:r>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𝑉</m:t>
                                  </m:r>
                                </m:e>
                                <m:sub>
                                  <m:r>
                                    <a:rPr kumimoji="1" lang="en-US" altLang="ja-JP" b="0" i="1" smtClean="0">
                                      <a:latin typeface="Cambria Math" panose="02040503050406030204" pitchFamily="18" charset="0"/>
                                    </a:rPr>
                                    <m:t>𝑠𝑒𝑙𝑓</m:t>
                                  </m:r>
                                </m:sub>
                              </m:sSub>
                            </m:e>
                          </m:d>
                        </m:e>
                      </m:d>
                      <m:r>
                        <a:rPr kumimoji="1" lang="en-US" altLang="ja-JP" b="0" i="1" smtClean="0">
                          <a:latin typeface="Cambria Math" panose="02040503050406030204" pitchFamily="18" charset="0"/>
                        </a:rPr>
                        <m:t>=</m:t>
                      </m:r>
                      <m:d>
                        <m:dPr>
                          <m:begChr m:val="|"/>
                          <m:endChr m:val="|"/>
                          <m:ctrlPr>
                            <a:rPr kumimoji="1" lang="en-US" altLang="ja-JP" b="0" i="1" smtClean="0">
                              <a:latin typeface="Cambria Math" panose="02040503050406030204" pitchFamily="18" charset="0"/>
                            </a:rPr>
                          </m:ctrlPr>
                        </m:dPr>
                        <m:e>
                          <m:r>
                            <a:rPr lang="en-US" altLang="ja-JP" i="1">
                              <a:latin typeface="Cambria Math" panose="02040503050406030204" pitchFamily="18" charset="0"/>
                            </a:rPr>
                            <m:t>𝑉</m:t>
                          </m:r>
                          <m:r>
                            <a:rPr lang="en-US" altLang="ja-JP" i="1">
                              <a:latin typeface="Cambria Math" panose="02040503050406030204" pitchFamily="18" charset="0"/>
                            </a:rPr>
                            <m:t>+</m:t>
                          </m:r>
                          <m:r>
                            <a:rPr lang="en-US" altLang="ja-JP" i="1">
                              <a:latin typeface="Cambria Math" panose="02040503050406030204" pitchFamily="18" charset="0"/>
                            </a:rPr>
                            <m:t>𝐴</m:t>
                          </m:r>
                          <m:r>
                            <a:rPr lang="en-US" altLang="ja-JP" i="1">
                              <a:latin typeface="Cambria Math" panose="02040503050406030204" pitchFamily="18" charset="0"/>
                              <a:ea typeface="Cambria Math" panose="02040503050406030204" pitchFamily="18" charset="0"/>
                            </a:rPr>
                            <m:t>∙</m:t>
                          </m:r>
                          <m:sSubSup>
                            <m:sSubSupPr>
                              <m:ctrlPr>
                                <a:rPr lang="en-US" altLang="ja-JP" i="1">
                                  <a:latin typeface="Cambria Math" panose="02040503050406030204" pitchFamily="18" charset="0"/>
                                  <a:ea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𝑉</m:t>
                              </m:r>
                            </m:e>
                            <m:sub>
                              <m:r>
                                <a:rPr lang="en-US" altLang="ja-JP" i="1">
                                  <a:latin typeface="Cambria Math" panose="02040503050406030204" pitchFamily="18" charset="0"/>
                                  <a:ea typeface="Cambria Math" panose="02040503050406030204" pitchFamily="18" charset="0"/>
                                </a:rPr>
                                <m:t>𝑠𝑒𝑙𝑓</m:t>
                              </m:r>
                            </m:sub>
                            <m:sup>
                              <m:r>
                                <a:rPr lang="en-US" altLang="ja-JP" i="1">
                                  <a:latin typeface="Cambria Math" panose="02040503050406030204" pitchFamily="18" charset="0"/>
                                  <a:ea typeface="Cambria Math" panose="02040503050406030204" pitchFamily="18" charset="0"/>
                                </a:rPr>
                                <m:t>𝑇</m:t>
                              </m:r>
                            </m:sup>
                          </m:sSubSup>
                        </m:e>
                      </m:d>
                    </m:oMath>
                  </m:oMathPara>
                </a14:m>
                <a:endParaRPr kumimoji="1" lang="en-US" altLang="ja-JP" b="0" dirty="0"/>
              </a:p>
            </p:txBody>
          </p:sp>
        </mc:Choice>
        <mc:Fallback>
          <p:sp>
            <p:nvSpPr>
              <p:cNvPr id="15" name="テキスト ボックス 14">
                <a:extLst>
                  <a:ext uri="{FF2B5EF4-FFF2-40B4-BE49-F238E27FC236}">
                    <a16:creationId xmlns:a16="http://schemas.microsoft.com/office/drawing/2014/main" id="{DDF15935-AC09-7087-9A93-7DEC404CE66E}"/>
                  </a:ext>
                </a:extLst>
              </p:cNvPr>
              <p:cNvSpPr txBox="1">
                <a:spLocks noRot="1" noChangeAspect="1" noMove="1" noResize="1" noEditPoints="1" noAdjustHandles="1" noChangeArrowheads="1" noChangeShapeType="1" noTextEdit="1"/>
              </p:cNvSpPr>
              <p:nvPr/>
            </p:nvSpPr>
            <p:spPr>
              <a:xfrm>
                <a:off x="5024692" y="6170183"/>
                <a:ext cx="3713389" cy="453457"/>
              </a:xfrm>
              <a:prstGeom prst="rect">
                <a:avLst/>
              </a:prstGeom>
              <a:blipFill>
                <a:blip r:embed="rId6"/>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61182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FB25B5-EBB9-B44A-A843-E382749F3333}"/>
              </a:ext>
            </a:extLst>
          </p:cNvPr>
          <p:cNvSpPr>
            <a:spLocks noGrp="1"/>
          </p:cNvSpPr>
          <p:nvPr>
            <p:ph type="title"/>
          </p:nvPr>
        </p:nvSpPr>
        <p:spPr/>
        <p:txBody>
          <a:bodyPr/>
          <a:lstStyle/>
          <a:p>
            <a:r>
              <a:rPr lang="en-US" altLang="ja-JP" dirty="0"/>
              <a:t>1. </a:t>
            </a:r>
            <a:r>
              <a:rPr lang="ja-JP" altLang="en-US" dirty="0"/>
              <a:t>路面分離</a:t>
            </a:r>
            <a:r>
              <a:rPr lang="en-US" altLang="ja-JP" dirty="0"/>
              <a:t>/Patchwork, Patchwork++</a:t>
            </a:r>
            <a:endParaRPr kumimoji="1" lang="ja-JP" altLang="en-US" dirty="0"/>
          </a:p>
        </p:txBody>
      </p:sp>
      <p:sp>
        <p:nvSpPr>
          <p:cNvPr id="4" name="テキスト ボックス 3">
            <a:extLst>
              <a:ext uri="{FF2B5EF4-FFF2-40B4-BE49-F238E27FC236}">
                <a16:creationId xmlns:a16="http://schemas.microsoft.com/office/drawing/2014/main" id="{3418731E-27D8-4237-2C49-0067EE592248}"/>
              </a:ext>
            </a:extLst>
          </p:cNvPr>
          <p:cNvSpPr txBox="1"/>
          <p:nvPr/>
        </p:nvSpPr>
        <p:spPr>
          <a:xfrm>
            <a:off x="138546" y="854492"/>
            <a:ext cx="10811521" cy="395365"/>
          </a:xfrm>
          <a:prstGeom prst="rect">
            <a:avLst/>
          </a:prstGeom>
          <a:noFill/>
        </p:spPr>
        <p:txBody>
          <a:bodyPr wrap="square" rtlCol="0">
            <a:spAutoFit/>
          </a:bodyPr>
          <a:lstStyle/>
          <a:p>
            <a:r>
              <a:rPr lang="en-US" altLang="ja-JP" b="1" dirty="0"/>
              <a:t>a</a:t>
            </a:r>
            <a:r>
              <a:rPr lang="ja-JP" altLang="en-US" b="1" dirty="0"/>
              <a:t>）</a:t>
            </a:r>
            <a:r>
              <a:rPr lang="en-US" altLang="ja-JP" b="1" dirty="0"/>
              <a:t>RNA</a:t>
            </a:r>
            <a:r>
              <a:rPr lang="ja-JP" altLang="en-US" b="1" dirty="0"/>
              <a:t>：</a:t>
            </a:r>
            <a:r>
              <a:rPr lang="en-US" altLang="ja-JP" b="1" dirty="0"/>
              <a:t> Reflected Noise Removal</a:t>
            </a:r>
            <a:endParaRPr lang="ja-JP" altLang="en-US" b="1" dirty="0"/>
          </a:p>
        </p:txBody>
      </p:sp>
      <p:pic>
        <p:nvPicPr>
          <p:cNvPr id="10" name="図 9">
            <a:extLst>
              <a:ext uri="{FF2B5EF4-FFF2-40B4-BE49-F238E27FC236}">
                <a16:creationId xmlns:a16="http://schemas.microsoft.com/office/drawing/2014/main" id="{50A7AC11-A986-1969-745D-D0BE878D038C}"/>
              </a:ext>
            </a:extLst>
          </p:cNvPr>
          <p:cNvPicPr>
            <a:picLocks noChangeAspect="1"/>
          </p:cNvPicPr>
          <p:nvPr/>
        </p:nvPicPr>
        <p:blipFill>
          <a:blip r:embed="rId2"/>
          <a:stretch>
            <a:fillRect/>
          </a:stretch>
        </p:blipFill>
        <p:spPr>
          <a:xfrm>
            <a:off x="5910874" y="2275586"/>
            <a:ext cx="5700715" cy="2462439"/>
          </a:xfrm>
          <a:prstGeom prst="rect">
            <a:avLst/>
          </a:prstGeom>
        </p:spPr>
      </p:pic>
      <p:sp>
        <p:nvSpPr>
          <p:cNvPr id="12" name="テキスト ボックス 11">
            <a:extLst>
              <a:ext uri="{FF2B5EF4-FFF2-40B4-BE49-F238E27FC236}">
                <a16:creationId xmlns:a16="http://schemas.microsoft.com/office/drawing/2014/main" id="{8ED2663C-D7C2-98AD-B5A1-E3F09350A215}"/>
              </a:ext>
            </a:extLst>
          </p:cNvPr>
          <p:cNvSpPr txBox="1"/>
          <p:nvPr/>
        </p:nvSpPr>
        <p:spPr>
          <a:xfrm>
            <a:off x="462463" y="1269292"/>
            <a:ext cx="11267070" cy="1938992"/>
          </a:xfrm>
          <a:prstGeom prst="rect">
            <a:avLst/>
          </a:prstGeom>
          <a:noFill/>
        </p:spPr>
        <p:txBody>
          <a:bodyPr wrap="square">
            <a:spAutoFit/>
          </a:bodyPr>
          <a:lstStyle/>
          <a:p>
            <a:r>
              <a:rPr lang="ja-JP" altLang="en-US" sz="2000" dirty="0"/>
              <a:t>課題</a:t>
            </a:r>
            <a:endParaRPr lang="en-US" altLang="ja-JP" sz="2000" dirty="0"/>
          </a:p>
          <a:p>
            <a:r>
              <a:rPr lang="ja-JP" altLang="en-US" sz="2000" dirty="0"/>
              <a:t>　光を反射しやすいものがあると、反射した光を</a:t>
            </a:r>
            <a:r>
              <a:rPr lang="en-US" altLang="ja-JP" sz="2000" dirty="0"/>
              <a:t>LiDAR</a:t>
            </a:r>
            <a:r>
              <a:rPr lang="ja-JP" altLang="en-US" sz="2000" dirty="0"/>
              <a:t>が検知して誤った点を発生する</a:t>
            </a:r>
            <a:endParaRPr lang="en-US" altLang="ja-JP" sz="2000" dirty="0"/>
          </a:p>
          <a:p>
            <a:r>
              <a:rPr lang="ja-JP" altLang="en-US" sz="2000" dirty="0"/>
              <a:t>・反射した点は地面よりも下にある</a:t>
            </a:r>
            <a:endParaRPr lang="en-US" altLang="ja-JP" sz="2000" dirty="0"/>
          </a:p>
          <a:p>
            <a:r>
              <a:rPr lang="ja-JP" altLang="en-US" sz="2000" dirty="0"/>
              <a:t>・反射しているので強度が低い</a:t>
            </a:r>
            <a:endParaRPr lang="en-US" altLang="ja-JP" sz="2000" dirty="0"/>
          </a:p>
          <a:p>
            <a:endParaRPr lang="en-US" altLang="ja-JP" sz="2000" dirty="0"/>
          </a:p>
          <a:p>
            <a:endParaRPr lang="en-US" altLang="ja-JP" sz="2000" dirty="0"/>
          </a:p>
        </p:txBody>
      </p:sp>
      <p:sp>
        <p:nvSpPr>
          <p:cNvPr id="14" name="テキスト ボックス 13">
            <a:extLst>
              <a:ext uri="{FF2B5EF4-FFF2-40B4-BE49-F238E27FC236}">
                <a16:creationId xmlns:a16="http://schemas.microsoft.com/office/drawing/2014/main" id="{E96AFF0F-3EC8-4BFB-BF0E-397FB70D50D7}"/>
              </a:ext>
            </a:extLst>
          </p:cNvPr>
          <p:cNvSpPr txBox="1"/>
          <p:nvPr/>
        </p:nvSpPr>
        <p:spPr>
          <a:xfrm>
            <a:off x="580410" y="2819239"/>
            <a:ext cx="7953989" cy="3425681"/>
          </a:xfrm>
          <a:prstGeom prst="rect">
            <a:avLst/>
          </a:prstGeom>
          <a:noFill/>
        </p:spPr>
        <p:txBody>
          <a:bodyPr wrap="square">
            <a:spAutoFit/>
          </a:bodyPr>
          <a:lstStyle/>
          <a:p>
            <a:r>
              <a:rPr lang="en-US" altLang="ja-JP" dirty="0" err="1"/>
              <a:t>h</a:t>
            </a:r>
            <a:r>
              <a:rPr lang="en-US" altLang="ja-JP" baseline="-25000" dirty="0" err="1"/>
              <a:t>noise</a:t>
            </a:r>
            <a:r>
              <a:rPr lang="ja-JP" altLang="en-US" dirty="0"/>
              <a:t>：高さの閾値</a:t>
            </a:r>
            <a:endParaRPr lang="en-US" altLang="ja-JP" dirty="0"/>
          </a:p>
          <a:p>
            <a:r>
              <a:rPr lang="en-US" altLang="ja-JP" dirty="0" err="1"/>
              <a:t>I</a:t>
            </a:r>
            <a:r>
              <a:rPr lang="en-US" altLang="ja-JP" baseline="-25000" dirty="0" err="1"/>
              <a:t>noise</a:t>
            </a:r>
            <a:r>
              <a:rPr lang="ja-JP" altLang="en-US" dirty="0"/>
              <a:t>：強度の閾値</a:t>
            </a:r>
            <a:endParaRPr lang="en-US" altLang="ja-JP" dirty="0"/>
          </a:p>
          <a:p>
            <a:endParaRPr lang="en-US" altLang="ja-JP" dirty="0"/>
          </a:p>
          <a:p>
            <a:r>
              <a:rPr lang="ja-JP" altLang="en-US" dirty="0"/>
              <a:t>を設定して点群を除去する。</a:t>
            </a:r>
            <a:endParaRPr lang="en-US" altLang="ja-JP" dirty="0"/>
          </a:p>
          <a:p>
            <a:r>
              <a:rPr lang="ja-JP" altLang="en-US" dirty="0"/>
              <a:t>この閾値は後述するアルゴリズムで調整可能</a:t>
            </a:r>
            <a:endParaRPr lang="en-US" altLang="ja-JP" dirty="0"/>
          </a:p>
          <a:p>
            <a:endParaRPr lang="en-US" altLang="ja-JP" dirty="0"/>
          </a:p>
          <a:p>
            <a:endParaRPr lang="en-US" altLang="ja-JP" dirty="0"/>
          </a:p>
          <a:p>
            <a:r>
              <a:rPr lang="ja-JP" altLang="en-US" dirty="0"/>
              <a:t>また</a:t>
            </a:r>
            <a:r>
              <a:rPr lang="en-US" altLang="ja-JP" dirty="0"/>
              <a:t>GT</a:t>
            </a:r>
            <a:r>
              <a:rPr lang="ja-JP" altLang="en-US" dirty="0"/>
              <a:t>の点を除去しないように</a:t>
            </a:r>
            <a:endParaRPr lang="en-US" altLang="ja-JP" dirty="0"/>
          </a:p>
          <a:p>
            <a:r>
              <a:rPr lang="en-US" altLang="ja-JP" dirty="0" err="1"/>
              <a:t>N</a:t>
            </a:r>
            <a:r>
              <a:rPr lang="en-US" altLang="ja-JP" baseline="-25000" dirty="0" err="1"/>
              <a:t>noise</a:t>
            </a:r>
            <a:r>
              <a:rPr lang="ja-JP" altLang="en-US" dirty="0"/>
              <a:t>：チェックする下に位置する点群のまとまり個数</a:t>
            </a:r>
            <a:endParaRPr lang="en-US" altLang="ja-JP" dirty="0"/>
          </a:p>
          <a:p>
            <a:endParaRPr lang="en-US" altLang="ja-JP" dirty="0"/>
          </a:p>
          <a:p>
            <a:r>
              <a:rPr lang="ja-JP" altLang="en-US" dirty="0"/>
              <a:t>を設定して、設定した分だけ点群を除去する</a:t>
            </a:r>
            <a:endParaRPr lang="en-US" altLang="ja-JP" dirty="0"/>
          </a:p>
        </p:txBody>
      </p:sp>
    </p:spTree>
    <p:extLst>
      <p:ext uri="{BB962C8B-B14F-4D97-AF65-F5344CB8AC3E}">
        <p14:creationId xmlns:p14="http://schemas.microsoft.com/office/powerpoint/2010/main" val="30787648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386748-A2CD-FB96-054F-F1721D95EDD5}"/>
              </a:ext>
            </a:extLst>
          </p:cNvPr>
          <p:cNvSpPr>
            <a:spLocks noGrp="1"/>
          </p:cNvSpPr>
          <p:nvPr>
            <p:ph type="title"/>
          </p:nvPr>
        </p:nvSpPr>
        <p:spPr/>
        <p:txBody>
          <a:bodyPr/>
          <a:lstStyle/>
          <a:p>
            <a:r>
              <a:rPr kumimoji="1" lang="en-US" altLang="ja-JP" dirty="0"/>
              <a:t>5.4D</a:t>
            </a:r>
            <a:r>
              <a:rPr kumimoji="1" lang="ja-JP" altLang="en-US" dirty="0"/>
              <a:t>ラスタリング</a:t>
            </a:r>
            <a:r>
              <a:rPr kumimoji="1" lang="en-US" altLang="ja-JP" dirty="0"/>
              <a:t>/</a:t>
            </a:r>
            <a:endParaRPr kumimoji="1" lang="ja-JP" altLang="en-US" dirty="0"/>
          </a:p>
        </p:txBody>
      </p:sp>
      <p:sp>
        <p:nvSpPr>
          <p:cNvPr id="5" name="テキスト ボックス 4">
            <a:extLst>
              <a:ext uri="{FF2B5EF4-FFF2-40B4-BE49-F238E27FC236}">
                <a16:creationId xmlns:a16="http://schemas.microsoft.com/office/drawing/2014/main" id="{2A0C6CF0-643D-D905-F594-4876B3C500EA}"/>
              </a:ext>
            </a:extLst>
          </p:cNvPr>
          <p:cNvSpPr txBox="1"/>
          <p:nvPr/>
        </p:nvSpPr>
        <p:spPr>
          <a:xfrm>
            <a:off x="177799" y="801165"/>
            <a:ext cx="11836402" cy="3122650"/>
          </a:xfrm>
          <a:prstGeom prst="rect">
            <a:avLst/>
          </a:prstGeom>
          <a:noFill/>
        </p:spPr>
        <p:txBody>
          <a:bodyPr wrap="square">
            <a:spAutoFit/>
          </a:bodyPr>
          <a:lstStyle/>
          <a:p>
            <a:r>
              <a:rPr kumimoji="1" lang="ja-JP" altLang="en-US" b="1" dirty="0"/>
              <a:t>ドップラー速度をもとにした速度推測アルゴリズム②</a:t>
            </a:r>
            <a:endParaRPr kumimoji="1" lang="en-US" altLang="ja-JP" b="1" dirty="0"/>
          </a:p>
          <a:p>
            <a:endParaRPr kumimoji="1" lang="en-US" altLang="ja-JP" b="1" dirty="0"/>
          </a:p>
          <a:p>
            <a:r>
              <a:rPr kumimoji="1" lang="en-US" altLang="ja-JP" dirty="0"/>
              <a:t>V</a:t>
            </a:r>
            <a:r>
              <a:rPr kumimoji="1" lang="en-US" altLang="ja-JP" baseline="-25000" dirty="0"/>
              <a:t>self</a:t>
            </a:r>
            <a:r>
              <a:rPr kumimoji="1" lang="ja-JP" altLang="en-US" dirty="0"/>
              <a:t>がさだまったら同様に動いている物体の速度も、以下の式の最小二乗法で求める</a:t>
            </a:r>
            <a:endParaRPr kumimoji="1" lang="en-US" altLang="ja-JP" dirty="0"/>
          </a:p>
          <a:p>
            <a:r>
              <a:rPr kumimoji="1" lang="en-US" altLang="ja-JP" dirty="0"/>
              <a:t>V</a:t>
            </a:r>
            <a:r>
              <a:rPr lang="en-US" altLang="ja-JP" baseline="-25000" dirty="0"/>
              <a:t>model </a:t>
            </a:r>
            <a:r>
              <a:rPr kumimoji="1" lang="ja-JP" altLang="en-US" dirty="0"/>
              <a:t>は動的</a:t>
            </a:r>
            <a:r>
              <a:rPr lang="ja-JP" altLang="en-US" dirty="0"/>
              <a:t>クラスタ</a:t>
            </a:r>
            <a:r>
              <a:rPr kumimoji="1" lang="ja-JP" altLang="en-US" dirty="0"/>
              <a:t>の絶対速度ベクトル</a:t>
            </a:r>
            <a:endParaRPr kumimoji="1" lang="en-US" altLang="ja-JP" dirty="0"/>
          </a:p>
          <a:p>
            <a:endParaRPr kumimoji="1" lang="en-US" altLang="ja-JP" dirty="0"/>
          </a:p>
          <a:p>
            <a:r>
              <a:rPr lang="en-US" altLang="ja-JP" dirty="0"/>
              <a:t>(</a:t>
            </a:r>
            <a:r>
              <a:rPr lang="ja-JP" altLang="en-US" dirty="0"/>
              <a:t>論文では</a:t>
            </a:r>
            <a:r>
              <a:rPr lang="en-US" altLang="ja-JP" dirty="0"/>
              <a:t>ceres-solver</a:t>
            </a:r>
            <a:r>
              <a:rPr lang="ja-JP" altLang="en-US" dirty="0"/>
              <a:t>というライブラリで最小二乗問題を解いている。制約付き非線形最小二乗問題が</a:t>
            </a:r>
            <a:endParaRPr lang="en-US" altLang="ja-JP" dirty="0"/>
          </a:p>
          <a:p>
            <a:r>
              <a:rPr lang="ja-JP" altLang="en-US" dirty="0"/>
              <a:t>　容易に解けるライブラリ</a:t>
            </a:r>
            <a:r>
              <a:rPr lang="en-US" altLang="ja-JP" dirty="0"/>
              <a:t>)</a:t>
            </a:r>
          </a:p>
          <a:p>
            <a:endParaRPr kumimoji="1" lang="en-US" altLang="ja-JP" dirty="0"/>
          </a:p>
          <a:p>
            <a:endParaRPr lang="en-US" altLang="ja-JP" dirty="0"/>
          </a:p>
          <a:p>
            <a:endParaRPr kumimoji="1" lang="en-US" altLang="ja-JP" dirty="0"/>
          </a:p>
        </p:txBody>
      </p:sp>
      <mc:AlternateContent xmlns:mc="http://schemas.openxmlformats.org/markup-compatibility/2006">
        <mc:Choice xmlns:a14="http://schemas.microsoft.com/office/drawing/2010/main" Requires="a14">
          <p:sp>
            <p:nvSpPr>
              <p:cNvPr id="3" name="テキスト ボックス 2">
                <a:extLst>
                  <a:ext uri="{FF2B5EF4-FFF2-40B4-BE49-F238E27FC236}">
                    <a16:creationId xmlns:a16="http://schemas.microsoft.com/office/drawing/2014/main" id="{C9741DFF-36CE-191C-E15D-00E674BD4736}"/>
                  </a:ext>
                </a:extLst>
              </p:cNvPr>
              <p:cNvSpPr txBox="1"/>
              <p:nvPr/>
            </p:nvSpPr>
            <p:spPr>
              <a:xfrm>
                <a:off x="1670454" y="3202271"/>
                <a:ext cx="5068311" cy="45345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𝐿</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𝑉</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𝑓</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𝐴</m:t>
                              </m:r>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𝑉</m:t>
                                  </m:r>
                                </m:e>
                                <m:sub>
                                  <m:r>
                                    <a:rPr kumimoji="1" lang="en-US" altLang="ja-JP" b="0" i="1" smtClean="0">
                                      <a:latin typeface="Cambria Math" panose="02040503050406030204" pitchFamily="18" charset="0"/>
                                    </a:rPr>
                                    <m:t>𝑠𝑒𝑙𝑓</m:t>
                                  </m:r>
                                </m:sub>
                              </m:sSub>
                            </m:e>
                          </m:d>
                        </m:e>
                      </m:d>
                      <m:r>
                        <a:rPr kumimoji="1" lang="en-US" altLang="ja-JP" b="0" i="1" smtClean="0">
                          <a:latin typeface="Cambria Math" panose="02040503050406030204" pitchFamily="18" charset="0"/>
                        </a:rPr>
                        <m:t>=</m:t>
                      </m:r>
                      <m:d>
                        <m:dPr>
                          <m:begChr m:val="|"/>
                          <m:endChr m:val="|"/>
                          <m:ctrlPr>
                            <a:rPr kumimoji="1" lang="en-US" altLang="ja-JP" b="0" i="1" smtClean="0">
                              <a:latin typeface="Cambria Math" panose="02040503050406030204" pitchFamily="18" charset="0"/>
                            </a:rPr>
                          </m:ctrlPr>
                        </m:dPr>
                        <m:e>
                          <m:r>
                            <a:rPr lang="en-US" altLang="ja-JP" i="1">
                              <a:latin typeface="Cambria Math" panose="02040503050406030204" pitchFamily="18" charset="0"/>
                            </a:rPr>
                            <m:t>𝑉</m:t>
                          </m:r>
                          <m:r>
                            <a:rPr lang="en-US" altLang="ja-JP" i="1">
                              <a:latin typeface="Cambria Math" panose="02040503050406030204" pitchFamily="18" charset="0"/>
                            </a:rPr>
                            <m:t>+</m:t>
                          </m:r>
                          <m:r>
                            <a:rPr lang="en-US" altLang="ja-JP" i="1">
                              <a:latin typeface="Cambria Math" panose="02040503050406030204" pitchFamily="18" charset="0"/>
                            </a:rPr>
                            <m:t>𝐴</m:t>
                          </m:r>
                          <m:r>
                            <a:rPr lang="en-US" altLang="ja-JP" i="1">
                              <a:latin typeface="Cambria Math" panose="02040503050406030204" pitchFamily="18" charset="0"/>
                              <a:ea typeface="Cambria Math" panose="02040503050406030204" pitchFamily="18" charset="0"/>
                            </a:rPr>
                            <m:t>∙</m:t>
                          </m:r>
                          <m:sSubSup>
                            <m:sSubSupPr>
                              <m:ctrlPr>
                                <a:rPr lang="en-US" altLang="ja-JP" i="1">
                                  <a:latin typeface="Cambria Math" panose="02040503050406030204" pitchFamily="18" charset="0"/>
                                  <a:ea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𝑉</m:t>
                              </m:r>
                            </m:e>
                            <m:sub>
                              <m:r>
                                <a:rPr lang="en-US" altLang="ja-JP" i="1">
                                  <a:latin typeface="Cambria Math" panose="02040503050406030204" pitchFamily="18" charset="0"/>
                                  <a:ea typeface="Cambria Math" panose="02040503050406030204" pitchFamily="18" charset="0"/>
                                </a:rPr>
                                <m:t>𝑠𝑒𝑙𝑓</m:t>
                              </m:r>
                            </m:sub>
                            <m:sup>
                              <m:r>
                                <a:rPr lang="en-US" altLang="ja-JP" i="1">
                                  <a:latin typeface="Cambria Math" panose="02040503050406030204" pitchFamily="18" charset="0"/>
                                  <a:ea typeface="Cambria Math" panose="02040503050406030204" pitchFamily="18" charset="0"/>
                                </a:rPr>
                                <m:t>𝑇</m:t>
                              </m:r>
                            </m:sup>
                          </m:sSubSup>
                          <m:r>
                            <a:rPr lang="en-US" altLang="ja-JP" b="0" i="1" smtClean="0">
                              <a:latin typeface="Cambria Math" panose="02040503050406030204" pitchFamily="18" charset="0"/>
                              <a:ea typeface="Cambria Math" panose="02040503050406030204" pitchFamily="18" charset="0"/>
                            </a:rPr>
                            <m:t>−</m:t>
                          </m:r>
                          <m:r>
                            <a:rPr lang="en-US" altLang="ja-JP" i="1">
                              <a:latin typeface="Cambria Math" panose="02040503050406030204" pitchFamily="18" charset="0"/>
                            </a:rPr>
                            <m:t>𝐴</m:t>
                          </m:r>
                          <m:r>
                            <a:rPr lang="en-US" altLang="ja-JP" i="1">
                              <a:latin typeface="Cambria Math" panose="02040503050406030204" pitchFamily="18" charset="0"/>
                              <a:ea typeface="Cambria Math" panose="02040503050406030204" pitchFamily="18" charset="0"/>
                            </a:rPr>
                            <m:t>∙</m:t>
                          </m:r>
                          <m:sSubSup>
                            <m:sSubSupPr>
                              <m:ctrlPr>
                                <a:rPr lang="en-US" altLang="ja-JP" i="1">
                                  <a:latin typeface="Cambria Math" panose="02040503050406030204" pitchFamily="18" charset="0"/>
                                  <a:ea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𝑉</m:t>
                              </m:r>
                            </m:e>
                            <m:sub>
                              <m:r>
                                <a:rPr lang="en-US" altLang="ja-JP" b="0" i="1" smtClean="0">
                                  <a:latin typeface="Cambria Math" panose="02040503050406030204" pitchFamily="18" charset="0"/>
                                  <a:ea typeface="Cambria Math" panose="02040503050406030204" pitchFamily="18" charset="0"/>
                                </a:rPr>
                                <m:t>𝑚𝑜𝑑𝑒𝑙</m:t>
                              </m:r>
                            </m:sub>
                            <m:sup>
                              <m:r>
                                <a:rPr lang="en-US" altLang="ja-JP" i="1">
                                  <a:latin typeface="Cambria Math" panose="02040503050406030204" pitchFamily="18" charset="0"/>
                                  <a:ea typeface="Cambria Math" panose="02040503050406030204" pitchFamily="18" charset="0"/>
                                </a:rPr>
                                <m:t>𝑇</m:t>
                              </m:r>
                            </m:sup>
                          </m:sSubSup>
                        </m:e>
                      </m:d>
                    </m:oMath>
                  </m:oMathPara>
                </a14:m>
                <a:endParaRPr kumimoji="1" lang="en-US" altLang="ja-JP" b="0" dirty="0"/>
              </a:p>
            </p:txBody>
          </p:sp>
        </mc:Choice>
        <mc:Fallback>
          <p:sp>
            <p:nvSpPr>
              <p:cNvPr id="3" name="テキスト ボックス 2">
                <a:extLst>
                  <a:ext uri="{FF2B5EF4-FFF2-40B4-BE49-F238E27FC236}">
                    <a16:creationId xmlns:a16="http://schemas.microsoft.com/office/drawing/2014/main" id="{C9741DFF-36CE-191C-E15D-00E674BD4736}"/>
                  </a:ext>
                </a:extLst>
              </p:cNvPr>
              <p:cNvSpPr txBox="1">
                <a:spLocks noRot="1" noChangeAspect="1" noMove="1" noResize="1" noEditPoints="1" noAdjustHandles="1" noChangeArrowheads="1" noChangeShapeType="1" noTextEdit="1"/>
              </p:cNvSpPr>
              <p:nvPr/>
            </p:nvSpPr>
            <p:spPr>
              <a:xfrm>
                <a:off x="1670454" y="3202271"/>
                <a:ext cx="5068311" cy="453457"/>
              </a:xfrm>
              <a:prstGeom prst="rect">
                <a:avLst/>
              </a:prstGeom>
              <a:blipFill>
                <a:blip r:embed="rId2"/>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394209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386748-A2CD-FB96-054F-F1721D95EDD5}"/>
              </a:ext>
            </a:extLst>
          </p:cNvPr>
          <p:cNvSpPr>
            <a:spLocks noGrp="1"/>
          </p:cNvSpPr>
          <p:nvPr>
            <p:ph type="title"/>
          </p:nvPr>
        </p:nvSpPr>
        <p:spPr/>
        <p:txBody>
          <a:bodyPr/>
          <a:lstStyle/>
          <a:p>
            <a:r>
              <a:rPr kumimoji="1" lang="en-US" altLang="ja-JP" dirty="0"/>
              <a:t>5.4D</a:t>
            </a:r>
            <a:r>
              <a:rPr kumimoji="1" lang="ja-JP" altLang="en-US" dirty="0"/>
              <a:t>ラスタリング</a:t>
            </a:r>
            <a:r>
              <a:rPr kumimoji="1" lang="en-US" altLang="ja-JP" dirty="0"/>
              <a:t>/</a:t>
            </a:r>
            <a:endParaRPr kumimoji="1" lang="ja-JP" altLang="en-US" dirty="0"/>
          </a:p>
        </p:txBody>
      </p:sp>
      <p:sp>
        <p:nvSpPr>
          <p:cNvPr id="5" name="テキスト ボックス 4">
            <a:extLst>
              <a:ext uri="{FF2B5EF4-FFF2-40B4-BE49-F238E27FC236}">
                <a16:creationId xmlns:a16="http://schemas.microsoft.com/office/drawing/2014/main" id="{2A0C6CF0-643D-D905-F594-4876B3C500EA}"/>
              </a:ext>
            </a:extLst>
          </p:cNvPr>
          <p:cNvSpPr txBox="1"/>
          <p:nvPr/>
        </p:nvSpPr>
        <p:spPr>
          <a:xfrm>
            <a:off x="445103" y="759226"/>
            <a:ext cx="11836402" cy="2819618"/>
          </a:xfrm>
          <a:prstGeom prst="rect">
            <a:avLst/>
          </a:prstGeom>
          <a:noFill/>
        </p:spPr>
        <p:txBody>
          <a:bodyPr wrap="square">
            <a:spAutoFit/>
          </a:bodyPr>
          <a:lstStyle/>
          <a:p>
            <a:r>
              <a:rPr lang="ja-JP" altLang="en-US" b="1" dirty="0"/>
              <a:t>実験結果①　クラスタリング精度</a:t>
            </a:r>
            <a:endParaRPr lang="en-US" altLang="ja-JP" b="1" dirty="0"/>
          </a:p>
          <a:p>
            <a:r>
              <a:rPr lang="ja-JP" altLang="en-US" b="1" dirty="0"/>
              <a:t>　</a:t>
            </a:r>
            <a:r>
              <a:rPr lang="en-US" altLang="ja-JP" dirty="0"/>
              <a:t>AMD Ryzen 3600x CPU</a:t>
            </a:r>
            <a:endParaRPr lang="en-US" altLang="ja-JP" b="1" dirty="0"/>
          </a:p>
          <a:p>
            <a:r>
              <a:rPr lang="ja-JP" altLang="en-US" b="1" dirty="0"/>
              <a:t>　</a:t>
            </a:r>
            <a:r>
              <a:rPr lang="en-US" altLang="ja-JP" dirty="0"/>
              <a:t>CARLA</a:t>
            </a:r>
            <a:r>
              <a:rPr lang="ja-JP" altLang="en-US" dirty="0"/>
              <a:t>のシュミレーション上にある</a:t>
            </a:r>
            <a:r>
              <a:rPr lang="en-US" altLang="ja-JP" dirty="0"/>
              <a:t>4</a:t>
            </a:r>
            <a:r>
              <a:rPr lang="ja-JP" altLang="en-US" dirty="0"/>
              <a:t>つのデータセットで実験を行った。</a:t>
            </a:r>
            <a:endParaRPr lang="en-US" altLang="ja-JP" dirty="0"/>
          </a:p>
          <a:p>
            <a:r>
              <a:rPr lang="ja-JP" altLang="en-US" dirty="0"/>
              <a:t>　①</a:t>
            </a:r>
            <a:r>
              <a:rPr lang="en-US" altLang="ja-JP" dirty="0"/>
              <a:t>intersection</a:t>
            </a:r>
            <a:r>
              <a:rPr lang="ja-JP" altLang="en-US" dirty="0"/>
              <a:t>、②</a:t>
            </a:r>
            <a:r>
              <a:rPr lang="en-US" altLang="ja-JP" dirty="0"/>
              <a:t>T-intersection,</a:t>
            </a:r>
            <a:r>
              <a:rPr lang="ja-JP" altLang="en-US" dirty="0"/>
              <a:t>③</a:t>
            </a:r>
            <a:r>
              <a:rPr lang="en-US" altLang="ja-JP" dirty="0"/>
              <a:t> straight road and turn  </a:t>
            </a:r>
            <a:r>
              <a:rPr lang="ja-JP" altLang="en-US" dirty="0"/>
              <a:t>、④</a:t>
            </a:r>
            <a:r>
              <a:rPr lang="en-US" altLang="ja-JP" dirty="0"/>
              <a:t>straight road</a:t>
            </a:r>
          </a:p>
          <a:p>
            <a:endParaRPr lang="en-US" altLang="ja-JP" b="1" dirty="0"/>
          </a:p>
          <a:p>
            <a:endParaRPr lang="en-US" altLang="ja-JP" b="1" dirty="0"/>
          </a:p>
          <a:p>
            <a:endParaRPr kumimoji="1" lang="en-US" altLang="ja-JP" b="1" dirty="0"/>
          </a:p>
          <a:p>
            <a:endParaRPr lang="en-US" altLang="ja-JP" dirty="0"/>
          </a:p>
          <a:p>
            <a:endParaRPr kumimoji="1" lang="en-US" altLang="ja-JP" dirty="0"/>
          </a:p>
        </p:txBody>
      </p:sp>
      <p:pic>
        <p:nvPicPr>
          <p:cNvPr id="6" name="図 5">
            <a:extLst>
              <a:ext uri="{FF2B5EF4-FFF2-40B4-BE49-F238E27FC236}">
                <a16:creationId xmlns:a16="http://schemas.microsoft.com/office/drawing/2014/main" id="{68C87BA3-735A-CBC5-2928-792B06B67EEA}"/>
              </a:ext>
            </a:extLst>
          </p:cNvPr>
          <p:cNvPicPr>
            <a:picLocks noChangeAspect="1"/>
          </p:cNvPicPr>
          <p:nvPr/>
        </p:nvPicPr>
        <p:blipFill>
          <a:blip r:embed="rId2"/>
          <a:stretch>
            <a:fillRect/>
          </a:stretch>
        </p:blipFill>
        <p:spPr>
          <a:xfrm>
            <a:off x="1718836" y="2169035"/>
            <a:ext cx="4893205" cy="4306020"/>
          </a:xfrm>
          <a:prstGeom prst="rect">
            <a:avLst/>
          </a:prstGeom>
        </p:spPr>
      </p:pic>
      <p:sp>
        <p:nvSpPr>
          <p:cNvPr id="7" name="吹き出し: 線 6">
            <a:extLst>
              <a:ext uri="{FF2B5EF4-FFF2-40B4-BE49-F238E27FC236}">
                <a16:creationId xmlns:a16="http://schemas.microsoft.com/office/drawing/2014/main" id="{C5BDEA50-BA2A-447B-CF4E-17B18B18440A}"/>
              </a:ext>
            </a:extLst>
          </p:cNvPr>
          <p:cNvSpPr/>
          <p:nvPr/>
        </p:nvSpPr>
        <p:spPr>
          <a:xfrm>
            <a:off x="6989254" y="3249652"/>
            <a:ext cx="4757643" cy="1271548"/>
          </a:xfrm>
          <a:prstGeom prst="borderCallout1">
            <a:avLst>
              <a:gd name="adj1" fmla="val 78706"/>
              <a:gd name="adj2" fmla="val -266"/>
              <a:gd name="adj3" fmla="val 101182"/>
              <a:gd name="adj4" fmla="val -42565"/>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mj-ea"/>
                <a:ea typeface="+mj-ea"/>
              </a:rPr>
              <a:t>レーザー光と速度が</a:t>
            </a:r>
            <a:r>
              <a:rPr lang="en-US" altLang="ja-JP" dirty="0">
                <a:solidFill>
                  <a:schemeClr val="tx1"/>
                </a:solidFill>
                <a:latin typeface="+mj-ea"/>
                <a:ea typeface="+mj-ea"/>
              </a:rPr>
              <a:t>90</a:t>
            </a:r>
            <a:r>
              <a:rPr lang="ja-JP" altLang="en-US" dirty="0">
                <a:solidFill>
                  <a:schemeClr val="tx1"/>
                </a:solidFill>
                <a:latin typeface="+mj-ea"/>
                <a:ea typeface="+mj-ea"/>
              </a:rPr>
              <a:t>度になるところはうまく検出できていない</a:t>
            </a:r>
            <a:endParaRPr lang="en-US" altLang="ja-JP" dirty="0">
              <a:solidFill>
                <a:schemeClr val="tx1"/>
              </a:solidFill>
              <a:latin typeface="+mj-ea"/>
              <a:ea typeface="+mj-ea"/>
            </a:endParaRPr>
          </a:p>
          <a:p>
            <a:pPr algn="ctr"/>
            <a:r>
              <a:rPr kumimoji="1" lang="ja-JP" altLang="en-US" dirty="0">
                <a:solidFill>
                  <a:schemeClr val="tx1"/>
                </a:solidFill>
                <a:latin typeface="+mj-ea"/>
                <a:ea typeface="+mj-ea"/>
              </a:rPr>
              <a:t>それ以外の部分は精度がほぼ</a:t>
            </a:r>
            <a:r>
              <a:rPr kumimoji="1" lang="en-US" altLang="ja-JP" dirty="0">
                <a:solidFill>
                  <a:schemeClr val="tx1"/>
                </a:solidFill>
                <a:latin typeface="+mj-ea"/>
                <a:ea typeface="+mj-ea"/>
              </a:rPr>
              <a:t>1</a:t>
            </a:r>
            <a:r>
              <a:rPr kumimoji="1" lang="ja-JP" altLang="en-US" dirty="0">
                <a:solidFill>
                  <a:schemeClr val="tx1"/>
                </a:solidFill>
                <a:latin typeface="+mj-ea"/>
                <a:ea typeface="+mj-ea"/>
              </a:rPr>
              <a:t>に近い</a:t>
            </a:r>
            <a:endParaRPr kumimoji="1" lang="en-US" altLang="ja-JP" dirty="0">
              <a:solidFill>
                <a:schemeClr val="tx1"/>
              </a:solidFill>
              <a:latin typeface="+mj-ea"/>
              <a:ea typeface="+mj-ea"/>
            </a:endParaRPr>
          </a:p>
        </p:txBody>
      </p:sp>
    </p:spTree>
    <p:extLst>
      <p:ext uri="{BB962C8B-B14F-4D97-AF65-F5344CB8AC3E}">
        <p14:creationId xmlns:p14="http://schemas.microsoft.com/office/powerpoint/2010/main" val="1189771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386748-A2CD-FB96-054F-F1721D95EDD5}"/>
              </a:ext>
            </a:extLst>
          </p:cNvPr>
          <p:cNvSpPr>
            <a:spLocks noGrp="1"/>
          </p:cNvSpPr>
          <p:nvPr>
            <p:ph type="title"/>
          </p:nvPr>
        </p:nvSpPr>
        <p:spPr/>
        <p:txBody>
          <a:bodyPr/>
          <a:lstStyle/>
          <a:p>
            <a:r>
              <a:rPr kumimoji="1" lang="en-US" altLang="ja-JP" dirty="0"/>
              <a:t>5.4D</a:t>
            </a:r>
            <a:r>
              <a:rPr kumimoji="1" lang="ja-JP" altLang="en-US" dirty="0"/>
              <a:t>ラスタリング</a:t>
            </a:r>
            <a:r>
              <a:rPr kumimoji="1" lang="en-US" altLang="ja-JP" dirty="0"/>
              <a:t>/</a:t>
            </a:r>
            <a:endParaRPr kumimoji="1" lang="ja-JP" altLang="en-US" dirty="0"/>
          </a:p>
        </p:txBody>
      </p:sp>
      <p:sp>
        <p:nvSpPr>
          <p:cNvPr id="5" name="テキスト ボックス 4">
            <a:extLst>
              <a:ext uri="{FF2B5EF4-FFF2-40B4-BE49-F238E27FC236}">
                <a16:creationId xmlns:a16="http://schemas.microsoft.com/office/drawing/2014/main" id="{2A0C6CF0-643D-D905-F594-4876B3C500EA}"/>
              </a:ext>
            </a:extLst>
          </p:cNvPr>
          <p:cNvSpPr txBox="1"/>
          <p:nvPr/>
        </p:nvSpPr>
        <p:spPr>
          <a:xfrm>
            <a:off x="478969" y="913379"/>
            <a:ext cx="11836402" cy="1910523"/>
          </a:xfrm>
          <a:prstGeom prst="rect">
            <a:avLst/>
          </a:prstGeom>
          <a:noFill/>
        </p:spPr>
        <p:txBody>
          <a:bodyPr wrap="square">
            <a:spAutoFit/>
          </a:bodyPr>
          <a:lstStyle/>
          <a:p>
            <a:r>
              <a:rPr lang="ja-JP" altLang="en-US" b="1" dirty="0"/>
              <a:t>実験結果②　クラスタリング速度</a:t>
            </a:r>
            <a:endParaRPr lang="en-US" altLang="ja-JP" b="1" dirty="0"/>
          </a:p>
          <a:p>
            <a:r>
              <a:rPr lang="ja-JP" altLang="en-US" b="1" dirty="0"/>
              <a:t>　</a:t>
            </a:r>
            <a:r>
              <a:rPr lang="ja-JP" altLang="en-US" dirty="0"/>
              <a:t>クラスタリングの速度は</a:t>
            </a:r>
            <a:r>
              <a:rPr lang="en-US" altLang="ja-JP" dirty="0"/>
              <a:t>0,02s</a:t>
            </a:r>
            <a:r>
              <a:rPr lang="ja-JP" altLang="en-US" dirty="0"/>
              <a:t>程度</a:t>
            </a:r>
            <a:endParaRPr lang="en-US" altLang="ja-JP" dirty="0"/>
          </a:p>
          <a:p>
            <a:endParaRPr lang="en-US" altLang="ja-JP" b="1" dirty="0"/>
          </a:p>
          <a:p>
            <a:endParaRPr kumimoji="1" lang="en-US" altLang="ja-JP" b="1" dirty="0"/>
          </a:p>
          <a:p>
            <a:endParaRPr lang="en-US" altLang="ja-JP" dirty="0"/>
          </a:p>
          <a:p>
            <a:endParaRPr kumimoji="1" lang="en-US" altLang="ja-JP" dirty="0"/>
          </a:p>
        </p:txBody>
      </p:sp>
      <p:pic>
        <p:nvPicPr>
          <p:cNvPr id="8" name="図 7">
            <a:extLst>
              <a:ext uri="{FF2B5EF4-FFF2-40B4-BE49-F238E27FC236}">
                <a16:creationId xmlns:a16="http://schemas.microsoft.com/office/drawing/2014/main" id="{7A5F5EA2-7CF8-863B-6F22-7D49412A9CEE}"/>
              </a:ext>
            </a:extLst>
          </p:cNvPr>
          <p:cNvPicPr>
            <a:picLocks noChangeAspect="1"/>
          </p:cNvPicPr>
          <p:nvPr/>
        </p:nvPicPr>
        <p:blipFill>
          <a:blip r:embed="rId2"/>
          <a:stretch>
            <a:fillRect/>
          </a:stretch>
        </p:blipFill>
        <p:spPr>
          <a:xfrm>
            <a:off x="1252791" y="2148432"/>
            <a:ext cx="7196941" cy="3796189"/>
          </a:xfrm>
          <a:prstGeom prst="rect">
            <a:avLst/>
          </a:prstGeom>
        </p:spPr>
      </p:pic>
    </p:spTree>
    <p:extLst>
      <p:ext uri="{BB962C8B-B14F-4D97-AF65-F5344CB8AC3E}">
        <p14:creationId xmlns:p14="http://schemas.microsoft.com/office/powerpoint/2010/main" val="12692214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386748-A2CD-FB96-054F-F1721D95EDD5}"/>
              </a:ext>
            </a:extLst>
          </p:cNvPr>
          <p:cNvSpPr>
            <a:spLocks noGrp="1"/>
          </p:cNvSpPr>
          <p:nvPr>
            <p:ph type="title"/>
          </p:nvPr>
        </p:nvSpPr>
        <p:spPr/>
        <p:txBody>
          <a:bodyPr/>
          <a:lstStyle/>
          <a:p>
            <a:r>
              <a:rPr kumimoji="1" lang="en-US" altLang="ja-JP" dirty="0"/>
              <a:t>5.4D</a:t>
            </a:r>
            <a:r>
              <a:rPr kumimoji="1" lang="ja-JP" altLang="en-US" dirty="0"/>
              <a:t>ラスタリング</a:t>
            </a:r>
            <a:r>
              <a:rPr kumimoji="1" lang="en-US" altLang="ja-JP" dirty="0"/>
              <a:t>/</a:t>
            </a:r>
            <a:endParaRPr kumimoji="1" lang="ja-JP" altLang="en-US" dirty="0"/>
          </a:p>
        </p:txBody>
      </p:sp>
      <p:sp>
        <p:nvSpPr>
          <p:cNvPr id="5" name="テキスト ボックス 4">
            <a:extLst>
              <a:ext uri="{FF2B5EF4-FFF2-40B4-BE49-F238E27FC236}">
                <a16:creationId xmlns:a16="http://schemas.microsoft.com/office/drawing/2014/main" id="{2A0C6CF0-643D-D905-F594-4876B3C500EA}"/>
              </a:ext>
            </a:extLst>
          </p:cNvPr>
          <p:cNvSpPr txBox="1"/>
          <p:nvPr/>
        </p:nvSpPr>
        <p:spPr>
          <a:xfrm>
            <a:off x="478969" y="913379"/>
            <a:ext cx="11836402" cy="1304460"/>
          </a:xfrm>
          <a:prstGeom prst="rect">
            <a:avLst/>
          </a:prstGeom>
          <a:noFill/>
        </p:spPr>
        <p:txBody>
          <a:bodyPr wrap="square">
            <a:spAutoFit/>
          </a:bodyPr>
          <a:lstStyle/>
          <a:p>
            <a:r>
              <a:rPr lang="ja-JP" altLang="en-US" b="1" dirty="0"/>
              <a:t>実験結果②　速度予測精度</a:t>
            </a:r>
            <a:endParaRPr lang="en-US" altLang="ja-JP" b="1" dirty="0"/>
          </a:p>
          <a:p>
            <a:r>
              <a:rPr lang="ja-JP" altLang="en-US" b="1" dirty="0"/>
              <a:t>　</a:t>
            </a:r>
            <a:r>
              <a:rPr lang="ja-JP" altLang="en-US" dirty="0"/>
              <a:t>速度の予測誤差は</a:t>
            </a:r>
            <a:r>
              <a:rPr lang="en-US" altLang="ja-JP" dirty="0"/>
              <a:t>0.02m/s </a:t>
            </a:r>
            <a:r>
              <a:rPr lang="ja-JP" altLang="en-US" dirty="0"/>
              <a:t>程度</a:t>
            </a:r>
            <a:endParaRPr kumimoji="1" lang="en-US" altLang="ja-JP" dirty="0"/>
          </a:p>
          <a:p>
            <a:endParaRPr lang="en-US" altLang="ja-JP" dirty="0"/>
          </a:p>
          <a:p>
            <a:endParaRPr kumimoji="1" lang="en-US" altLang="ja-JP" dirty="0"/>
          </a:p>
        </p:txBody>
      </p:sp>
      <p:pic>
        <p:nvPicPr>
          <p:cNvPr id="10" name="図 9">
            <a:extLst>
              <a:ext uri="{FF2B5EF4-FFF2-40B4-BE49-F238E27FC236}">
                <a16:creationId xmlns:a16="http://schemas.microsoft.com/office/drawing/2014/main" id="{7885F7FE-C262-82E8-0369-9C91CC44597D}"/>
              </a:ext>
            </a:extLst>
          </p:cNvPr>
          <p:cNvPicPr>
            <a:picLocks noChangeAspect="1"/>
          </p:cNvPicPr>
          <p:nvPr/>
        </p:nvPicPr>
        <p:blipFill>
          <a:blip r:embed="rId2"/>
          <a:stretch>
            <a:fillRect/>
          </a:stretch>
        </p:blipFill>
        <p:spPr>
          <a:xfrm>
            <a:off x="1604843" y="1565609"/>
            <a:ext cx="6340683" cy="4650972"/>
          </a:xfrm>
          <a:prstGeom prst="rect">
            <a:avLst/>
          </a:prstGeom>
        </p:spPr>
      </p:pic>
    </p:spTree>
    <p:extLst>
      <p:ext uri="{BB962C8B-B14F-4D97-AF65-F5344CB8AC3E}">
        <p14:creationId xmlns:p14="http://schemas.microsoft.com/office/powerpoint/2010/main" val="338985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DA078DF-12B5-41B2-B990-3D3BC8031670}"/>
              </a:ext>
            </a:extLst>
          </p:cNvPr>
          <p:cNvSpPr>
            <a:spLocks noGrp="1"/>
          </p:cNvSpPr>
          <p:nvPr>
            <p:ph type="sldNum" sz="quarter" idx="12"/>
          </p:nvPr>
        </p:nvSpPr>
        <p:spPr/>
        <p:txBody>
          <a:bodyPr/>
          <a:lstStyle/>
          <a:p>
            <a:fld id="{58559E05-BCEC-45BC-9BA0-4ACA84666899}" type="slidenum">
              <a:rPr lang="ja-JP" altLang="en-US" smtClean="0"/>
              <a:pPr/>
              <a:t>64</a:t>
            </a:fld>
            <a:endParaRPr lang="ja-JP" altLang="en-US"/>
          </a:p>
        </p:txBody>
      </p:sp>
      <p:sp>
        <p:nvSpPr>
          <p:cNvPr id="3" name="タイトル 2">
            <a:extLst>
              <a:ext uri="{FF2B5EF4-FFF2-40B4-BE49-F238E27FC236}">
                <a16:creationId xmlns:a16="http://schemas.microsoft.com/office/drawing/2014/main" id="{81CB7BBE-C076-4ACF-9696-93783D0316F2}"/>
              </a:ext>
            </a:extLst>
          </p:cNvPr>
          <p:cNvSpPr>
            <a:spLocks noGrp="1"/>
          </p:cNvSpPr>
          <p:nvPr>
            <p:ph type="title"/>
          </p:nvPr>
        </p:nvSpPr>
        <p:spPr>
          <a:xfrm>
            <a:off x="557713" y="3048563"/>
            <a:ext cx="10453187" cy="760873"/>
          </a:xfrm>
        </p:spPr>
        <p:txBody>
          <a:bodyPr/>
          <a:lstStyle/>
          <a:p>
            <a:r>
              <a:rPr kumimoji="1" lang="en-US" altLang="ja-JP" dirty="0"/>
              <a:t>6. </a:t>
            </a:r>
            <a:r>
              <a:rPr kumimoji="1" lang="ja-JP" altLang="en-US" dirty="0"/>
              <a:t>セグメンテーション</a:t>
            </a:r>
            <a:r>
              <a:rPr lang="ja-JP" altLang="en-US" dirty="0"/>
              <a:t>・トラッキング</a:t>
            </a:r>
            <a:endParaRPr lang="en-US" altLang="ja-JP" sz="3200" dirty="0"/>
          </a:p>
        </p:txBody>
      </p:sp>
    </p:spTree>
    <p:extLst>
      <p:ext uri="{BB962C8B-B14F-4D97-AF65-F5344CB8AC3E}">
        <p14:creationId xmlns:p14="http://schemas.microsoft.com/office/powerpoint/2010/main" val="28805249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471A62-EA85-5330-BBD7-ACD4FA74DED5}"/>
              </a:ext>
            </a:extLst>
          </p:cNvPr>
          <p:cNvSpPr>
            <a:spLocks noGrp="1"/>
          </p:cNvSpPr>
          <p:nvPr>
            <p:ph type="title"/>
          </p:nvPr>
        </p:nvSpPr>
        <p:spPr/>
        <p:txBody>
          <a:bodyPr/>
          <a:lstStyle/>
          <a:p>
            <a:r>
              <a:rPr kumimoji="1" lang="en-US" altLang="ja-JP" dirty="0"/>
              <a:t>6.</a:t>
            </a:r>
            <a:r>
              <a:rPr kumimoji="1" lang="ja-JP" altLang="en-US" dirty="0"/>
              <a:t>セグメンテーション</a:t>
            </a:r>
            <a:r>
              <a:rPr lang="ja-JP" altLang="en-US" dirty="0"/>
              <a:t>・トラッキング</a:t>
            </a:r>
            <a:endParaRPr kumimoji="1" lang="ja-JP" altLang="en-US" dirty="0"/>
          </a:p>
        </p:txBody>
      </p:sp>
      <p:sp>
        <p:nvSpPr>
          <p:cNvPr id="5" name="テキスト ボックス 4">
            <a:extLst>
              <a:ext uri="{FF2B5EF4-FFF2-40B4-BE49-F238E27FC236}">
                <a16:creationId xmlns:a16="http://schemas.microsoft.com/office/drawing/2014/main" id="{9D033EEE-91A0-0609-59C1-27DBD861D91A}"/>
              </a:ext>
            </a:extLst>
          </p:cNvPr>
          <p:cNvSpPr txBox="1"/>
          <p:nvPr/>
        </p:nvSpPr>
        <p:spPr>
          <a:xfrm>
            <a:off x="268940" y="648000"/>
            <a:ext cx="12407154" cy="5546903"/>
          </a:xfrm>
          <a:prstGeom prst="rect">
            <a:avLst/>
          </a:prstGeom>
          <a:noFill/>
        </p:spPr>
        <p:txBody>
          <a:bodyPr wrap="square">
            <a:spAutoFit/>
          </a:bodyPr>
          <a:lstStyle/>
          <a:p>
            <a:r>
              <a:rPr lang="en-US" altLang="ja-JP" b="1" dirty="0"/>
              <a:t>Learning Moving-Object Tracking with FMCW LiDAR</a:t>
            </a:r>
            <a:r>
              <a:rPr lang="ja-JP" altLang="en-US" b="1" dirty="0"/>
              <a:t>　概要①</a:t>
            </a:r>
            <a:endParaRPr lang="en-US" altLang="ja-JP" b="1" dirty="0"/>
          </a:p>
          <a:p>
            <a:r>
              <a:rPr lang="ja-JP" altLang="en-US" dirty="0"/>
              <a:t>　</a:t>
            </a:r>
            <a:endParaRPr lang="en-US" altLang="ja-JP" dirty="0"/>
          </a:p>
          <a:p>
            <a:r>
              <a:rPr lang="en-US" altLang="ja-JP" dirty="0"/>
              <a:t>FMCW</a:t>
            </a:r>
            <a:r>
              <a:rPr lang="ja-JP" altLang="en-US" dirty="0"/>
              <a:t> </a:t>
            </a:r>
            <a:r>
              <a:rPr lang="en-US" altLang="ja-JP" dirty="0"/>
              <a:t>LiDAR</a:t>
            </a:r>
            <a:r>
              <a:rPr lang="ja-JP" altLang="en-US" dirty="0"/>
              <a:t>を使用した初めてのディープラーニングアーキテクチャ</a:t>
            </a:r>
            <a:endParaRPr lang="en-US" altLang="ja-JP" dirty="0"/>
          </a:p>
          <a:p>
            <a:r>
              <a:rPr lang="en-US" altLang="ja-JP" dirty="0"/>
              <a:t>FMCW LiDAR</a:t>
            </a:r>
            <a:r>
              <a:rPr lang="ja-JP" altLang="en-US" dirty="0"/>
              <a:t>の物体のドップラー速度がわかるという情報をフルに活用して</a:t>
            </a:r>
            <a:endParaRPr lang="en-US" altLang="ja-JP" dirty="0"/>
          </a:p>
          <a:p>
            <a:r>
              <a:rPr lang="ja-JP" altLang="en-US" dirty="0"/>
              <a:t>以下のことが紹介されている</a:t>
            </a:r>
            <a:endParaRPr lang="en-US" altLang="ja-JP" dirty="0"/>
          </a:p>
          <a:p>
            <a:r>
              <a:rPr lang="ja-JP" altLang="en-US" b="1" dirty="0"/>
              <a:t>①ドップラー情報をもとにしたデータの前処理</a:t>
            </a:r>
            <a:endParaRPr lang="en-US" altLang="ja-JP" b="1" dirty="0"/>
          </a:p>
          <a:p>
            <a:r>
              <a:rPr lang="ja-JP" altLang="en-US" b="1" dirty="0"/>
              <a:t>　</a:t>
            </a:r>
            <a:r>
              <a:rPr lang="ja-JP" altLang="en-US" dirty="0"/>
              <a:t>ドップラー情報をもとに動いている物体だけを検出する</a:t>
            </a:r>
            <a:endParaRPr lang="en-US" altLang="ja-JP" dirty="0"/>
          </a:p>
          <a:p>
            <a:endParaRPr lang="en-US" altLang="ja-JP" dirty="0"/>
          </a:p>
          <a:p>
            <a:r>
              <a:rPr lang="ja-JP" altLang="en-US" dirty="0"/>
              <a:t>②</a:t>
            </a:r>
            <a:r>
              <a:rPr lang="ja-JP" altLang="en-US" b="1" dirty="0"/>
              <a:t>半自動アノテーション</a:t>
            </a:r>
            <a:endParaRPr lang="en-US" altLang="ja-JP" b="1" dirty="0"/>
          </a:p>
          <a:p>
            <a:r>
              <a:rPr lang="ja-JP" altLang="en-US" dirty="0"/>
              <a:t>　　</a:t>
            </a:r>
            <a:r>
              <a:rPr lang="en-US" altLang="ja-JP" dirty="0"/>
              <a:t>FMCW LiDAR</a:t>
            </a:r>
            <a:r>
              <a:rPr lang="ja-JP" altLang="en-US" dirty="0"/>
              <a:t>の特化したデータセットがない</a:t>
            </a:r>
            <a:endParaRPr lang="en-US" altLang="ja-JP" dirty="0"/>
          </a:p>
          <a:p>
            <a:r>
              <a:rPr lang="ja-JP" altLang="en-US" dirty="0"/>
              <a:t>　　データセットを自前で用意するにはアノテーション作業がとても大変</a:t>
            </a:r>
            <a:endParaRPr lang="en-US" altLang="ja-JP" dirty="0"/>
          </a:p>
          <a:p>
            <a:r>
              <a:rPr lang="ja-JP" altLang="en-US" dirty="0"/>
              <a:t>　　インスタンスラベルだけ半自動でアノテーションする、最後は手動で少し修正</a:t>
            </a:r>
            <a:endParaRPr lang="en-US" altLang="ja-JP" dirty="0"/>
          </a:p>
          <a:p>
            <a:endParaRPr lang="en-US" altLang="ja-JP" dirty="0"/>
          </a:p>
          <a:p>
            <a:r>
              <a:rPr lang="ja-JP" altLang="en-US" b="1" dirty="0"/>
              <a:t>②ドップラー情報もとにした、インスタンスセグメンテーションネットワーク</a:t>
            </a:r>
            <a:endParaRPr lang="en-US" altLang="ja-JP" b="1" dirty="0"/>
          </a:p>
          <a:p>
            <a:r>
              <a:rPr lang="ja-JP" altLang="en-US" dirty="0"/>
              <a:t>　　　インスタンスセグメンテーションのネットワークで学習する</a:t>
            </a:r>
            <a:endParaRPr lang="en-US" altLang="ja-JP" dirty="0"/>
          </a:p>
          <a:p>
            <a:endParaRPr lang="en-US" altLang="ja-JP" dirty="0"/>
          </a:p>
          <a:p>
            <a:r>
              <a:rPr lang="en-US" altLang="ja-JP" dirty="0"/>
              <a:t>※</a:t>
            </a:r>
            <a:r>
              <a:rPr lang="ja-JP" altLang="en-US" dirty="0"/>
              <a:t>ベースとなるネットワークはセメンティックの分類も同時に行うが</a:t>
            </a:r>
            <a:endParaRPr lang="en-US" altLang="ja-JP" dirty="0"/>
          </a:p>
          <a:p>
            <a:r>
              <a:rPr lang="ja-JP" altLang="en-US" dirty="0"/>
              <a:t>この論文はインスタンスのみアノテーションしたデータを使っているので、今回はインスタンスのみ</a:t>
            </a:r>
            <a:endParaRPr lang="en-US" altLang="ja-JP" dirty="0"/>
          </a:p>
        </p:txBody>
      </p:sp>
    </p:spTree>
    <p:extLst>
      <p:ext uri="{BB962C8B-B14F-4D97-AF65-F5344CB8AC3E}">
        <p14:creationId xmlns:p14="http://schemas.microsoft.com/office/powerpoint/2010/main" val="16130716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471A62-EA85-5330-BBD7-ACD4FA74DED5}"/>
              </a:ext>
            </a:extLst>
          </p:cNvPr>
          <p:cNvSpPr>
            <a:spLocks noGrp="1"/>
          </p:cNvSpPr>
          <p:nvPr>
            <p:ph type="title"/>
          </p:nvPr>
        </p:nvSpPr>
        <p:spPr/>
        <p:txBody>
          <a:bodyPr/>
          <a:lstStyle/>
          <a:p>
            <a:r>
              <a:rPr kumimoji="1" lang="en-US" altLang="ja-JP" dirty="0"/>
              <a:t>6.</a:t>
            </a:r>
            <a:r>
              <a:rPr kumimoji="1" lang="ja-JP" altLang="en-US" dirty="0"/>
              <a:t>セグメンテーション</a:t>
            </a:r>
            <a:r>
              <a:rPr lang="ja-JP" altLang="en-US" dirty="0"/>
              <a:t>・トラッキング</a:t>
            </a:r>
            <a:endParaRPr kumimoji="1" lang="ja-JP" altLang="en-US" dirty="0"/>
          </a:p>
        </p:txBody>
      </p:sp>
      <p:sp>
        <p:nvSpPr>
          <p:cNvPr id="3" name="フッター プレースホルダー 2">
            <a:extLst>
              <a:ext uri="{FF2B5EF4-FFF2-40B4-BE49-F238E27FC236}">
                <a16:creationId xmlns:a16="http://schemas.microsoft.com/office/drawing/2014/main" id="{FB2DA890-54E9-426F-2232-24838EB4393B}"/>
              </a:ext>
            </a:extLst>
          </p:cNvPr>
          <p:cNvSpPr>
            <a:spLocks noGrp="1"/>
          </p:cNvSpPr>
          <p:nvPr>
            <p:ph type="ftr" sz="quarter" idx="4294967295"/>
          </p:nvPr>
        </p:nvSpPr>
        <p:spPr>
          <a:xfrm>
            <a:off x="8061942" y="6381720"/>
            <a:ext cx="3861118" cy="476280"/>
          </a:xfrm>
        </p:spPr>
        <p:txBody>
          <a:bodyPr/>
          <a:lstStyle/>
          <a:p>
            <a:r>
              <a:rPr lang="en-US" altLang="ja-JP" dirty="0"/>
              <a:t>M1-3514</a:t>
            </a:r>
            <a:endParaRPr lang="ja-JP" altLang="en-US" dirty="0"/>
          </a:p>
        </p:txBody>
      </p:sp>
      <p:sp>
        <p:nvSpPr>
          <p:cNvPr id="6" name="テキスト ボックス 5">
            <a:extLst>
              <a:ext uri="{FF2B5EF4-FFF2-40B4-BE49-F238E27FC236}">
                <a16:creationId xmlns:a16="http://schemas.microsoft.com/office/drawing/2014/main" id="{E291720E-DAD2-B2BC-35DF-861F710D2C6C}"/>
              </a:ext>
            </a:extLst>
          </p:cNvPr>
          <p:cNvSpPr txBox="1"/>
          <p:nvPr/>
        </p:nvSpPr>
        <p:spPr>
          <a:xfrm>
            <a:off x="138546" y="816213"/>
            <a:ext cx="8086165" cy="395365"/>
          </a:xfrm>
          <a:prstGeom prst="rect">
            <a:avLst/>
          </a:prstGeom>
          <a:noFill/>
        </p:spPr>
        <p:txBody>
          <a:bodyPr wrap="square">
            <a:spAutoFit/>
          </a:bodyPr>
          <a:lstStyle/>
          <a:p>
            <a:r>
              <a:rPr lang="en-US" altLang="ja-JP" b="1" dirty="0"/>
              <a:t>Learning Moving-Object Tracking with FMCW LiDAR</a:t>
            </a:r>
            <a:r>
              <a:rPr lang="ja-JP" altLang="en-US" b="1" dirty="0"/>
              <a:t>　概要②</a:t>
            </a:r>
            <a:endParaRPr lang="en-US" altLang="ja-JP" b="1" dirty="0"/>
          </a:p>
        </p:txBody>
      </p:sp>
      <p:pic>
        <p:nvPicPr>
          <p:cNvPr id="8" name="図 7">
            <a:extLst>
              <a:ext uri="{FF2B5EF4-FFF2-40B4-BE49-F238E27FC236}">
                <a16:creationId xmlns:a16="http://schemas.microsoft.com/office/drawing/2014/main" id="{7AB3A798-C0C6-F4F2-346D-E9507739327A}"/>
              </a:ext>
            </a:extLst>
          </p:cNvPr>
          <p:cNvPicPr>
            <a:picLocks noChangeAspect="1"/>
          </p:cNvPicPr>
          <p:nvPr/>
        </p:nvPicPr>
        <p:blipFill>
          <a:blip r:embed="rId2"/>
          <a:stretch>
            <a:fillRect/>
          </a:stretch>
        </p:blipFill>
        <p:spPr>
          <a:xfrm>
            <a:off x="1202896" y="1800130"/>
            <a:ext cx="8683719" cy="3698848"/>
          </a:xfrm>
          <a:prstGeom prst="rect">
            <a:avLst/>
          </a:prstGeom>
        </p:spPr>
      </p:pic>
      <p:sp>
        <p:nvSpPr>
          <p:cNvPr id="9" name="フローチャート: 代替処理 8">
            <a:extLst>
              <a:ext uri="{FF2B5EF4-FFF2-40B4-BE49-F238E27FC236}">
                <a16:creationId xmlns:a16="http://schemas.microsoft.com/office/drawing/2014/main" id="{FBC36403-D8F5-1340-171D-7F58D80CD8F0}"/>
              </a:ext>
            </a:extLst>
          </p:cNvPr>
          <p:cNvSpPr/>
          <p:nvPr/>
        </p:nvSpPr>
        <p:spPr>
          <a:xfrm>
            <a:off x="1202895" y="1714828"/>
            <a:ext cx="5419679" cy="3915007"/>
          </a:xfrm>
          <a:prstGeom prst="flowChartAlternateProcess">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 name="吹き出し: 線 9">
            <a:extLst>
              <a:ext uri="{FF2B5EF4-FFF2-40B4-BE49-F238E27FC236}">
                <a16:creationId xmlns:a16="http://schemas.microsoft.com/office/drawing/2014/main" id="{6BC9F504-5DDC-9BEF-0FD5-D0F493376372}"/>
              </a:ext>
            </a:extLst>
          </p:cNvPr>
          <p:cNvSpPr/>
          <p:nvPr/>
        </p:nvSpPr>
        <p:spPr>
          <a:xfrm>
            <a:off x="268940" y="5763574"/>
            <a:ext cx="5525392" cy="883481"/>
          </a:xfrm>
          <a:prstGeom prst="borderCallout1">
            <a:avLst>
              <a:gd name="adj1" fmla="val 44207"/>
              <a:gd name="adj2" fmla="val 100326"/>
              <a:gd name="adj3" fmla="val -18439"/>
              <a:gd name="adj4" fmla="val 101887"/>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j-ea"/>
                <a:ea typeface="+mj-ea"/>
              </a:rPr>
              <a:t>①ドップラー情報をもとにしたデータの前処理</a:t>
            </a:r>
            <a:endParaRPr kumimoji="1" lang="en-US" altLang="ja-JP" dirty="0">
              <a:solidFill>
                <a:schemeClr val="tx1"/>
              </a:solidFill>
              <a:latin typeface="+mj-ea"/>
              <a:ea typeface="+mj-ea"/>
            </a:endParaRPr>
          </a:p>
        </p:txBody>
      </p:sp>
      <p:sp>
        <p:nvSpPr>
          <p:cNvPr id="11" name="フローチャート: 代替処理 10">
            <a:extLst>
              <a:ext uri="{FF2B5EF4-FFF2-40B4-BE49-F238E27FC236}">
                <a16:creationId xmlns:a16="http://schemas.microsoft.com/office/drawing/2014/main" id="{787641AA-2474-E5D8-E399-930F4FF35ABD}"/>
              </a:ext>
            </a:extLst>
          </p:cNvPr>
          <p:cNvSpPr/>
          <p:nvPr/>
        </p:nvSpPr>
        <p:spPr>
          <a:xfrm>
            <a:off x="6622574" y="3954177"/>
            <a:ext cx="3567746" cy="1544802"/>
          </a:xfrm>
          <a:prstGeom prst="flowChartAlternateProcess">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2" name="吹き出し: 線 11">
            <a:extLst>
              <a:ext uri="{FF2B5EF4-FFF2-40B4-BE49-F238E27FC236}">
                <a16:creationId xmlns:a16="http://schemas.microsoft.com/office/drawing/2014/main" id="{65646B78-8CD7-2FA3-020D-BF4AED67DC60}"/>
              </a:ext>
            </a:extLst>
          </p:cNvPr>
          <p:cNvSpPr/>
          <p:nvPr/>
        </p:nvSpPr>
        <p:spPr>
          <a:xfrm>
            <a:off x="6276658" y="5763574"/>
            <a:ext cx="5537200" cy="961720"/>
          </a:xfrm>
          <a:prstGeom prst="borderCallout1">
            <a:avLst>
              <a:gd name="adj1" fmla="val 676"/>
              <a:gd name="adj2" fmla="val 1093"/>
              <a:gd name="adj3" fmla="val -29251"/>
              <a:gd name="adj4" fmla="val 12849"/>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mj-ea"/>
                <a:ea typeface="+mj-ea"/>
              </a:rPr>
              <a:t>②インスタンスの半自動アノテーション</a:t>
            </a:r>
            <a:r>
              <a:rPr lang="en-US" altLang="ja-JP" dirty="0">
                <a:solidFill>
                  <a:schemeClr val="tx1"/>
                </a:solidFill>
                <a:latin typeface="+mj-ea"/>
                <a:ea typeface="+mj-ea"/>
              </a:rPr>
              <a:t>(GT)</a:t>
            </a:r>
          </a:p>
        </p:txBody>
      </p:sp>
      <p:sp>
        <p:nvSpPr>
          <p:cNvPr id="13" name="フローチャート: 代替処理 12">
            <a:extLst>
              <a:ext uri="{FF2B5EF4-FFF2-40B4-BE49-F238E27FC236}">
                <a16:creationId xmlns:a16="http://schemas.microsoft.com/office/drawing/2014/main" id="{E93FA127-9080-B2F4-8379-CF277E35082E}"/>
              </a:ext>
            </a:extLst>
          </p:cNvPr>
          <p:cNvSpPr/>
          <p:nvPr/>
        </p:nvSpPr>
        <p:spPr>
          <a:xfrm>
            <a:off x="7263157" y="2354294"/>
            <a:ext cx="2781829" cy="1467178"/>
          </a:xfrm>
          <a:prstGeom prst="flowChartAlternateProcess">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4" name="吹き出し: 線 13">
            <a:extLst>
              <a:ext uri="{FF2B5EF4-FFF2-40B4-BE49-F238E27FC236}">
                <a16:creationId xmlns:a16="http://schemas.microsoft.com/office/drawing/2014/main" id="{12E492DF-BEED-FF12-1583-47B653A6EDFD}"/>
              </a:ext>
            </a:extLst>
          </p:cNvPr>
          <p:cNvSpPr/>
          <p:nvPr/>
        </p:nvSpPr>
        <p:spPr>
          <a:xfrm>
            <a:off x="6604001" y="1206218"/>
            <a:ext cx="5690366" cy="883481"/>
          </a:xfrm>
          <a:prstGeom prst="borderCallout1">
            <a:avLst>
              <a:gd name="adj1" fmla="val 101030"/>
              <a:gd name="adj2" fmla="val 78231"/>
              <a:gd name="adj3" fmla="val 198708"/>
              <a:gd name="adj4" fmla="val 54717"/>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mj-ea"/>
                <a:ea typeface="+mj-ea"/>
              </a:rPr>
              <a:t>③マルチフレーム</a:t>
            </a:r>
            <a:endParaRPr lang="en-US" altLang="ja-JP" dirty="0">
              <a:solidFill>
                <a:schemeClr val="tx1"/>
              </a:solidFill>
              <a:latin typeface="+mj-ea"/>
              <a:ea typeface="+mj-ea"/>
            </a:endParaRPr>
          </a:p>
          <a:p>
            <a:pPr algn="ctr"/>
            <a:r>
              <a:rPr lang="ja-JP" altLang="en-US" dirty="0">
                <a:solidFill>
                  <a:schemeClr val="tx1"/>
                </a:solidFill>
                <a:latin typeface="+mj-ea"/>
                <a:ea typeface="+mj-ea"/>
              </a:rPr>
              <a:t>インスタンスセグメンテーションネットワーク</a:t>
            </a:r>
            <a:endParaRPr kumimoji="1" lang="en-US" altLang="ja-JP" dirty="0">
              <a:solidFill>
                <a:schemeClr val="tx1"/>
              </a:solidFill>
              <a:latin typeface="+mj-ea"/>
              <a:ea typeface="+mj-ea"/>
            </a:endParaRPr>
          </a:p>
        </p:txBody>
      </p:sp>
    </p:spTree>
    <p:extLst>
      <p:ext uri="{BB962C8B-B14F-4D97-AF65-F5344CB8AC3E}">
        <p14:creationId xmlns:p14="http://schemas.microsoft.com/office/powerpoint/2010/main" val="25573600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471A62-EA85-5330-BBD7-ACD4FA74DED5}"/>
              </a:ext>
            </a:extLst>
          </p:cNvPr>
          <p:cNvSpPr>
            <a:spLocks noGrp="1"/>
          </p:cNvSpPr>
          <p:nvPr>
            <p:ph type="title"/>
          </p:nvPr>
        </p:nvSpPr>
        <p:spPr/>
        <p:txBody>
          <a:bodyPr/>
          <a:lstStyle/>
          <a:p>
            <a:r>
              <a:rPr kumimoji="1" lang="en-US" altLang="ja-JP" dirty="0"/>
              <a:t>6.</a:t>
            </a:r>
            <a:r>
              <a:rPr kumimoji="1" lang="ja-JP" altLang="en-US" dirty="0"/>
              <a:t>セグメンテーション</a:t>
            </a:r>
            <a:r>
              <a:rPr lang="ja-JP" altLang="en-US" dirty="0"/>
              <a:t>・トラッキング</a:t>
            </a:r>
            <a:endParaRPr kumimoji="1" lang="ja-JP" altLang="en-US" dirty="0"/>
          </a:p>
        </p:txBody>
      </p:sp>
      <p:sp>
        <p:nvSpPr>
          <p:cNvPr id="6" name="テキスト ボックス 5">
            <a:extLst>
              <a:ext uri="{FF2B5EF4-FFF2-40B4-BE49-F238E27FC236}">
                <a16:creationId xmlns:a16="http://schemas.microsoft.com/office/drawing/2014/main" id="{E291720E-DAD2-B2BC-35DF-861F710D2C6C}"/>
              </a:ext>
            </a:extLst>
          </p:cNvPr>
          <p:cNvSpPr txBox="1"/>
          <p:nvPr/>
        </p:nvSpPr>
        <p:spPr>
          <a:xfrm>
            <a:off x="138546" y="816213"/>
            <a:ext cx="8086165" cy="395365"/>
          </a:xfrm>
          <a:prstGeom prst="rect">
            <a:avLst/>
          </a:prstGeom>
          <a:noFill/>
        </p:spPr>
        <p:txBody>
          <a:bodyPr wrap="square">
            <a:spAutoFit/>
          </a:bodyPr>
          <a:lstStyle/>
          <a:p>
            <a:r>
              <a:rPr lang="ja-JP" altLang="en-US" b="1" dirty="0"/>
              <a:t>ドップラー情報をもとにしたデータ前処理①　概要</a:t>
            </a:r>
            <a:endParaRPr lang="en-US" altLang="ja-JP" b="1" dirty="0"/>
          </a:p>
        </p:txBody>
      </p:sp>
      <p:pic>
        <p:nvPicPr>
          <p:cNvPr id="5" name="図 4">
            <a:extLst>
              <a:ext uri="{FF2B5EF4-FFF2-40B4-BE49-F238E27FC236}">
                <a16:creationId xmlns:a16="http://schemas.microsoft.com/office/drawing/2014/main" id="{E03F7F62-1F23-8506-47CE-E6E774E818CE}"/>
              </a:ext>
            </a:extLst>
          </p:cNvPr>
          <p:cNvPicPr>
            <a:picLocks noChangeAspect="1"/>
          </p:cNvPicPr>
          <p:nvPr/>
        </p:nvPicPr>
        <p:blipFill>
          <a:blip r:embed="rId2"/>
          <a:stretch>
            <a:fillRect/>
          </a:stretch>
        </p:blipFill>
        <p:spPr>
          <a:xfrm>
            <a:off x="678124" y="1450806"/>
            <a:ext cx="6779428" cy="4413275"/>
          </a:xfrm>
          <a:prstGeom prst="rect">
            <a:avLst/>
          </a:prstGeom>
        </p:spPr>
      </p:pic>
      <p:sp>
        <p:nvSpPr>
          <p:cNvPr id="7" name="フローチャート: 代替処理 6">
            <a:extLst>
              <a:ext uri="{FF2B5EF4-FFF2-40B4-BE49-F238E27FC236}">
                <a16:creationId xmlns:a16="http://schemas.microsoft.com/office/drawing/2014/main" id="{BB51A3AF-D8E1-891A-2434-1D6D55218E41}"/>
              </a:ext>
            </a:extLst>
          </p:cNvPr>
          <p:cNvSpPr/>
          <p:nvPr/>
        </p:nvSpPr>
        <p:spPr>
          <a:xfrm>
            <a:off x="655799" y="1279153"/>
            <a:ext cx="4084505" cy="3179901"/>
          </a:xfrm>
          <a:prstGeom prst="flowChartAlternateProcess">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5" name="吹き出し: 線 14">
            <a:extLst>
              <a:ext uri="{FF2B5EF4-FFF2-40B4-BE49-F238E27FC236}">
                <a16:creationId xmlns:a16="http://schemas.microsoft.com/office/drawing/2014/main" id="{03C41438-5419-EE24-A16A-FB2D117154DB}"/>
              </a:ext>
            </a:extLst>
          </p:cNvPr>
          <p:cNvSpPr/>
          <p:nvPr/>
        </p:nvSpPr>
        <p:spPr>
          <a:xfrm>
            <a:off x="5531543" y="1450806"/>
            <a:ext cx="5668828" cy="997706"/>
          </a:xfrm>
          <a:prstGeom prst="borderCallout1">
            <a:avLst>
              <a:gd name="adj1" fmla="val 31717"/>
              <a:gd name="adj2" fmla="val -14545"/>
              <a:gd name="adj3" fmla="val 19194"/>
              <a:gd name="adj4" fmla="val -3"/>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j-ea"/>
                <a:ea typeface="+mj-ea"/>
              </a:rPr>
              <a:t>①ドップラー情報をもとに動いている物体分離</a:t>
            </a:r>
            <a:endParaRPr kumimoji="1" lang="en-US" altLang="ja-JP" dirty="0">
              <a:solidFill>
                <a:schemeClr val="tx1"/>
              </a:solidFill>
              <a:latin typeface="+mj-ea"/>
              <a:ea typeface="+mj-ea"/>
            </a:endParaRPr>
          </a:p>
          <a:p>
            <a:pPr algn="ctr"/>
            <a:r>
              <a:rPr lang="en-US" altLang="ja-JP" dirty="0">
                <a:solidFill>
                  <a:schemeClr val="tx1"/>
                </a:solidFill>
                <a:latin typeface="+mj-ea"/>
                <a:ea typeface="+mj-ea"/>
              </a:rPr>
              <a:t>4~8</a:t>
            </a:r>
            <a:r>
              <a:rPr lang="ja-JP" altLang="en-US" dirty="0">
                <a:solidFill>
                  <a:schemeClr val="tx1"/>
                </a:solidFill>
                <a:latin typeface="+mj-ea"/>
                <a:ea typeface="+mj-ea"/>
              </a:rPr>
              <a:t>フレームで行う</a:t>
            </a:r>
            <a:endParaRPr kumimoji="1" lang="en-US" altLang="ja-JP" dirty="0">
              <a:solidFill>
                <a:schemeClr val="tx1"/>
              </a:solidFill>
              <a:latin typeface="+mj-ea"/>
              <a:ea typeface="+mj-ea"/>
            </a:endParaRPr>
          </a:p>
        </p:txBody>
      </p:sp>
      <p:sp>
        <p:nvSpPr>
          <p:cNvPr id="16" name="吹き出し: 線 15">
            <a:extLst>
              <a:ext uri="{FF2B5EF4-FFF2-40B4-BE49-F238E27FC236}">
                <a16:creationId xmlns:a16="http://schemas.microsoft.com/office/drawing/2014/main" id="{B85C0F7C-0F70-596E-E690-931966D081BF}"/>
              </a:ext>
            </a:extLst>
          </p:cNvPr>
          <p:cNvSpPr/>
          <p:nvPr/>
        </p:nvSpPr>
        <p:spPr>
          <a:xfrm>
            <a:off x="268940" y="5948087"/>
            <a:ext cx="7532809" cy="648001"/>
          </a:xfrm>
          <a:prstGeom prst="borderCallout1">
            <a:avLst>
              <a:gd name="adj1" fmla="val -39569"/>
              <a:gd name="adj2" fmla="val 24308"/>
              <a:gd name="adj3" fmla="val 2593"/>
              <a:gd name="adj4" fmla="val 29870"/>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mj-ea"/>
                <a:ea typeface="+mj-ea"/>
              </a:rPr>
              <a:t>②マルチフレームの静止点群を</a:t>
            </a:r>
            <a:r>
              <a:rPr lang="en-US" altLang="ja-JP" dirty="0">
                <a:solidFill>
                  <a:schemeClr val="tx1"/>
                </a:solidFill>
                <a:latin typeface="+mj-ea"/>
                <a:ea typeface="+mj-ea"/>
              </a:rPr>
              <a:t>SLAM</a:t>
            </a:r>
            <a:r>
              <a:rPr lang="ja-JP" altLang="en-US" dirty="0">
                <a:solidFill>
                  <a:schemeClr val="tx1"/>
                </a:solidFill>
                <a:latin typeface="+mj-ea"/>
                <a:ea typeface="+mj-ea"/>
              </a:rPr>
              <a:t>で一つのマップにまとめる</a:t>
            </a:r>
            <a:endParaRPr kumimoji="1" lang="en-US" altLang="ja-JP" dirty="0">
              <a:solidFill>
                <a:schemeClr val="tx1"/>
              </a:solidFill>
              <a:latin typeface="+mj-ea"/>
              <a:ea typeface="+mj-ea"/>
            </a:endParaRPr>
          </a:p>
        </p:txBody>
      </p:sp>
      <p:sp>
        <p:nvSpPr>
          <p:cNvPr id="17" name="フローチャート: 代替処理 16">
            <a:extLst>
              <a:ext uri="{FF2B5EF4-FFF2-40B4-BE49-F238E27FC236}">
                <a16:creationId xmlns:a16="http://schemas.microsoft.com/office/drawing/2014/main" id="{AECF4214-03A1-E085-BA6C-76F4358E5AF7}"/>
              </a:ext>
            </a:extLst>
          </p:cNvPr>
          <p:cNvSpPr/>
          <p:nvPr/>
        </p:nvSpPr>
        <p:spPr>
          <a:xfrm>
            <a:off x="1534887" y="4758262"/>
            <a:ext cx="2308980" cy="946790"/>
          </a:xfrm>
          <a:prstGeom prst="flowChartAlternateProcess">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 name="フローチャート: 代替処理 18">
            <a:extLst>
              <a:ext uri="{FF2B5EF4-FFF2-40B4-BE49-F238E27FC236}">
                <a16:creationId xmlns:a16="http://schemas.microsoft.com/office/drawing/2014/main" id="{6D2ECA00-FFF2-A400-D74D-5339BAA7A672}"/>
              </a:ext>
            </a:extLst>
          </p:cNvPr>
          <p:cNvSpPr/>
          <p:nvPr/>
        </p:nvSpPr>
        <p:spPr>
          <a:xfrm>
            <a:off x="5033159" y="4178729"/>
            <a:ext cx="2461841" cy="1526323"/>
          </a:xfrm>
          <a:prstGeom prst="flowChartAlternateProcess">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8" name="フローチャート: 代替処理 17">
            <a:extLst>
              <a:ext uri="{FF2B5EF4-FFF2-40B4-BE49-F238E27FC236}">
                <a16:creationId xmlns:a16="http://schemas.microsoft.com/office/drawing/2014/main" id="{5F0E8A40-D5E1-5929-C00D-659F1396C886}"/>
              </a:ext>
            </a:extLst>
          </p:cNvPr>
          <p:cNvSpPr/>
          <p:nvPr/>
        </p:nvSpPr>
        <p:spPr>
          <a:xfrm>
            <a:off x="5135762" y="2613150"/>
            <a:ext cx="2277036" cy="1400941"/>
          </a:xfrm>
          <a:prstGeom prst="flowChartAlternateProcess">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1" name="吹き出し: 線 20">
            <a:extLst>
              <a:ext uri="{FF2B5EF4-FFF2-40B4-BE49-F238E27FC236}">
                <a16:creationId xmlns:a16="http://schemas.microsoft.com/office/drawing/2014/main" id="{240A98A7-AD65-1A8C-02B2-08A01087BBC6}"/>
              </a:ext>
            </a:extLst>
          </p:cNvPr>
          <p:cNvSpPr/>
          <p:nvPr/>
        </p:nvSpPr>
        <p:spPr>
          <a:xfrm>
            <a:off x="7671355" y="4863233"/>
            <a:ext cx="3698348" cy="1169272"/>
          </a:xfrm>
          <a:prstGeom prst="borderCallout1">
            <a:avLst>
              <a:gd name="adj1" fmla="val 1831"/>
              <a:gd name="adj2" fmla="val -5731"/>
              <a:gd name="adj3" fmla="val 41126"/>
              <a:gd name="adj4" fmla="val 98"/>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j-ea"/>
                <a:ea typeface="+mj-ea"/>
              </a:rPr>
              <a:t>③、②をもとにして動いている点群の各フレームの相対的な位置関係をだす</a:t>
            </a:r>
            <a:endParaRPr kumimoji="1" lang="en-US" altLang="ja-JP" dirty="0">
              <a:solidFill>
                <a:schemeClr val="tx1"/>
              </a:solidFill>
              <a:latin typeface="+mj-ea"/>
              <a:ea typeface="+mj-ea"/>
            </a:endParaRPr>
          </a:p>
        </p:txBody>
      </p:sp>
      <p:sp>
        <p:nvSpPr>
          <p:cNvPr id="22" name="吹き出し: 線 21">
            <a:extLst>
              <a:ext uri="{FF2B5EF4-FFF2-40B4-BE49-F238E27FC236}">
                <a16:creationId xmlns:a16="http://schemas.microsoft.com/office/drawing/2014/main" id="{A3E7ED31-2FC3-AA3D-4DAC-FE977D42D328}"/>
              </a:ext>
            </a:extLst>
          </p:cNvPr>
          <p:cNvSpPr/>
          <p:nvPr/>
        </p:nvSpPr>
        <p:spPr>
          <a:xfrm>
            <a:off x="7703722" y="2973990"/>
            <a:ext cx="3698348" cy="1169272"/>
          </a:xfrm>
          <a:prstGeom prst="borderCallout1">
            <a:avLst>
              <a:gd name="adj1" fmla="val -2769"/>
              <a:gd name="adj2" fmla="val -6216"/>
              <a:gd name="adj3" fmla="val 1258"/>
              <a:gd name="adj4" fmla="val 11248"/>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j-ea"/>
                <a:ea typeface="+mj-ea"/>
              </a:rPr>
              <a:t>④等速運動だととらえて、各フレームの動いている点群を今の位置に補正する</a:t>
            </a:r>
            <a:endParaRPr kumimoji="1" lang="en-US" altLang="ja-JP" dirty="0">
              <a:solidFill>
                <a:schemeClr val="tx1"/>
              </a:solidFill>
              <a:latin typeface="+mj-ea"/>
              <a:ea typeface="+mj-ea"/>
            </a:endParaRPr>
          </a:p>
        </p:txBody>
      </p:sp>
    </p:spTree>
    <p:extLst>
      <p:ext uri="{BB962C8B-B14F-4D97-AF65-F5344CB8AC3E}">
        <p14:creationId xmlns:p14="http://schemas.microsoft.com/office/powerpoint/2010/main" val="35256074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471A62-EA85-5330-BBD7-ACD4FA74DED5}"/>
              </a:ext>
            </a:extLst>
          </p:cNvPr>
          <p:cNvSpPr>
            <a:spLocks noGrp="1"/>
          </p:cNvSpPr>
          <p:nvPr>
            <p:ph type="title"/>
          </p:nvPr>
        </p:nvSpPr>
        <p:spPr/>
        <p:txBody>
          <a:bodyPr/>
          <a:lstStyle/>
          <a:p>
            <a:r>
              <a:rPr kumimoji="1" lang="en-US" altLang="ja-JP" dirty="0"/>
              <a:t>6.</a:t>
            </a:r>
            <a:r>
              <a:rPr kumimoji="1" lang="ja-JP" altLang="en-US" dirty="0"/>
              <a:t>セグメンテーション</a:t>
            </a:r>
            <a:r>
              <a:rPr lang="ja-JP" altLang="en-US" dirty="0"/>
              <a:t>・トラッキング</a:t>
            </a:r>
            <a:endParaRPr kumimoji="1" lang="ja-JP" altLang="en-US" dirty="0"/>
          </a:p>
        </p:txBody>
      </p:sp>
      <p:sp>
        <p:nvSpPr>
          <p:cNvPr id="6" name="テキスト ボックス 5">
            <a:extLst>
              <a:ext uri="{FF2B5EF4-FFF2-40B4-BE49-F238E27FC236}">
                <a16:creationId xmlns:a16="http://schemas.microsoft.com/office/drawing/2014/main" id="{E291720E-DAD2-B2BC-35DF-861F710D2C6C}"/>
              </a:ext>
            </a:extLst>
          </p:cNvPr>
          <p:cNvSpPr txBox="1"/>
          <p:nvPr/>
        </p:nvSpPr>
        <p:spPr>
          <a:xfrm>
            <a:off x="138546" y="816213"/>
            <a:ext cx="8086165" cy="395365"/>
          </a:xfrm>
          <a:prstGeom prst="rect">
            <a:avLst/>
          </a:prstGeom>
          <a:noFill/>
        </p:spPr>
        <p:txBody>
          <a:bodyPr wrap="square">
            <a:spAutoFit/>
          </a:bodyPr>
          <a:lstStyle/>
          <a:p>
            <a:r>
              <a:rPr lang="ja-JP" altLang="en-US" b="1" dirty="0"/>
              <a:t>ドップラー情報をもとにしたデータ前処理②　動的物体分離</a:t>
            </a:r>
            <a:endParaRPr lang="en-US" altLang="ja-JP" b="1" dirty="0"/>
          </a:p>
        </p:txBody>
      </p:sp>
      <p:pic>
        <p:nvPicPr>
          <p:cNvPr id="8" name="図 7">
            <a:extLst>
              <a:ext uri="{FF2B5EF4-FFF2-40B4-BE49-F238E27FC236}">
                <a16:creationId xmlns:a16="http://schemas.microsoft.com/office/drawing/2014/main" id="{0EAD1BD4-3BBF-A9EC-C1DB-44CB51BD3AF2}"/>
              </a:ext>
            </a:extLst>
          </p:cNvPr>
          <p:cNvPicPr>
            <a:picLocks noChangeAspect="1"/>
          </p:cNvPicPr>
          <p:nvPr/>
        </p:nvPicPr>
        <p:blipFill>
          <a:blip r:embed="rId2"/>
          <a:stretch>
            <a:fillRect/>
          </a:stretch>
        </p:blipFill>
        <p:spPr>
          <a:xfrm>
            <a:off x="314314" y="1230527"/>
            <a:ext cx="4646084" cy="3690815"/>
          </a:xfrm>
          <a:prstGeom prst="rect">
            <a:avLst/>
          </a:prstGeom>
        </p:spPr>
      </p:pic>
      <p:sp>
        <p:nvSpPr>
          <p:cNvPr id="9" name="テキスト ボックス 8">
            <a:extLst>
              <a:ext uri="{FF2B5EF4-FFF2-40B4-BE49-F238E27FC236}">
                <a16:creationId xmlns:a16="http://schemas.microsoft.com/office/drawing/2014/main" id="{CE4ED689-2E5F-B4F1-9447-66868207A03D}"/>
              </a:ext>
            </a:extLst>
          </p:cNvPr>
          <p:cNvSpPr txBox="1"/>
          <p:nvPr/>
        </p:nvSpPr>
        <p:spPr>
          <a:xfrm>
            <a:off x="5136166" y="1211578"/>
            <a:ext cx="6917288" cy="3728713"/>
          </a:xfrm>
          <a:prstGeom prst="rect">
            <a:avLst/>
          </a:prstGeom>
          <a:noFill/>
        </p:spPr>
        <p:txBody>
          <a:bodyPr wrap="square" rtlCol="0">
            <a:spAutoFit/>
          </a:bodyPr>
          <a:lstStyle/>
          <a:p>
            <a:r>
              <a:rPr kumimoji="1" lang="ja-JP" altLang="en-US" dirty="0"/>
              <a:t>①</a:t>
            </a:r>
            <a:r>
              <a:rPr kumimoji="1" lang="en-US" altLang="ja-JP" dirty="0"/>
              <a:t>RANSAC</a:t>
            </a:r>
            <a:r>
              <a:rPr kumimoji="1" lang="ja-JP" altLang="en-US" dirty="0"/>
              <a:t>や冒頭で紹介した</a:t>
            </a:r>
            <a:r>
              <a:rPr lang="en-US" altLang="ja-JP" dirty="0"/>
              <a:t>Patchwork++</a:t>
            </a:r>
            <a:r>
              <a:rPr kumimoji="1" lang="ja-JP" altLang="en-US" dirty="0"/>
              <a:t>平面検出アルゴリズムで路面の点群を抽出する</a:t>
            </a:r>
            <a:endParaRPr kumimoji="1" lang="en-US" altLang="ja-JP" dirty="0"/>
          </a:p>
          <a:p>
            <a:endParaRPr kumimoji="1" lang="en-US" altLang="ja-JP" dirty="0"/>
          </a:p>
          <a:p>
            <a:r>
              <a:rPr lang="ja-JP" altLang="en-US" dirty="0"/>
              <a:t>②検出した点を静的な点だと仮定してドップラー情　報から</a:t>
            </a:r>
            <a:r>
              <a:rPr lang="en-US" altLang="ja-JP" dirty="0"/>
              <a:t>LiDAR</a:t>
            </a:r>
            <a:r>
              <a:rPr lang="ja-JP" altLang="en-US" dirty="0"/>
              <a:t>の速度</a:t>
            </a:r>
            <a:r>
              <a:rPr lang="en-US" altLang="ja-JP" dirty="0" err="1"/>
              <a:t>V</a:t>
            </a:r>
            <a:r>
              <a:rPr lang="en-US" altLang="ja-JP" baseline="-25000" dirty="0" err="1"/>
              <a:t>car</a:t>
            </a:r>
            <a:r>
              <a:rPr lang="ja-JP" altLang="en-US" dirty="0"/>
              <a:t>を推定する、地面の速度は</a:t>
            </a:r>
            <a:r>
              <a:rPr lang="en-US" altLang="ja-JP" dirty="0"/>
              <a:t>−</a:t>
            </a:r>
            <a:r>
              <a:rPr lang="en-US" altLang="ja-JP" dirty="0" err="1"/>
              <a:t>V</a:t>
            </a:r>
            <a:r>
              <a:rPr lang="en-US" altLang="ja-JP" baseline="-25000" dirty="0" err="1"/>
              <a:t>car</a:t>
            </a:r>
            <a:r>
              <a:rPr lang="ja-JP" altLang="en-US" dirty="0"/>
              <a:t>となる</a:t>
            </a:r>
            <a:endParaRPr lang="en-US" altLang="ja-JP" baseline="-25000" dirty="0"/>
          </a:p>
          <a:p>
            <a:endParaRPr lang="en-US" altLang="ja-JP" dirty="0"/>
          </a:p>
          <a:p>
            <a:endParaRPr lang="en-US" altLang="ja-JP" dirty="0"/>
          </a:p>
          <a:p>
            <a:r>
              <a:rPr lang="ja-JP" altLang="en-US" dirty="0"/>
              <a:t>③ドップラー情報と</a:t>
            </a:r>
            <a:r>
              <a:rPr lang="en-US" altLang="ja-JP" dirty="0" err="1"/>
              <a:t>V</a:t>
            </a:r>
            <a:r>
              <a:rPr lang="en-US" altLang="ja-JP" baseline="-25000" dirty="0" err="1"/>
              <a:t>car</a:t>
            </a:r>
            <a:r>
              <a:rPr lang="ja-JP" altLang="en-US" dirty="0"/>
              <a:t>の推定をもとに、速度が</a:t>
            </a:r>
            <a:endParaRPr lang="en-US" altLang="ja-JP" dirty="0"/>
          </a:p>
          <a:p>
            <a:r>
              <a:rPr lang="ja-JP" altLang="en-US" dirty="0"/>
              <a:t>　</a:t>
            </a:r>
            <a:r>
              <a:rPr lang="en-US" altLang="ja-JP" dirty="0"/>
              <a:t> −</a:t>
            </a:r>
            <a:r>
              <a:rPr lang="en-US" altLang="ja-JP" dirty="0" err="1"/>
              <a:t>V</a:t>
            </a:r>
            <a:r>
              <a:rPr lang="en-US" altLang="ja-JP" baseline="-25000" dirty="0" err="1"/>
              <a:t>car</a:t>
            </a:r>
            <a:r>
              <a:rPr lang="en-US" altLang="ja-JP" dirty="0"/>
              <a:t>± −V</a:t>
            </a:r>
            <a:r>
              <a:rPr lang="ja-JP" altLang="en-US" baseline="-25000" dirty="0"/>
              <a:t>ｍ</a:t>
            </a:r>
            <a:r>
              <a:rPr lang="en-US" altLang="ja-JP" dirty="0"/>
              <a:t>(0.2m/s)</a:t>
            </a:r>
            <a:r>
              <a:rPr lang="ja-JP" altLang="en-US" dirty="0"/>
              <a:t>点を静的物体と定義する</a:t>
            </a:r>
            <a:endParaRPr lang="en-US" altLang="ja-JP" dirty="0"/>
          </a:p>
          <a:p>
            <a:endParaRPr lang="en-US" altLang="ja-JP" dirty="0"/>
          </a:p>
          <a:p>
            <a:endParaRPr lang="en-US" altLang="ja-JP" dirty="0"/>
          </a:p>
          <a:p>
            <a:endParaRPr kumimoji="1" lang="en-US" altLang="ja-JP" dirty="0"/>
          </a:p>
        </p:txBody>
      </p:sp>
    </p:spTree>
    <p:extLst>
      <p:ext uri="{BB962C8B-B14F-4D97-AF65-F5344CB8AC3E}">
        <p14:creationId xmlns:p14="http://schemas.microsoft.com/office/powerpoint/2010/main" val="34454544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471A62-EA85-5330-BBD7-ACD4FA74DED5}"/>
              </a:ext>
            </a:extLst>
          </p:cNvPr>
          <p:cNvSpPr>
            <a:spLocks noGrp="1"/>
          </p:cNvSpPr>
          <p:nvPr>
            <p:ph type="title"/>
          </p:nvPr>
        </p:nvSpPr>
        <p:spPr/>
        <p:txBody>
          <a:bodyPr/>
          <a:lstStyle/>
          <a:p>
            <a:r>
              <a:rPr kumimoji="1" lang="en-US" altLang="ja-JP" dirty="0"/>
              <a:t>6.</a:t>
            </a:r>
            <a:r>
              <a:rPr kumimoji="1" lang="ja-JP" altLang="en-US" dirty="0"/>
              <a:t>セグメンテーション</a:t>
            </a:r>
            <a:r>
              <a:rPr lang="ja-JP" altLang="en-US" dirty="0"/>
              <a:t>・トラッキング</a:t>
            </a:r>
            <a:endParaRPr kumimoji="1" lang="ja-JP" altLang="en-US" dirty="0"/>
          </a:p>
        </p:txBody>
      </p:sp>
      <p:sp>
        <p:nvSpPr>
          <p:cNvPr id="6" name="テキスト ボックス 5">
            <a:extLst>
              <a:ext uri="{FF2B5EF4-FFF2-40B4-BE49-F238E27FC236}">
                <a16:creationId xmlns:a16="http://schemas.microsoft.com/office/drawing/2014/main" id="{E291720E-DAD2-B2BC-35DF-861F710D2C6C}"/>
              </a:ext>
            </a:extLst>
          </p:cNvPr>
          <p:cNvSpPr txBox="1"/>
          <p:nvPr/>
        </p:nvSpPr>
        <p:spPr>
          <a:xfrm>
            <a:off x="138546" y="816213"/>
            <a:ext cx="8086165" cy="395365"/>
          </a:xfrm>
          <a:prstGeom prst="rect">
            <a:avLst/>
          </a:prstGeom>
          <a:noFill/>
        </p:spPr>
        <p:txBody>
          <a:bodyPr wrap="square">
            <a:spAutoFit/>
          </a:bodyPr>
          <a:lstStyle/>
          <a:p>
            <a:r>
              <a:rPr lang="ja-JP" altLang="en-US" b="1" dirty="0"/>
              <a:t>ドップラー情報をもとにしたデータ前処理③　</a:t>
            </a:r>
            <a:r>
              <a:rPr lang="en-US" altLang="ja-JP" b="1" dirty="0"/>
              <a:t>SLAM</a:t>
            </a:r>
            <a:r>
              <a:rPr lang="ja-JP" altLang="en-US" b="1" dirty="0"/>
              <a:t>的アプローチ</a:t>
            </a:r>
            <a:endParaRPr lang="en-US" altLang="ja-JP" b="1" dirty="0"/>
          </a:p>
        </p:txBody>
      </p:sp>
      <p:sp>
        <p:nvSpPr>
          <p:cNvPr id="9" name="テキスト ボックス 8">
            <a:extLst>
              <a:ext uri="{FF2B5EF4-FFF2-40B4-BE49-F238E27FC236}">
                <a16:creationId xmlns:a16="http://schemas.microsoft.com/office/drawing/2014/main" id="{CE4ED689-2E5F-B4F1-9447-66868207A03D}"/>
              </a:ext>
            </a:extLst>
          </p:cNvPr>
          <p:cNvSpPr txBox="1"/>
          <p:nvPr/>
        </p:nvSpPr>
        <p:spPr>
          <a:xfrm>
            <a:off x="4374166" y="1522312"/>
            <a:ext cx="6917288" cy="2819618"/>
          </a:xfrm>
          <a:prstGeom prst="rect">
            <a:avLst/>
          </a:prstGeom>
          <a:noFill/>
        </p:spPr>
        <p:txBody>
          <a:bodyPr wrap="square" rtlCol="0">
            <a:spAutoFit/>
          </a:bodyPr>
          <a:lstStyle/>
          <a:p>
            <a:r>
              <a:rPr kumimoji="1" lang="ja-JP" altLang="en-US" dirty="0"/>
              <a:t>各フレームで分離した静的点群を</a:t>
            </a:r>
            <a:r>
              <a:rPr kumimoji="1" lang="en-US" altLang="ja-JP" dirty="0"/>
              <a:t>SLAM</a:t>
            </a:r>
            <a:r>
              <a:rPr kumimoji="1" lang="ja-JP" altLang="en-US" dirty="0"/>
              <a:t>のアルゴリズムで一つにまとめる</a:t>
            </a:r>
            <a:endParaRPr kumimoji="1" lang="en-US" altLang="ja-JP" dirty="0"/>
          </a:p>
          <a:p>
            <a:endParaRPr lang="en-US" altLang="ja-JP" dirty="0"/>
          </a:p>
          <a:p>
            <a:r>
              <a:rPr lang="en-US" altLang="ja-JP" dirty="0"/>
              <a:t>“Loam: Lidar odometry and mapping in </a:t>
            </a:r>
            <a:r>
              <a:rPr lang="en-US" altLang="ja-JP" dirty="0" err="1"/>
              <a:t>realtime</a:t>
            </a:r>
            <a:r>
              <a:rPr lang="en-US" altLang="ja-JP" dirty="0"/>
              <a:t>“</a:t>
            </a:r>
          </a:p>
          <a:p>
            <a:endParaRPr lang="en-US" altLang="ja-JP" dirty="0"/>
          </a:p>
          <a:p>
            <a:r>
              <a:rPr lang="ja-JP" altLang="en-US" dirty="0"/>
              <a:t>具体的には上記の論文のアルゴリズムを使用しているが</a:t>
            </a:r>
            <a:endParaRPr lang="en-US" altLang="ja-JP" dirty="0"/>
          </a:p>
          <a:p>
            <a:r>
              <a:rPr lang="ja-JP" altLang="en-US" dirty="0"/>
              <a:t>詳細は割愛</a:t>
            </a:r>
            <a:endParaRPr lang="en-US" altLang="ja-JP" dirty="0"/>
          </a:p>
          <a:p>
            <a:endParaRPr lang="en-US" altLang="ja-JP" dirty="0"/>
          </a:p>
          <a:p>
            <a:endParaRPr lang="en-US" altLang="ja-JP" dirty="0"/>
          </a:p>
        </p:txBody>
      </p:sp>
      <p:pic>
        <p:nvPicPr>
          <p:cNvPr id="5" name="図 4">
            <a:extLst>
              <a:ext uri="{FF2B5EF4-FFF2-40B4-BE49-F238E27FC236}">
                <a16:creationId xmlns:a16="http://schemas.microsoft.com/office/drawing/2014/main" id="{55D78A20-A95E-5BD2-74F5-98C2B21B4573}"/>
              </a:ext>
            </a:extLst>
          </p:cNvPr>
          <p:cNvPicPr>
            <a:picLocks noChangeAspect="1"/>
          </p:cNvPicPr>
          <p:nvPr/>
        </p:nvPicPr>
        <p:blipFill>
          <a:blip r:embed="rId2"/>
          <a:stretch>
            <a:fillRect/>
          </a:stretch>
        </p:blipFill>
        <p:spPr>
          <a:xfrm>
            <a:off x="719175" y="1522312"/>
            <a:ext cx="3226292" cy="4519475"/>
          </a:xfrm>
          <a:prstGeom prst="rect">
            <a:avLst/>
          </a:prstGeom>
        </p:spPr>
      </p:pic>
    </p:spTree>
    <p:extLst>
      <p:ext uri="{BB962C8B-B14F-4D97-AF65-F5344CB8AC3E}">
        <p14:creationId xmlns:p14="http://schemas.microsoft.com/office/powerpoint/2010/main" val="382231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FB25B5-EBB9-B44A-A843-E382749F3333}"/>
              </a:ext>
            </a:extLst>
          </p:cNvPr>
          <p:cNvSpPr>
            <a:spLocks noGrp="1"/>
          </p:cNvSpPr>
          <p:nvPr>
            <p:ph type="title"/>
          </p:nvPr>
        </p:nvSpPr>
        <p:spPr/>
        <p:txBody>
          <a:bodyPr/>
          <a:lstStyle/>
          <a:p>
            <a:r>
              <a:rPr lang="en-US" altLang="ja-JP" dirty="0"/>
              <a:t>1. </a:t>
            </a:r>
            <a:r>
              <a:rPr lang="ja-JP" altLang="en-US" dirty="0"/>
              <a:t>路面分離</a:t>
            </a:r>
            <a:r>
              <a:rPr lang="en-US" altLang="ja-JP" dirty="0"/>
              <a:t>/Patchwork, Patchwork++</a:t>
            </a:r>
            <a:endParaRPr kumimoji="1" lang="ja-JP" altLang="en-US" dirty="0"/>
          </a:p>
        </p:txBody>
      </p:sp>
      <p:sp>
        <p:nvSpPr>
          <p:cNvPr id="4" name="テキスト ボックス 3">
            <a:extLst>
              <a:ext uri="{FF2B5EF4-FFF2-40B4-BE49-F238E27FC236}">
                <a16:creationId xmlns:a16="http://schemas.microsoft.com/office/drawing/2014/main" id="{3418731E-27D8-4237-2C49-0067EE592248}"/>
              </a:ext>
            </a:extLst>
          </p:cNvPr>
          <p:cNvSpPr txBox="1"/>
          <p:nvPr/>
        </p:nvSpPr>
        <p:spPr>
          <a:xfrm>
            <a:off x="138546" y="898218"/>
            <a:ext cx="10811521" cy="698396"/>
          </a:xfrm>
          <a:prstGeom prst="rect">
            <a:avLst/>
          </a:prstGeom>
          <a:noFill/>
        </p:spPr>
        <p:txBody>
          <a:bodyPr wrap="square" rtlCol="0">
            <a:spAutoFit/>
          </a:bodyPr>
          <a:lstStyle/>
          <a:p>
            <a:r>
              <a:rPr lang="en-US" altLang="ja-JP" b="1" dirty="0"/>
              <a:t>b</a:t>
            </a:r>
            <a:r>
              <a:rPr lang="ja-JP" altLang="en-US" b="1" dirty="0"/>
              <a:t>）</a:t>
            </a:r>
            <a:r>
              <a:rPr lang="en-US" altLang="ja-JP" b="1" dirty="0"/>
              <a:t>CZM</a:t>
            </a:r>
            <a:r>
              <a:rPr lang="ja-JP" altLang="en-US" b="1" dirty="0"/>
              <a:t>：</a:t>
            </a:r>
            <a:r>
              <a:rPr lang="en-US" altLang="ja-JP" b="1" dirty="0"/>
              <a:t>Concentric Zone Model</a:t>
            </a:r>
            <a:r>
              <a:rPr lang="ja-JP" altLang="en-US" b="1" dirty="0"/>
              <a:t>①</a:t>
            </a:r>
            <a:endParaRPr lang="en-US" altLang="ja-JP" b="1" dirty="0"/>
          </a:p>
          <a:p>
            <a:endParaRPr lang="ja-JP" altLang="en-US" b="1" dirty="0"/>
          </a:p>
        </p:txBody>
      </p:sp>
      <p:sp>
        <p:nvSpPr>
          <p:cNvPr id="12" name="テキスト ボックス 11">
            <a:extLst>
              <a:ext uri="{FF2B5EF4-FFF2-40B4-BE49-F238E27FC236}">
                <a16:creationId xmlns:a16="http://schemas.microsoft.com/office/drawing/2014/main" id="{8ED2663C-D7C2-98AD-B5A1-E3F09350A215}"/>
              </a:ext>
            </a:extLst>
          </p:cNvPr>
          <p:cNvSpPr txBox="1"/>
          <p:nvPr/>
        </p:nvSpPr>
        <p:spPr>
          <a:xfrm>
            <a:off x="138986" y="1329368"/>
            <a:ext cx="11267070" cy="3170099"/>
          </a:xfrm>
          <a:prstGeom prst="rect">
            <a:avLst/>
          </a:prstGeom>
          <a:noFill/>
        </p:spPr>
        <p:txBody>
          <a:bodyPr wrap="square">
            <a:spAutoFit/>
          </a:bodyPr>
          <a:lstStyle/>
          <a:p>
            <a:r>
              <a:rPr lang="ja-JP" altLang="en-US" sz="2000" dirty="0"/>
              <a:t>課題：</a:t>
            </a:r>
            <a:endParaRPr lang="en-US" altLang="ja-JP" sz="2000" dirty="0"/>
          </a:p>
          <a:p>
            <a:r>
              <a:rPr lang="en-US" altLang="ja-JP" sz="2000" dirty="0"/>
              <a:t>KITTI</a:t>
            </a:r>
            <a:r>
              <a:rPr lang="ja-JP" altLang="en-US" sz="2000" dirty="0"/>
              <a:t>において</a:t>
            </a:r>
            <a:r>
              <a:rPr lang="en-US" altLang="ja-JP" sz="2000" dirty="0"/>
              <a:t>90</a:t>
            </a:r>
            <a:r>
              <a:rPr lang="ja-JP" altLang="en-US" sz="2000" dirty="0"/>
              <a:t>％の点群は</a:t>
            </a:r>
            <a:r>
              <a:rPr lang="en-US" altLang="ja-JP" sz="2000" dirty="0"/>
              <a:t>20m</a:t>
            </a:r>
            <a:r>
              <a:rPr lang="ja-JP" altLang="en-US" sz="2000" dirty="0"/>
              <a:t>以内に位置する→距離が離れるととてもスパース</a:t>
            </a:r>
            <a:endParaRPr lang="en-US" altLang="ja-JP" sz="2000" dirty="0"/>
          </a:p>
          <a:p>
            <a:r>
              <a:rPr lang="ja-JP" altLang="en-US" sz="2000" dirty="0"/>
              <a:t>　→点群を極座標で</a:t>
            </a:r>
            <a:r>
              <a:rPr lang="en-US" altLang="ja-JP" sz="2000" dirty="0"/>
              <a:t>bin</a:t>
            </a:r>
            <a:r>
              <a:rPr lang="ja-JP" altLang="en-US" sz="2000" dirty="0"/>
              <a:t>に区切ると</a:t>
            </a:r>
            <a:r>
              <a:rPr lang="en-US" altLang="ja-JP" sz="2000" dirty="0"/>
              <a:t>uniform</a:t>
            </a:r>
            <a:r>
              <a:rPr lang="ja-JP" altLang="en-US" sz="2000" dirty="0"/>
              <a:t>表現では遠くの</a:t>
            </a:r>
            <a:r>
              <a:rPr lang="en-US" altLang="ja-JP" sz="2000" dirty="0"/>
              <a:t>bin</a:t>
            </a:r>
            <a:r>
              <a:rPr lang="ja-JP" altLang="en-US" sz="2000" dirty="0"/>
              <a:t>がとてもスパースになる</a:t>
            </a:r>
            <a:endParaRPr lang="en-US" altLang="ja-JP" sz="2000" dirty="0"/>
          </a:p>
          <a:p>
            <a:r>
              <a:rPr lang="ja-JP" altLang="en-US" sz="2000" dirty="0"/>
              <a:t>　→かといって対数的な表現だと</a:t>
            </a:r>
            <a:r>
              <a:rPr lang="en-US" altLang="ja-JP" sz="2000" dirty="0"/>
              <a:t>bin</a:t>
            </a:r>
            <a:r>
              <a:rPr lang="ja-JP" altLang="en-US" sz="2000" dirty="0"/>
              <a:t>のサイズが指数関数的に増加してしまう</a:t>
            </a:r>
            <a:endParaRPr lang="en-US" altLang="ja-JP" sz="2000" dirty="0"/>
          </a:p>
          <a:p>
            <a:endParaRPr lang="en-US" altLang="ja-JP" sz="2000" dirty="0"/>
          </a:p>
          <a:p>
            <a:r>
              <a:rPr lang="ja-JP" altLang="en-US" sz="2000" dirty="0"/>
              <a:t>解決策：</a:t>
            </a:r>
            <a:endParaRPr lang="en-US" altLang="ja-JP" sz="2000" dirty="0"/>
          </a:p>
          <a:p>
            <a:r>
              <a:rPr lang="ja-JP" altLang="en-US" sz="2000" dirty="0"/>
              <a:t>　</a:t>
            </a:r>
            <a:r>
              <a:rPr lang="en-US" altLang="ja-JP" sz="2000" dirty="0"/>
              <a:t>bin</a:t>
            </a:r>
            <a:r>
              <a:rPr lang="ja-JP" altLang="en-US" sz="2000" dirty="0"/>
              <a:t>のサイズを</a:t>
            </a:r>
            <a:r>
              <a:rPr lang="en-US" altLang="ja-JP" sz="2000" dirty="0"/>
              <a:t>LiDAR</a:t>
            </a:r>
            <a:r>
              <a:rPr lang="ja-JP" altLang="en-US" sz="2000" dirty="0"/>
              <a:t>からの距離に応じて</a:t>
            </a:r>
            <a:r>
              <a:rPr lang="en-US" altLang="ja-JP" sz="2000" dirty="0"/>
              <a:t>4</a:t>
            </a:r>
            <a:r>
              <a:rPr lang="ja-JP" altLang="en-US" sz="2000" dirty="0"/>
              <a:t>つ</a:t>
            </a:r>
            <a:r>
              <a:rPr lang="en-US" altLang="ja-JP" sz="2000" dirty="0"/>
              <a:t>ZONE</a:t>
            </a:r>
            <a:r>
              <a:rPr lang="ja-JP" altLang="en-US" sz="2000" dirty="0"/>
              <a:t>に分割</a:t>
            </a:r>
            <a:endParaRPr lang="en-US" altLang="ja-JP" sz="2000" dirty="0"/>
          </a:p>
          <a:p>
            <a:r>
              <a:rPr lang="ja-JP" altLang="en-US" sz="2000" dirty="0"/>
              <a:t>　（</a:t>
            </a:r>
            <a:r>
              <a:rPr lang="en-US" altLang="ja-JP" sz="2000" dirty="0"/>
              <a:t>central zone, </a:t>
            </a:r>
            <a:r>
              <a:rPr lang="en-US" altLang="ja-JP" sz="2000" dirty="0" err="1"/>
              <a:t>quater</a:t>
            </a:r>
            <a:r>
              <a:rPr lang="en-US" altLang="ja-JP" sz="2000" dirty="0"/>
              <a:t> zone, half zone, and outer zone</a:t>
            </a:r>
            <a:r>
              <a:rPr lang="ja-JP" altLang="en-US" sz="2000" dirty="0"/>
              <a:t>）それぞれ異なる</a:t>
            </a:r>
            <a:r>
              <a:rPr lang="en-US" altLang="ja-JP" sz="2000" dirty="0"/>
              <a:t>bin</a:t>
            </a:r>
            <a:r>
              <a:rPr lang="ja-JP" altLang="en-US" sz="2000" dirty="0"/>
              <a:t>の長さを使う。</a:t>
            </a:r>
            <a:endParaRPr lang="en-US" altLang="ja-JP" sz="2000" dirty="0"/>
          </a:p>
          <a:p>
            <a:r>
              <a:rPr lang="ja-JP" altLang="en-US" sz="2000" dirty="0"/>
              <a:t>　</a:t>
            </a:r>
            <a:endParaRPr lang="en-US" altLang="ja-JP" sz="2000" dirty="0"/>
          </a:p>
          <a:p>
            <a:endParaRPr lang="en-US" altLang="ja-JP" sz="2000" dirty="0"/>
          </a:p>
        </p:txBody>
      </p:sp>
      <p:pic>
        <p:nvPicPr>
          <p:cNvPr id="6" name="図 5">
            <a:extLst>
              <a:ext uri="{FF2B5EF4-FFF2-40B4-BE49-F238E27FC236}">
                <a16:creationId xmlns:a16="http://schemas.microsoft.com/office/drawing/2014/main" id="{4B70141D-D97F-58D7-B212-0B4BFC873436}"/>
              </a:ext>
            </a:extLst>
          </p:cNvPr>
          <p:cNvPicPr>
            <a:picLocks noChangeAspect="1"/>
          </p:cNvPicPr>
          <p:nvPr/>
        </p:nvPicPr>
        <p:blipFill>
          <a:blip r:embed="rId2"/>
          <a:stretch>
            <a:fillRect/>
          </a:stretch>
        </p:blipFill>
        <p:spPr>
          <a:xfrm>
            <a:off x="3671125" y="4122402"/>
            <a:ext cx="4202793" cy="2160591"/>
          </a:xfrm>
          <a:prstGeom prst="rect">
            <a:avLst/>
          </a:prstGeom>
        </p:spPr>
      </p:pic>
      <p:sp>
        <p:nvSpPr>
          <p:cNvPr id="7" name="吹き出し: 線 6">
            <a:extLst>
              <a:ext uri="{FF2B5EF4-FFF2-40B4-BE49-F238E27FC236}">
                <a16:creationId xmlns:a16="http://schemas.microsoft.com/office/drawing/2014/main" id="{EECA8B02-E1B3-5A97-7812-F351FCC00D96}"/>
              </a:ext>
            </a:extLst>
          </p:cNvPr>
          <p:cNvSpPr/>
          <p:nvPr/>
        </p:nvSpPr>
        <p:spPr>
          <a:xfrm>
            <a:off x="334363" y="6087350"/>
            <a:ext cx="4178591" cy="553279"/>
          </a:xfrm>
          <a:prstGeom prst="borderCallout1">
            <a:avLst>
              <a:gd name="adj1" fmla="val 906"/>
              <a:gd name="adj2" fmla="val 59601"/>
              <a:gd name="adj3" fmla="val -114087"/>
              <a:gd name="adj4" fmla="val 90113"/>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左：一様極座標、右：</a:t>
            </a:r>
            <a:r>
              <a:rPr kumimoji="1" lang="en-US" altLang="ja-JP" dirty="0">
                <a:solidFill>
                  <a:schemeClr val="tx1"/>
                </a:solidFill>
              </a:rPr>
              <a:t>CZM</a:t>
            </a:r>
            <a:r>
              <a:rPr kumimoji="1" lang="ja-JP" altLang="en-US" dirty="0">
                <a:solidFill>
                  <a:schemeClr val="tx1"/>
                </a:solidFill>
              </a:rPr>
              <a:t>極座標</a:t>
            </a:r>
          </a:p>
        </p:txBody>
      </p:sp>
      <p:sp>
        <p:nvSpPr>
          <p:cNvPr id="8" name="吹き出し: 線 7">
            <a:extLst>
              <a:ext uri="{FF2B5EF4-FFF2-40B4-BE49-F238E27FC236}">
                <a16:creationId xmlns:a16="http://schemas.microsoft.com/office/drawing/2014/main" id="{BBEC66BE-4420-F05D-AAD1-49261E49C694}"/>
              </a:ext>
            </a:extLst>
          </p:cNvPr>
          <p:cNvSpPr/>
          <p:nvPr/>
        </p:nvSpPr>
        <p:spPr>
          <a:xfrm>
            <a:off x="7600198" y="3943582"/>
            <a:ext cx="4178591" cy="987035"/>
          </a:xfrm>
          <a:prstGeom prst="borderCallout1">
            <a:avLst>
              <a:gd name="adj1" fmla="val 50749"/>
              <a:gd name="adj2" fmla="val 551"/>
              <a:gd name="adj3" fmla="val 106272"/>
              <a:gd name="adj4" fmla="val -7839"/>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4</a:t>
            </a:r>
            <a:r>
              <a:rPr lang="ja-JP" altLang="en-US" dirty="0">
                <a:solidFill>
                  <a:schemeClr val="tx1"/>
                </a:solidFill>
              </a:rPr>
              <a:t>つの</a:t>
            </a:r>
            <a:r>
              <a:rPr lang="en-US" altLang="ja-JP" dirty="0">
                <a:solidFill>
                  <a:schemeClr val="tx1"/>
                </a:solidFill>
              </a:rPr>
              <a:t>ZONE</a:t>
            </a:r>
            <a:r>
              <a:rPr lang="ja-JP" altLang="en-US" dirty="0">
                <a:solidFill>
                  <a:schemeClr val="tx1"/>
                </a:solidFill>
              </a:rPr>
              <a:t>に分割</a:t>
            </a:r>
            <a:endParaRPr lang="en-US" altLang="ja-JP" dirty="0">
              <a:solidFill>
                <a:schemeClr val="tx1"/>
              </a:solidFill>
            </a:endParaRPr>
          </a:p>
          <a:p>
            <a:pPr algn="ctr"/>
            <a:r>
              <a:rPr lang="ja-JP" altLang="en-US" dirty="0">
                <a:solidFill>
                  <a:schemeClr val="tx1"/>
                </a:solidFill>
              </a:rPr>
              <a:t>色が異なる部分が対応</a:t>
            </a:r>
            <a:endParaRPr kumimoji="1" lang="ja-JP" altLang="en-US" dirty="0">
              <a:solidFill>
                <a:schemeClr val="tx1"/>
              </a:solidFill>
            </a:endParaRPr>
          </a:p>
        </p:txBody>
      </p:sp>
      <p:pic>
        <p:nvPicPr>
          <p:cNvPr id="17" name="図 16">
            <a:extLst>
              <a:ext uri="{FF2B5EF4-FFF2-40B4-BE49-F238E27FC236}">
                <a16:creationId xmlns:a16="http://schemas.microsoft.com/office/drawing/2014/main" id="{2BB98A54-2C47-74E8-18E0-BEE9232F1334}"/>
              </a:ext>
            </a:extLst>
          </p:cNvPr>
          <p:cNvPicPr>
            <a:picLocks noChangeAspect="1"/>
          </p:cNvPicPr>
          <p:nvPr/>
        </p:nvPicPr>
        <p:blipFill>
          <a:blip r:embed="rId3"/>
          <a:stretch>
            <a:fillRect/>
          </a:stretch>
        </p:blipFill>
        <p:spPr>
          <a:xfrm>
            <a:off x="9994588" y="1082516"/>
            <a:ext cx="2089296" cy="2277099"/>
          </a:xfrm>
          <a:prstGeom prst="rect">
            <a:avLst/>
          </a:prstGeom>
        </p:spPr>
      </p:pic>
    </p:spTree>
    <p:extLst>
      <p:ext uri="{BB962C8B-B14F-4D97-AF65-F5344CB8AC3E}">
        <p14:creationId xmlns:p14="http://schemas.microsoft.com/office/powerpoint/2010/main" val="9326539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471A62-EA85-5330-BBD7-ACD4FA74DED5}"/>
              </a:ext>
            </a:extLst>
          </p:cNvPr>
          <p:cNvSpPr>
            <a:spLocks noGrp="1"/>
          </p:cNvSpPr>
          <p:nvPr>
            <p:ph type="title"/>
          </p:nvPr>
        </p:nvSpPr>
        <p:spPr/>
        <p:txBody>
          <a:bodyPr/>
          <a:lstStyle/>
          <a:p>
            <a:r>
              <a:rPr kumimoji="1" lang="en-US" altLang="ja-JP" dirty="0"/>
              <a:t>6.</a:t>
            </a:r>
            <a:r>
              <a:rPr kumimoji="1" lang="ja-JP" altLang="en-US" dirty="0"/>
              <a:t>セグメンテーション</a:t>
            </a:r>
            <a:r>
              <a:rPr lang="ja-JP" altLang="en-US" dirty="0"/>
              <a:t>・トラッキング</a:t>
            </a:r>
            <a:endParaRPr kumimoji="1" lang="ja-JP" altLang="en-US" dirty="0"/>
          </a:p>
        </p:txBody>
      </p:sp>
      <p:sp>
        <p:nvSpPr>
          <p:cNvPr id="6" name="テキスト ボックス 5">
            <a:extLst>
              <a:ext uri="{FF2B5EF4-FFF2-40B4-BE49-F238E27FC236}">
                <a16:creationId xmlns:a16="http://schemas.microsoft.com/office/drawing/2014/main" id="{E291720E-DAD2-B2BC-35DF-861F710D2C6C}"/>
              </a:ext>
            </a:extLst>
          </p:cNvPr>
          <p:cNvSpPr txBox="1"/>
          <p:nvPr/>
        </p:nvSpPr>
        <p:spPr>
          <a:xfrm>
            <a:off x="138546" y="816213"/>
            <a:ext cx="8086165" cy="395365"/>
          </a:xfrm>
          <a:prstGeom prst="rect">
            <a:avLst/>
          </a:prstGeom>
          <a:noFill/>
        </p:spPr>
        <p:txBody>
          <a:bodyPr wrap="square">
            <a:spAutoFit/>
          </a:bodyPr>
          <a:lstStyle/>
          <a:p>
            <a:r>
              <a:rPr lang="ja-JP" altLang="en-US" b="1" dirty="0"/>
              <a:t>ドップラー情報をもとにしたデータ前処理④　動的物体の位置補正</a:t>
            </a:r>
            <a:endParaRPr lang="en-US" altLang="ja-JP" b="1" dirty="0"/>
          </a:p>
        </p:txBody>
      </p:sp>
      <p:pic>
        <p:nvPicPr>
          <p:cNvPr id="7" name="図 6">
            <a:extLst>
              <a:ext uri="{FF2B5EF4-FFF2-40B4-BE49-F238E27FC236}">
                <a16:creationId xmlns:a16="http://schemas.microsoft.com/office/drawing/2014/main" id="{95D66144-7973-6CE5-70DA-BD99A5BF42A0}"/>
              </a:ext>
            </a:extLst>
          </p:cNvPr>
          <p:cNvPicPr>
            <a:picLocks noChangeAspect="1"/>
          </p:cNvPicPr>
          <p:nvPr/>
        </p:nvPicPr>
        <p:blipFill>
          <a:blip r:embed="rId2"/>
          <a:stretch>
            <a:fillRect/>
          </a:stretch>
        </p:blipFill>
        <p:spPr>
          <a:xfrm>
            <a:off x="337644" y="1379791"/>
            <a:ext cx="5758356" cy="4741333"/>
          </a:xfrm>
          <a:prstGeom prst="rect">
            <a:avLst/>
          </a:prstGeom>
        </p:spPr>
      </p:pic>
      <p:sp>
        <p:nvSpPr>
          <p:cNvPr id="10" name="フローチャート: 代替処理 9">
            <a:extLst>
              <a:ext uri="{FF2B5EF4-FFF2-40B4-BE49-F238E27FC236}">
                <a16:creationId xmlns:a16="http://schemas.microsoft.com/office/drawing/2014/main" id="{3B54502E-9797-508C-1B03-62EDD1EA2681}"/>
              </a:ext>
            </a:extLst>
          </p:cNvPr>
          <p:cNvSpPr/>
          <p:nvPr/>
        </p:nvSpPr>
        <p:spPr>
          <a:xfrm>
            <a:off x="337644" y="1379791"/>
            <a:ext cx="1795957" cy="3209143"/>
          </a:xfrm>
          <a:prstGeom prst="flowChartAlternateProcess">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1" name="吹き出し: 線 10">
            <a:extLst>
              <a:ext uri="{FF2B5EF4-FFF2-40B4-BE49-F238E27FC236}">
                <a16:creationId xmlns:a16="http://schemas.microsoft.com/office/drawing/2014/main" id="{7CF798F2-E3C0-FD90-94DB-BA50BC0C1811}"/>
              </a:ext>
            </a:extLst>
          </p:cNvPr>
          <p:cNvSpPr/>
          <p:nvPr/>
        </p:nvSpPr>
        <p:spPr>
          <a:xfrm>
            <a:off x="6282268" y="1355236"/>
            <a:ext cx="5435600" cy="997706"/>
          </a:xfrm>
          <a:prstGeom prst="borderCallout1">
            <a:avLst>
              <a:gd name="adj1" fmla="val 57175"/>
              <a:gd name="adj2" fmla="val -76792"/>
              <a:gd name="adj3" fmla="val 19194"/>
              <a:gd name="adj4" fmla="val -3"/>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j-ea"/>
                <a:ea typeface="+mj-ea"/>
              </a:rPr>
              <a:t>①</a:t>
            </a:r>
            <a:r>
              <a:rPr kumimoji="1" lang="en-US" altLang="ja-JP" dirty="0">
                <a:solidFill>
                  <a:schemeClr val="tx1"/>
                </a:solidFill>
                <a:latin typeface="+mj-ea"/>
                <a:ea typeface="+mj-ea"/>
              </a:rPr>
              <a:t>DB</a:t>
            </a:r>
            <a:r>
              <a:rPr kumimoji="1" lang="ja-JP" altLang="en-US" dirty="0">
                <a:solidFill>
                  <a:schemeClr val="tx1"/>
                </a:solidFill>
                <a:latin typeface="+mj-ea"/>
                <a:ea typeface="+mj-ea"/>
              </a:rPr>
              <a:t>スキャンで動的点をクラスタリング</a:t>
            </a:r>
            <a:endParaRPr kumimoji="1" lang="en-US" altLang="ja-JP" dirty="0">
              <a:solidFill>
                <a:schemeClr val="tx1"/>
              </a:solidFill>
              <a:latin typeface="+mj-ea"/>
              <a:ea typeface="+mj-ea"/>
            </a:endParaRPr>
          </a:p>
          <a:p>
            <a:pPr algn="ctr"/>
            <a:r>
              <a:rPr lang="ja-JP" altLang="en-US" dirty="0">
                <a:solidFill>
                  <a:schemeClr val="tx1"/>
                </a:solidFill>
                <a:latin typeface="+mj-ea"/>
                <a:ea typeface="+mj-ea"/>
              </a:rPr>
              <a:t>静的点を取り除いているので、かなりうまくいくらしい</a:t>
            </a:r>
            <a:endParaRPr kumimoji="1" lang="en-US" altLang="ja-JP" dirty="0">
              <a:solidFill>
                <a:schemeClr val="tx1"/>
              </a:solidFill>
              <a:latin typeface="+mj-ea"/>
              <a:ea typeface="+mj-ea"/>
            </a:endParaRPr>
          </a:p>
        </p:txBody>
      </p:sp>
      <p:sp>
        <p:nvSpPr>
          <p:cNvPr id="12" name="フローチャート: 代替処理 11">
            <a:extLst>
              <a:ext uri="{FF2B5EF4-FFF2-40B4-BE49-F238E27FC236}">
                <a16:creationId xmlns:a16="http://schemas.microsoft.com/office/drawing/2014/main" id="{FD4D6AFC-EF2D-3070-A2D7-B33F446BA0AF}"/>
              </a:ext>
            </a:extLst>
          </p:cNvPr>
          <p:cNvSpPr/>
          <p:nvPr/>
        </p:nvSpPr>
        <p:spPr>
          <a:xfrm>
            <a:off x="2437494" y="3891006"/>
            <a:ext cx="3488267" cy="2045525"/>
          </a:xfrm>
          <a:prstGeom prst="flowChartAlternateProcess">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3" name="吹き出し: 線 12">
            <a:extLst>
              <a:ext uri="{FF2B5EF4-FFF2-40B4-BE49-F238E27FC236}">
                <a16:creationId xmlns:a16="http://schemas.microsoft.com/office/drawing/2014/main" id="{36F4E946-9B23-1E27-5D27-75BDB2628C0D}"/>
              </a:ext>
            </a:extLst>
          </p:cNvPr>
          <p:cNvSpPr/>
          <p:nvPr/>
        </p:nvSpPr>
        <p:spPr>
          <a:xfrm>
            <a:off x="6282268" y="2744617"/>
            <a:ext cx="5435600" cy="997706"/>
          </a:xfrm>
          <a:prstGeom prst="borderCallout1">
            <a:avLst>
              <a:gd name="adj1" fmla="val 143733"/>
              <a:gd name="adj2" fmla="val -7099"/>
              <a:gd name="adj3" fmla="val 54836"/>
              <a:gd name="adj4" fmla="val 620"/>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mj-ea"/>
                <a:ea typeface="+mj-ea"/>
              </a:rPr>
              <a:t>②</a:t>
            </a:r>
            <a:r>
              <a:rPr kumimoji="1" lang="en-US" altLang="ja-JP" dirty="0">
                <a:solidFill>
                  <a:schemeClr val="tx1"/>
                </a:solidFill>
                <a:latin typeface="+mj-ea"/>
                <a:ea typeface="+mj-ea"/>
              </a:rPr>
              <a:t>SLAM</a:t>
            </a:r>
            <a:r>
              <a:rPr kumimoji="1" lang="ja-JP" altLang="en-US" dirty="0">
                <a:solidFill>
                  <a:schemeClr val="tx1"/>
                </a:solidFill>
                <a:latin typeface="+mj-ea"/>
                <a:ea typeface="+mj-ea"/>
              </a:rPr>
              <a:t>情報をもとに各フレームでクラスターが位置している場所を算出</a:t>
            </a:r>
            <a:endParaRPr kumimoji="1" lang="en-US" altLang="ja-JP" dirty="0">
              <a:solidFill>
                <a:schemeClr val="tx1"/>
              </a:solidFill>
              <a:latin typeface="+mj-ea"/>
              <a:ea typeface="+mj-ea"/>
            </a:endParaRPr>
          </a:p>
        </p:txBody>
      </p:sp>
      <p:sp>
        <p:nvSpPr>
          <p:cNvPr id="14" name="吹き出し: 線 13">
            <a:extLst>
              <a:ext uri="{FF2B5EF4-FFF2-40B4-BE49-F238E27FC236}">
                <a16:creationId xmlns:a16="http://schemas.microsoft.com/office/drawing/2014/main" id="{024D5618-CB3A-AC28-7EC1-56E73C3ADB47}"/>
              </a:ext>
            </a:extLst>
          </p:cNvPr>
          <p:cNvSpPr/>
          <p:nvPr/>
        </p:nvSpPr>
        <p:spPr>
          <a:xfrm>
            <a:off x="6759423" y="4377371"/>
            <a:ext cx="4958445" cy="997706"/>
          </a:xfrm>
          <a:prstGeom prst="borderCallout1">
            <a:avLst>
              <a:gd name="adj1" fmla="val -85392"/>
              <a:gd name="adj2" fmla="val -15199"/>
              <a:gd name="adj3" fmla="val 54836"/>
              <a:gd name="adj4" fmla="val 620"/>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j-ea"/>
                <a:ea typeface="+mj-ea"/>
              </a:rPr>
              <a:t>③短時間は等速運動をしていると仮定して</a:t>
            </a:r>
            <a:endParaRPr kumimoji="1" lang="en-US" altLang="ja-JP" dirty="0">
              <a:solidFill>
                <a:schemeClr val="tx1"/>
              </a:solidFill>
              <a:latin typeface="+mj-ea"/>
              <a:ea typeface="+mj-ea"/>
            </a:endParaRPr>
          </a:p>
          <a:p>
            <a:pPr algn="ctr"/>
            <a:r>
              <a:rPr lang="ja-JP" altLang="en-US" dirty="0">
                <a:solidFill>
                  <a:schemeClr val="tx1"/>
                </a:solidFill>
                <a:latin typeface="+mj-ea"/>
                <a:ea typeface="+mj-ea"/>
              </a:rPr>
              <a:t>各フレームの点群を、現在のフレームの位置に補正する</a:t>
            </a:r>
            <a:endParaRPr kumimoji="1" lang="en-US" altLang="ja-JP" dirty="0">
              <a:solidFill>
                <a:schemeClr val="tx1"/>
              </a:solidFill>
              <a:latin typeface="+mj-ea"/>
              <a:ea typeface="+mj-ea"/>
            </a:endParaRPr>
          </a:p>
        </p:txBody>
      </p:sp>
      <p:sp>
        <p:nvSpPr>
          <p:cNvPr id="17" name="フローチャート: 代替処理 16">
            <a:extLst>
              <a:ext uri="{FF2B5EF4-FFF2-40B4-BE49-F238E27FC236}">
                <a16:creationId xmlns:a16="http://schemas.microsoft.com/office/drawing/2014/main" id="{1DA2B651-6CEA-0077-BB50-5D2D62D7898E}"/>
              </a:ext>
            </a:extLst>
          </p:cNvPr>
          <p:cNvSpPr/>
          <p:nvPr/>
        </p:nvSpPr>
        <p:spPr>
          <a:xfrm>
            <a:off x="2607732" y="1566115"/>
            <a:ext cx="3545534" cy="2045525"/>
          </a:xfrm>
          <a:prstGeom prst="flowChartAlternateProcess">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Tree>
    <p:extLst>
      <p:ext uri="{BB962C8B-B14F-4D97-AF65-F5344CB8AC3E}">
        <p14:creationId xmlns:p14="http://schemas.microsoft.com/office/powerpoint/2010/main" val="7222695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471A62-EA85-5330-BBD7-ACD4FA74DED5}"/>
              </a:ext>
            </a:extLst>
          </p:cNvPr>
          <p:cNvSpPr>
            <a:spLocks noGrp="1"/>
          </p:cNvSpPr>
          <p:nvPr>
            <p:ph type="title"/>
          </p:nvPr>
        </p:nvSpPr>
        <p:spPr/>
        <p:txBody>
          <a:bodyPr/>
          <a:lstStyle/>
          <a:p>
            <a:r>
              <a:rPr kumimoji="1" lang="en-US" altLang="ja-JP" dirty="0"/>
              <a:t>6.</a:t>
            </a:r>
            <a:r>
              <a:rPr kumimoji="1" lang="ja-JP" altLang="en-US" dirty="0"/>
              <a:t>セグメンテーション</a:t>
            </a:r>
            <a:r>
              <a:rPr lang="ja-JP" altLang="en-US" dirty="0"/>
              <a:t>・トラッキング</a:t>
            </a:r>
            <a:endParaRPr kumimoji="1" lang="ja-JP" altLang="en-US" dirty="0"/>
          </a:p>
        </p:txBody>
      </p:sp>
      <p:sp>
        <p:nvSpPr>
          <p:cNvPr id="6" name="テキスト ボックス 5">
            <a:extLst>
              <a:ext uri="{FF2B5EF4-FFF2-40B4-BE49-F238E27FC236}">
                <a16:creationId xmlns:a16="http://schemas.microsoft.com/office/drawing/2014/main" id="{E291720E-DAD2-B2BC-35DF-861F710D2C6C}"/>
              </a:ext>
            </a:extLst>
          </p:cNvPr>
          <p:cNvSpPr txBox="1"/>
          <p:nvPr/>
        </p:nvSpPr>
        <p:spPr>
          <a:xfrm>
            <a:off x="138546" y="816213"/>
            <a:ext cx="9772292" cy="395365"/>
          </a:xfrm>
          <a:prstGeom prst="rect">
            <a:avLst/>
          </a:prstGeom>
          <a:noFill/>
        </p:spPr>
        <p:txBody>
          <a:bodyPr wrap="square">
            <a:spAutoFit/>
          </a:bodyPr>
          <a:lstStyle/>
          <a:p>
            <a:r>
              <a:rPr lang="ja-JP" altLang="en-US" b="1" dirty="0"/>
              <a:t>各インスタンスの半自動アノテーション</a:t>
            </a:r>
          </a:p>
        </p:txBody>
      </p:sp>
      <p:pic>
        <p:nvPicPr>
          <p:cNvPr id="9" name="図 8">
            <a:extLst>
              <a:ext uri="{FF2B5EF4-FFF2-40B4-BE49-F238E27FC236}">
                <a16:creationId xmlns:a16="http://schemas.microsoft.com/office/drawing/2014/main" id="{619AAA9C-7B58-B8AE-F727-A878C2287A73}"/>
              </a:ext>
            </a:extLst>
          </p:cNvPr>
          <p:cNvPicPr>
            <a:picLocks noChangeAspect="1"/>
          </p:cNvPicPr>
          <p:nvPr/>
        </p:nvPicPr>
        <p:blipFill>
          <a:blip r:embed="rId2"/>
          <a:stretch>
            <a:fillRect/>
          </a:stretch>
        </p:blipFill>
        <p:spPr>
          <a:xfrm>
            <a:off x="866245" y="1672509"/>
            <a:ext cx="8841298" cy="1983845"/>
          </a:xfrm>
          <a:prstGeom prst="rect">
            <a:avLst/>
          </a:prstGeom>
        </p:spPr>
      </p:pic>
      <p:sp>
        <p:nvSpPr>
          <p:cNvPr id="16" name="テキスト ボックス 15">
            <a:extLst>
              <a:ext uri="{FF2B5EF4-FFF2-40B4-BE49-F238E27FC236}">
                <a16:creationId xmlns:a16="http://schemas.microsoft.com/office/drawing/2014/main" id="{582EBE9B-8A40-8706-5775-896721D394AD}"/>
              </a:ext>
            </a:extLst>
          </p:cNvPr>
          <p:cNvSpPr txBox="1"/>
          <p:nvPr/>
        </p:nvSpPr>
        <p:spPr>
          <a:xfrm>
            <a:off x="866245" y="3936944"/>
            <a:ext cx="8841298" cy="2516586"/>
          </a:xfrm>
          <a:prstGeom prst="rect">
            <a:avLst/>
          </a:prstGeom>
          <a:noFill/>
        </p:spPr>
        <p:txBody>
          <a:bodyPr wrap="square" rtlCol="0">
            <a:spAutoFit/>
          </a:bodyPr>
          <a:lstStyle/>
          <a:p>
            <a:r>
              <a:rPr lang="ja-JP" altLang="en-US" dirty="0"/>
              <a:t>①静的物体を除去した物体を</a:t>
            </a:r>
            <a:r>
              <a:rPr lang="en-US" altLang="ja-JP" dirty="0"/>
              <a:t>DBSCAN</a:t>
            </a:r>
            <a:r>
              <a:rPr lang="ja-JP" altLang="en-US" dirty="0"/>
              <a:t>でクラスタリング</a:t>
            </a:r>
            <a:endParaRPr lang="en-US" altLang="ja-JP" dirty="0"/>
          </a:p>
          <a:p>
            <a:endParaRPr lang="en-US" altLang="ja-JP" dirty="0"/>
          </a:p>
          <a:p>
            <a:r>
              <a:rPr lang="ja-JP" altLang="en-US" dirty="0"/>
              <a:t>②最近傍探索でクラスタリング結果をダブルチェック</a:t>
            </a:r>
            <a:endParaRPr lang="en-US" altLang="ja-JP" dirty="0"/>
          </a:p>
          <a:p>
            <a:endParaRPr lang="en-US" altLang="ja-JP" dirty="0"/>
          </a:p>
          <a:p>
            <a:r>
              <a:rPr lang="ja-JP" altLang="en-US" dirty="0"/>
              <a:t>③フレーム間での位置補正を行った後に再度クラスタリングを行う</a:t>
            </a:r>
            <a:endParaRPr lang="en-US" altLang="ja-JP" dirty="0"/>
          </a:p>
          <a:p>
            <a:endParaRPr lang="en-US" altLang="ja-JP" dirty="0"/>
          </a:p>
          <a:p>
            <a:r>
              <a:rPr lang="ja-JP" altLang="en-US" dirty="0"/>
              <a:t>④最後は手動で間違ってラベル付けされているデータをアノテーションする</a:t>
            </a:r>
            <a:endParaRPr lang="en-US" altLang="ja-JP" dirty="0"/>
          </a:p>
          <a:p>
            <a:endParaRPr lang="en-US" altLang="ja-JP" dirty="0"/>
          </a:p>
        </p:txBody>
      </p:sp>
    </p:spTree>
    <p:extLst>
      <p:ext uri="{BB962C8B-B14F-4D97-AF65-F5344CB8AC3E}">
        <p14:creationId xmlns:p14="http://schemas.microsoft.com/office/powerpoint/2010/main" val="18829353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471A62-EA85-5330-BBD7-ACD4FA74DED5}"/>
              </a:ext>
            </a:extLst>
          </p:cNvPr>
          <p:cNvSpPr>
            <a:spLocks noGrp="1"/>
          </p:cNvSpPr>
          <p:nvPr>
            <p:ph type="title"/>
          </p:nvPr>
        </p:nvSpPr>
        <p:spPr/>
        <p:txBody>
          <a:bodyPr/>
          <a:lstStyle/>
          <a:p>
            <a:r>
              <a:rPr kumimoji="1" lang="en-US" altLang="ja-JP" dirty="0"/>
              <a:t>6.</a:t>
            </a:r>
            <a:r>
              <a:rPr kumimoji="1" lang="ja-JP" altLang="en-US" dirty="0"/>
              <a:t>セグメンテーション</a:t>
            </a:r>
            <a:r>
              <a:rPr lang="ja-JP" altLang="en-US" dirty="0"/>
              <a:t>・トラッキング</a:t>
            </a:r>
            <a:endParaRPr kumimoji="1" lang="ja-JP" altLang="en-US" dirty="0"/>
          </a:p>
        </p:txBody>
      </p:sp>
      <p:sp>
        <p:nvSpPr>
          <p:cNvPr id="6" name="テキスト ボックス 5">
            <a:extLst>
              <a:ext uri="{FF2B5EF4-FFF2-40B4-BE49-F238E27FC236}">
                <a16:creationId xmlns:a16="http://schemas.microsoft.com/office/drawing/2014/main" id="{E291720E-DAD2-B2BC-35DF-861F710D2C6C}"/>
              </a:ext>
            </a:extLst>
          </p:cNvPr>
          <p:cNvSpPr txBox="1"/>
          <p:nvPr/>
        </p:nvSpPr>
        <p:spPr>
          <a:xfrm>
            <a:off x="268940" y="816213"/>
            <a:ext cx="12053455" cy="1304460"/>
          </a:xfrm>
          <a:prstGeom prst="rect">
            <a:avLst/>
          </a:prstGeom>
          <a:noFill/>
        </p:spPr>
        <p:txBody>
          <a:bodyPr wrap="square">
            <a:spAutoFit/>
          </a:bodyPr>
          <a:lstStyle/>
          <a:p>
            <a:r>
              <a:rPr lang="ja-JP" altLang="en-US" b="1" dirty="0"/>
              <a:t>インスタンスセグメンテーションネットワーク①　概要</a:t>
            </a:r>
            <a:endParaRPr lang="en-US" altLang="ja-JP" b="1" dirty="0"/>
          </a:p>
          <a:p>
            <a:r>
              <a:rPr lang="ja-JP" altLang="en-US" dirty="0"/>
              <a:t>　</a:t>
            </a:r>
            <a:r>
              <a:rPr lang="en-US" altLang="ja-JP" dirty="0"/>
              <a:t>4D-PLS</a:t>
            </a:r>
            <a:r>
              <a:rPr lang="ja-JP" altLang="en-US" dirty="0"/>
              <a:t>という、パナプティックセグメンテーションを行うネットワークをベースにしている</a:t>
            </a:r>
            <a:endParaRPr lang="en-US" altLang="ja-JP" dirty="0"/>
          </a:p>
          <a:p>
            <a:r>
              <a:rPr lang="ja-JP" altLang="en-US" b="1" dirty="0"/>
              <a:t>　</a:t>
            </a:r>
            <a:r>
              <a:rPr lang="ja-JP" altLang="en-US" dirty="0"/>
              <a:t>今回はインスタンス情報のみアノテーションしているので、インスタンスセグメンテーションの部分だけを使用する</a:t>
            </a:r>
          </a:p>
        </p:txBody>
      </p:sp>
      <p:pic>
        <p:nvPicPr>
          <p:cNvPr id="5" name="図 4">
            <a:extLst>
              <a:ext uri="{FF2B5EF4-FFF2-40B4-BE49-F238E27FC236}">
                <a16:creationId xmlns:a16="http://schemas.microsoft.com/office/drawing/2014/main" id="{2372F294-2C23-E969-6221-6452C2A63013}"/>
              </a:ext>
            </a:extLst>
          </p:cNvPr>
          <p:cNvPicPr>
            <a:picLocks noChangeAspect="1"/>
          </p:cNvPicPr>
          <p:nvPr/>
        </p:nvPicPr>
        <p:blipFill>
          <a:blip r:embed="rId2"/>
          <a:stretch>
            <a:fillRect/>
          </a:stretch>
        </p:blipFill>
        <p:spPr>
          <a:xfrm>
            <a:off x="268940" y="2389923"/>
            <a:ext cx="3543300" cy="3991795"/>
          </a:xfrm>
          <a:prstGeom prst="rect">
            <a:avLst/>
          </a:prstGeom>
        </p:spPr>
      </p:pic>
      <p:sp>
        <p:nvSpPr>
          <p:cNvPr id="7" name="フローチャート: 代替処理 6">
            <a:extLst>
              <a:ext uri="{FF2B5EF4-FFF2-40B4-BE49-F238E27FC236}">
                <a16:creationId xmlns:a16="http://schemas.microsoft.com/office/drawing/2014/main" id="{72ABE1F6-F07D-02D3-F90A-EA4FA00D6376}"/>
              </a:ext>
            </a:extLst>
          </p:cNvPr>
          <p:cNvSpPr/>
          <p:nvPr/>
        </p:nvSpPr>
        <p:spPr>
          <a:xfrm>
            <a:off x="511299" y="2702746"/>
            <a:ext cx="1795957" cy="2564379"/>
          </a:xfrm>
          <a:prstGeom prst="flowChartAlternateProcess">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8" name="吹き出し: 線 7">
            <a:extLst>
              <a:ext uri="{FF2B5EF4-FFF2-40B4-BE49-F238E27FC236}">
                <a16:creationId xmlns:a16="http://schemas.microsoft.com/office/drawing/2014/main" id="{BC50E82A-55FE-CBB1-B529-DCC766A34AFE}"/>
              </a:ext>
            </a:extLst>
          </p:cNvPr>
          <p:cNvSpPr/>
          <p:nvPr/>
        </p:nvSpPr>
        <p:spPr>
          <a:xfrm>
            <a:off x="4093559" y="2638229"/>
            <a:ext cx="3123167" cy="541068"/>
          </a:xfrm>
          <a:prstGeom prst="borderCallout1">
            <a:avLst>
              <a:gd name="adj1" fmla="val 73317"/>
              <a:gd name="adj2" fmla="val -56948"/>
              <a:gd name="adj3" fmla="val 19194"/>
              <a:gd name="adj4" fmla="val -3"/>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j-ea"/>
                <a:ea typeface="+mj-ea"/>
              </a:rPr>
              <a:t>①</a:t>
            </a:r>
            <a:r>
              <a:rPr kumimoji="1" lang="en-US" altLang="ja-JP" dirty="0" err="1">
                <a:solidFill>
                  <a:schemeClr val="tx1"/>
                </a:solidFill>
                <a:latin typeface="+mj-ea"/>
                <a:ea typeface="+mj-ea"/>
              </a:rPr>
              <a:t>KPConv</a:t>
            </a:r>
            <a:r>
              <a:rPr kumimoji="1" lang="en-US" altLang="ja-JP" dirty="0">
                <a:solidFill>
                  <a:schemeClr val="tx1"/>
                </a:solidFill>
                <a:latin typeface="+mj-ea"/>
                <a:ea typeface="+mj-ea"/>
              </a:rPr>
              <a:t> </a:t>
            </a:r>
            <a:r>
              <a:rPr kumimoji="1" lang="ja-JP" altLang="en-US" dirty="0">
                <a:solidFill>
                  <a:schemeClr val="tx1"/>
                </a:solidFill>
                <a:latin typeface="+mj-ea"/>
                <a:ea typeface="+mj-ea"/>
              </a:rPr>
              <a:t>エンコーダー</a:t>
            </a:r>
            <a:endParaRPr kumimoji="1" lang="en-US" altLang="ja-JP" dirty="0">
              <a:solidFill>
                <a:schemeClr val="tx1"/>
              </a:solidFill>
              <a:latin typeface="+mj-ea"/>
              <a:ea typeface="+mj-ea"/>
            </a:endParaRPr>
          </a:p>
        </p:txBody>
      </p:sp>
      <p:sp>
        <p:nvSpPr>
          <p:cNvPr id="10" name="フローチャート: 代替処理 9">
            <a:extLst>
              <a:ext uri="{FF2B5EF4-FFF2-40B4-BE49-F238E27FC236}">
                <a16:creationId xmlns:a16="http://schemas.microsoft.com/office/drawing/2014/main" id="{5E16B13C-3DBB-EABB-9AA2-A62B417CDDEA}"/>
              </a:ext>
            </a:extLst>
          </p:cNvPr>
          <p:cNvSpPr/>
          <p:nvPr/>
        </p:nvSpPr>
        <p:spPr>
          <a:xfrm>
            <a:off x="2549615" y="3179297"/>
            <a:ext cx="939173" cy="1775005"/>
          </a:xfrm>
          <a:prstGeom prst="flowChartAlternateProcess">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1" name="吹き出し: 線 10">
            <a:extLst>
              <a:ext uri="{FF2B5EF4-FFF2-40B4-BE49-F238E27FC236}">
                <a16:creationId xmlns:a16="http://schemas.microsoft.com/office/drawing/2014/main" id="{8F68CA07-51B8-151B-F406-C78980DB1C7A}"/>
              </a:ext>
            </a:extLst>
          </p:cNvPr>
          <p:cNvSpPr/>
          <p:nvPr/>
        </p:nvSpPr>
        <p:spPr>
          <a:xfrm>
            <a:off x="4318782" y="3572080"/>
            <a:ext cx="4060980" cy="1627479"/>
          </a:xfrm>
          <a:prstGeom prst="borderCallout1">
            <a:avLst>
              <a:gd name="adj1" fmla="val 55117"/>
              <a:gd name="adj2" fmla="val -20575"/>
              <a:gd name="adj3" fmla="val 19194"/>
              <a:gd name="adj4" fmla="val -3"/>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latin typeface="+mj-ea"/>
                <a:ea typeface="+mj-ea"/>
              </a:rPr>
              <a:t>3</a:t>
            </a:r>
            <a:r>
              <a:rPr lang="ja-JP" altLang="en-US" dirty="0">
                <a:solidFill>
                  <a:schemeClr val="tx1"/>
                </a:solidFill>
                <a:latin typeface="+mj-ea"/>
                <a:ea typeface="+mj-ea"/>
              </a:rPr>
              <a:t>つのデコータ</a:t>
            </a:r>
            <a:endParaRPr lang="en-US" altLang="ja-JP" dirty="0">
              <a:solidFill>
                <a:schemeClr val="tx1"/>
              </a:solidFill>
              <a:latin typeface="+mj-ea"/>
              <a:ea typeface="+mj-ea"/>
            </a:endParaRPr>
          </a:p>
          <a:p>
            <a:r>
              <a:rPr lang="ja-JP" altLang="en-US" dirty="0">
                <a:solidFill>
                  <a:schemeClr val="tx1"/>
                </a:solidFill>
                <a:latin typeface="+mj-ea"/>
                <a:ea typeface="+mj-ea"/>
              </a:rPr>
              <a:t>①</a:t>
            </a:r>
            <a:r>
              <a:rPr lang="en-US" altLang="ja-JP" dirty="0">
                <a:solidFill>
                  <a:schemeClr val="tx1"/>
                </a:solidFill>
                <a:latin typeface="+mj-ea"/>
                <a:ea typeface="+mj-ea"/>
              </a:rPr>
              <a:t>o:</a:t>
            </a:r>
            <a:r>
              <a:rPr lang="ja-JP" altLang="en-US" dirty="0">
                <a:solidFill>
                  <a:schemeClr val="tx1"/>
                </a:solidFill>
                <a:latin typeface="+mj-ea"/>
                <a:ea typeface="+mj-ea"/>
              </a:rPr>
              <a:t>インスタンスの中心予測</a:t>
            </a:r>
            <a:endParaRPr lang="en-US" altLang="ja-JP" dirty="0">
              <a:solidFill>
                <a:schemeClr val="tx1"/>
              </a:solidFill>
              <a:latin typeface="+mj-ea"/>
              <a:ea typeface="+mj-ea"/>
            </a:endParaRPr>
          </a:p>
          <a:p>
            <a:r>
              <a:rPr lang="ja-JP" altLang="en-US" dirty="0">
                <a:solidFill>
                  <a:schemeClr val="tx1"/>
                </a:solidFill>
                <a:latin typeface="+mj-ea"/>
                <a:ea typeface="+mj-ea"/>
              </a:rPr>
              <a:t>②</a:t>
            </a:r>
            <a:r>
              <a:rPr lang="en-US" altLang="ja-JP" dirty="0">
                <a:solidFill>
                  <a:schemeClr val="tx1"/>
                </a:solidFill>
                <a:latin typeface="+mj-ea"/>
                <a:ea typeface="+mj-ea"/>
              </a:rPr>
              <a:t>e:</a:t>
            </a:r>
            <a:r>
              <a:rPr lang="ja-JP" altLang="en-US" dirty="0">
                <a:solidFill>
                  <a:schemeClr val="tx1"/>
                </a:solidFill>
                <a:latin typeface="+mj-ea"/>
                <a:ea typeface="+mj-ea"/>
              </a:rPr>
              <a:t>各点群の特徴量</a:t>
            </a:r>
            <a:endParaRPr lang="en-US" altLang="ja-JP" dirty="0">
              <a:solidFill>
                <a:schemeClr val="tx1"/>
              </a:solidFill>
              <a:latin typeface="+mj-ea"/>
              <a:ea typeface="+mj-ea"/>
            </a:endParaRPr>
          </a:p>
          <a:p>
            <a:r>
              <a:rPr lang="ja-JP" altLang="en-US" dirty="0">
                <a:solidFill>
                  <a:schemeClr val="tx1"/>
                </a:solidFill>
                <a:latin typeface="+mj-ea"/>
                <a:ea typeface="+mj-ea"/>
              </a:rPr>
              <a:t>③</a:t>
            </a:r>
            <a:r>
              <a:rPr lang="en-US" altLang="ja-JP" dirty="0">
                <a:solidFill>
                  <a:schemeClr val="tx1"/>
                </a:solidFill>
                <a:latin typeface="+mj-ea"/>
                <a:ea typeface="+mj-ea"/>
              </a:rPr>
              <a:t>v:</a:t>
            </a:r>
            <a:r>
              <a:rPr lang="ja-JP" altLang="en-US" dirty="0">
                <a:solidFill>
                  <a:schemeClr val="tx1"/>
                </a:solidFill>
                <a:latin typeface="+mj-ea"/>
                <a:ea typeface="+mj-ea"/>
              </a:rPr>
              <a:t>各点群の分散</a:t>
            </a:r>
            <a:endParaRPr lang="en-US" altLang="ja-JP" dirty="0">
              <a:solidFill>
                <a:schemeClr val="tx1"/>
              </a:solidFill>
              <a:latin typeface="+mj-ea"/>
              <a:ea typeface="+mj-ea"/>
            </a:endParaRPr>
          </a:p>
          <a:p>
            <a:pPr algn="ctr"/>
            <a:endParaRPr kumimoji="1" lang="en-US" altLang="ja-JP" dirty="0">
              <a:solidFill>
                <a:schemeClr val="tx1"/>
              </a:solidFill>
              <a:latin typeface="+mj-ea"/>
              <a:ea typeface="+mj-ea"/>
            </a:endParaRPr>
          </a:p>
        </p:txBody>
      </p:sp>
    </p:spTree>
    <p:extLst>
      <p:ext uri="{BB962C8B-B14F-4D97-AF65-F5344CB8AC3E}">
        <p14:creationId xmlns:p14="http://schemas.microsoft.com/office/powerpoint/2010/main" val="4156525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471A62-EA85-5330-BBD7-ACD4FA74DED5}"/>
              </a:ext>
            </a:extLst>
          </p:cNvPr>
          <p:cNvSpPr>
            <a:spLocks noGrp="1"/>
          </p:cNvSpPr>
          <p:nvPr>
            <p:ph type="title"/>
          </p:nvPr>
        </p:nvSpPr>
        <p:spPr/>
        <p:txBody>
          <a:bodyPr/>
          <a:lstStyle/>
          <a:p>
            <a:r>
              <a:rPr kumimoji="1" lang="en-US" altLang="ja-JP" dirty="0"/>
              <a:t>6.</a:t>
            </a:r>
            <a:r>
              <a:rPr kumimoji="1" lang="ja-JP" altLang="en-US" dirty="0"/>
              <a:t>セグメンテーション</a:t>
            </a:r>
            <a:r>
              <a:rPr lang="ja-JP" altLang="en-US" dirty="0"/>
              <a:t>・トラッキング</a:t>
            </a:r>
            <a:endParaRPr kumimoji="1" lang="ja-JP" altLang="en-US" dirty="0"/>
          </a:p>
        </p:txBody>
      </p:sp>
      <p:sp>
        <p:nvSpPr>
          <p:cNvPr id="6" name="テキスト ボックス 5">
            <a:extLst>
              <a:ext uri="{FF2B5EF4-FFF2-40B4-BE49-F238E27FC236}">
                <a16:creationId xmlns:a16="http://schemas.microsoft.com/office/drawing/2014/main" id="{E291720E-DAD2-B2BC-35DF-861F710D2C6C}"/>
              </a:ext>
            </a:extLst>
          </p:cNvPr>
          <p:cNvSpPr txBox="1"/>
          <p:nvPr/>
        </p:nvSpPr>
        <p:spPr>
          <a:xfrm>
            <a:off x="268940" y="816213"/>
            <a:ext cx="12053455" cy="1001428"/>
          </a:xfrm>
          <a:prstGeom prst="rect">
            <a:avLst/>
          </a:prstGeom>
          <a:noFill/>
        </p:spPr>
        <p:txBody>
          <a:bodyPr wrap="square">
            <a:spAutoFit/>
          </a:bodyPr>
          <a:lstStyle/>
          <a:p>
            <a:r>
              <a:rPr lang="ja-JP" altLang="en-US" b="1" dirty="0"/>
              <a:t>インスタンスセグメンテーションネットワーク②　</a:t>
            </a:r>
            <a:r>
              <a:rPr lang="en-US" altLang="ja-JP" b="1" dirty="0" err="1"/>
              <a:t>KPConv</a:t>
            </a:r>
            <a:r>
              <a:rPr lang="ja-JP" altLang="en-US" b="1" dirty="0"/>
              <a:t>　概要</a:t>
            </a:r>
            <a:endParaRPr lang="en-US" altLang="ja-JP" b="1" dirty="0"/>
          </a:p>
          <a:p>
            <a:r>
              <a:rPr lang="ja-JP" altLang="en-US" dirty="0"/>
              <a:t>　</a:t>
            </a:r>
            <a:r>
              <a:rPr lang="en-US" altLang="ja-JP" dirty="0" err="1"/>
              <a:t>KPConv</a:t>
            </a:r>
            <a:r>
              <a:rPr lang="ja-JP" altLang="en-US" dirty="0"/>
              <a:t>という、点群単位で畳み込みを行えるネットワークを使用して、各点群の特徴量を求める</a:t>
            </a:r>
            <a:endParaRPr lang="en-US" altLang="ja-JP" dirty="0"/>
          </a:p>
          <a:p>
            <a:endParaRPr lang="en-US" altLang="ja-JP" dirty="0"/>
          </a:p>
        </p:txBody>
      </p:sp>
      <p:pic>
        <p:nvPicPr>
          <p:cNvPr id="9" name="図 8">
            <a:extLst>
              <a:ext uri="{FF2B5EF4-FFF2-40B4-BE49-F238E27FC236}">
                <a16:creationId xmlns:a16="http://schemas.microsoft.com/office/drawing/2014/main" id="{C4D9136F-7675-6A96-8109-F09CBF3FFEFC}"/>
              </a:ext>
            </a:extLst>
          </p:cNvPr>
          <p:cNvPicPr>
            <a:picLocks noChangeAspect="1"/>
          </p:cNvPicPr>
          <p:nvPr/>
        </p:nvPicPr>
        <p:blipFill>
          <a:blip r:embed="rId2"/>
          <a:stretch>
            <a:fillRect/>
          </a:stretch>
        </p:blipFill>
        <p:spPr>
          <a:xfrm>
            <a:off x="452437" y="1817641"/>
            <a:ext cx="7811029" cy="3939645"/>
          </a:xfrm>
          <a:prstGeom prst="rect">
            <a:avLst/>
          </a:prstGeom>
        </p:spPr>
      </p:pic>
      <p:sp>
        <p:nvSpPr>
          <p:cNvPr id="12" name="楕円 11">
            <a:extLst>
              <a:ext uri="{FF2B5EF4-FFF2-40B4-BE49-F238E27FC236}">
                <a16:creationId xmlns:a16="http://schemas.microsoft.com/office/drawing/2014/main" id="{43C420A7-FF0D-F075-B513-FBAC179627EE}"/>
              </a:ext>
            </a:extLst>
          </p:cNvPr>
          <p:cNvSpPr/>
          <p:nvPr/>
        </p:nvSpPr>
        <p:spPr>
          <a:xfrm>
            <a:off x="452437" y="1689045"/>
            <a:ext cx="3984096" cy="231409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3" name="吹き出し: 線 12">
            <a:extLst>
              <a:ext uri="{FF2B5EF4-FFF2-40B4-BE49-F238E27FC236}">
                <a16:creationId xmlns:a16="http://schemas.microsoft.com/office/drawing/2014/main" id="{4970634B-337D-3BB0-B975-AE3977CB1678}"/>
              </a:ext>
            </a:extLst>
          </p:cNvPr>
          <p:cNvSpPr/>
          <p:nvPr/>
        </p:nvSpPr>
        <p:spPr>
          <a:xfrm>
            <a:off x="6740434" y="1649427"/>
            <a:ext cx="5451566" cy="1517105"/>
          </a:xfrm>
          <a:prstGeom prst="borderCallout1">
            <a:avLst>
              <a:gd name="adj1" fmla="val 30607"/>
              <a:gd name="adj2" fmla="val -51075"/>
              <a:gd name="adj3" fmla="val 19194"/>
              <a:gd name="adj4" fmla="val -3"/>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mj-ea"/>
                <a:ea typeface="+mj-ea"/>
              </a:rPr>
              <a:t>入力点群それぞれに対して半径</a:t>
            </a:r>
            <a:r>
              <a:rPr lang="en-US" altLang="ja-JP" dirty="0">
                <a:solidFill>
                  <a:schemeClr val="tx1"/>
                </a:solidFill>
                <a:latin typeface="+mj-ea"/>
                <a:ea typeface="+mj-ea"/>
              </a:rPr>
              <a:t>r</a:t>
            </a:r>
            <a:r>
              <a:rPr lang="ja-JP" altLang="en-US" dirty="0">
                <a:solidFill>
                  <a:schemeClr val="tx1"/>
                </a:solidFill>
                <a:latin typeface="+mj-ea"/>
                <a:ea typeface="+mj-ea"/>
              </a:rPr>
              <a:t>のカーネルを当てる、カーネルの中にはカーネルポイントとよばれる点があり、それぞれのカーネルポイントが近くにある点群の特徴量を取り込む</a:t>
            </a:r>
            <a:endParaRPr kumimoji="1" lang="en-US" altLang="ja-JP" dirty="0">
              <a:solidFill>
                <a:schemeClr val="tx1"/>
              </a:solidFill>
              <a:latin typeface="+mj-ea"/>
              <a:ea typeface="+mj-ea"/>
            </a:endParaRPr>
          </a:p>
        </p:txBody>
      </p:sp>
    </p:spTree>
    <p:extLst>
      <p:ext uri="{BB962C8B-B14F-4D97-AF65-F5344CB8AC3E}">
        <p14:creationId xmlns:p14="http://schemas.microsoft.com/office/powerpoint/2010/main" val="21583547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471A62-EA85-5330-BBD7-ACD4FA74DED5}"/>
              </a:ext>
            </a:extLst>
          </p:cNvPr>
          <p:cNvSpPr>
            <a:spLocks noGrp="1"/>
          </p:cNvSpPr>
          <p:nvPr>
            <p:ph type="title"/>
          </p:nvPr>
        </p:nvSpPr>
        <p:spPr/>
        <p:txBody>
          <a:bodyPr/>
          <a:lstStyle/>
          <a:p>
            <a:r>
              <a:rPr kumimoji="1" lang="en-US" altLang="ja-JP" dirty="0"/>
              <a:t>6.</a:t>
            </a:r>
            <a:r>
              <a:rPr kumimoji="1" lang="ja-JP" altLang="en-US" dirty="0"/>
              <a:t>セグメンテーション</a:t>
            </a:r>
            <a:r>
              <a:rPr lang="ja-JP" altLang="en-US" dirty="0"/>
              <a:t>・トラッキング</a:t>
            </a:r>
            <a:endParaRPr kumimoji="1" lang="ja-JP" altLang="en-US" dirty="0"/>
          </a:p>
        </p:txBody>
      </p:sp>
      <p:sp>
        <p:nvSpPr>
          <p:cNvPr id="3" name="フッター プレースホルダー 2">
            <a:extLst>
              <a:ext uri="{FF2B5EF4-FFF2-40B4-BE49-F238E27FC236}">
                <a16:creationId xmlns:a16="http://schemas.microsoft.com/office/drawing/2014/main" id="{FB2DA890-54E9-426F-2232-24838EB4393B}"/>
              </a:ext>
            </a:extLst>
          </p:cNvPr>
          <p:cNvSpPr>
            <a:spLocks noGrp="1"/>
          </p:cNvSpPr>
          <p:nvPr>
            <p:ph type="ftr" sz="quarter" idx="4294967295"/>
          </p:nvPr>
        </p:nvSpPr>
        <p:spPr>
          <a:xfrm>
            <a:off x="8061942" y="6381720"/>
            <a:ext cx="3861118" cy="476280"/>
          </a:xfrm>
        </p:spPr>
        <p:txBody>
          <a:bodyPr/>
          <a:lstStyle/>
          <a:p>
            <a:r>
              <a:rPr lang="en-US" altLang="ja-JP" dirty="0"/>
              <a:t>M1-3514</a:t>
            </a:r>
            <a:endParaRPr lang="ja-JP" altLang="en-US" dirty="0"/>
          </a:p>
        </p:txBody>
      </p:sp>
      <p:sp>
        <p:nvSpPr>
          <p:cNvPr id="6" name="テキスト ボックス 5">
            <a:extLst>
              <a:ext uri="{FF2B5EF4-FFF2-40B4-BE49-F238E27FC236}">
                <a16:creationId xmlns:a16="http://schemas.microsoft.com/office/drawing/2014/main" id="{E291720E-DAD2-B2BC-35DF-861F710D2C6C}"/>
              </a:ext>
            </a:extLst>
          </p:cNvPr>
          <p:cNvSpPr txBox="1"/>
          <p:nvPr/>
        </p:nvSpPr>
        <p:spPr>
          <a:xfrm>
            <a:off x="268940" y="816213"/>
            <a:ext cx="12053455" cy="4738605"/>
          </a:xfrm>
          <a:prstGeom prst="rect">
            <a:avLst/>
          </a:prstGeom>
          <a:noFill/>
        </p:spPr>
        <p:txBody>
          <a:bodyPr wrap="square">
            <a:spAutoFit/>
          </a:bodyPr>
          <a:lstStyle/>
          <a:p>
            <a:r>
              <a:rPr lang="ja-JP" altLang="en-US" b="1" dirty="0"/>
              <a:t>インスタンスセグメンテーションネットワーク③　</a:t>
            </a:r>
            <a:r>
              <a:rPr lang="en-US" altLang="ja-JP" b="1" dirty="0" err="1"/>
              <a:t>KPConv</a:t>
            </a:r>
            <a:r>
              <a:rPr lang="ja-JP" altLang="en-US" b="1" dirty="0"/>
              <a:t>　詳細</a:t>
            </a:r>
            <a:endParaRPr lang="en-US" altLang="ja-JP" b="1" dirty="0"/>
          </a:p>
          <a:p>
            <a:r>
              <a:rPr lang="ja-JP" altLang="en-US" dirty="0"/>
              <a:t>　</a:t>
            </a:r>
            <a:r>
              <a:rPr lang="en-US" altLang="ja-JP" dirty="0" err="1"/>
              <a:t>N</a:t>
            </a:r>
            <a:r>
              <a:rPr lang="en-US" altLang="ja-JP" baseline="-25000" dirty="0" err="1"/>
              <a:t>x</a:t>
            </a:r>
            <a:r>
              <a:rPr lang="ja-JP" altLang="en-US" dirty="0"/>
              <a:t>：カーネル内にある点の集合</a:t>
            </a:r>
            <a:r>
              <a:rPr lang="en-US" altLang="ja-JP" dirty="0"/>
              <a:t>      x</a:t>
            </a:r>
            <a:r>
              <a:rPr lang="en-US" altLang="ja-JP" baseline="-25000" dirty="0"/>
              <a:t>i</a:t>
            </a:r>
            <a:r>
              <a:rPr lang="ja-JP" altLang="en-US" dirty="0"/>
              <a:t>∈</a:t>
            </a:r>
            <a:r>
              <a:rPr lang="en-US" altLang="ja-JP" dirty="0"/>
              <a:t> </a:t>
            </a:r>
            <a:r>
              <a:rPr lang="en-US" altLang="ja-JP" dirty="0" err="1"/>
              <a:t>N</a:t>
            </a:r>
            <a:r>
              <a:rPr lang="en-US" altLang="ja-JP" baseline="-25000" dirty="0" err="1"/>
              <a:t>x</a:t>
            </a:r>
            <a:endParaRPr lang="en-US" altLang="ja-JP" dirty="0"/>
          </a:p>
          <a:p>
            <a:r>
              <a:rPr lang="en-US" altLang="ja-JP" dirty="0"/>
              <a:t>   f</a:t>
            </a:r>
            <a:r>
              <a:rPr lang="en-US" altLang="ja-JP" baseline="-25000" dirty="0"/>
              <a:t>i</a:t>
            </a:r>
            <a:r>
              <a:rPr lang="ja-JP" altLang="en-US" dirty="0"/>
              <a:t>：カーネル内にある点の特徴量</a:t>
            </a:r>
            <a:endParaRPr lang="en-US" altLang="ja-JP" dirty="0"/>
          </a:p>
          <a:p>
            <a:endParaRPr lang="en-US" altLang="ja-JP" baseline="-25000" dirty="0"/>
          </a:p>
          <a:p>
            <a:r>
              <a:rPr lang="ja-JP" altLang="en-US" dirty="0"/>
              <a:t>　以下の式で基準となるポイント</a:t>
            </a:r>
            <a:r>
              <a:rPr lang="en-US" altLang="ja-JP" dirty="0"/>
              <a:t>x</a:t>
            </a:r>
            <a:r>
              <a:rPr lang="ja-JP" altLang="en-US" dirty="0"/>
              <a:t>から半径</a:t>
            </a:r>
            <a:r>
              <a:rPr lang="en-US" altLang="ja-JP" dirty="0"/>
              <a:t>r</a:t>
            </a:r>
            <a:r>
              <a:rPr lang="ja-JP" altLang="en-US" dirty="0"/>
              <a:t>のカーネルの中にある点</a:t>
            </a:r>
            <a:r>
              <a:rPr lang="en-US" altLang="ja-JP" dirty="0"/>
              <a:t>x</a:t>
            </a:r>
            <a:r>
              <a:rPr lang="en-US" altLang="ja-JP" baseline="-25000" dirty="0"/>
              <a:t> </a:t>
            </a:r>
            <a:r>
              <a:rPr lang="en-US" altLang="ja-JP" baseline="-25000" dirty="0" err="1"/>
              <a:t>i</a:t>
            </a:r>
            <a:r>
              <a:rPr lang="en-US" altLang="ja-JP" baseline="-25000" dirty="0"/>
              <a:t> </a:t>
            </a:r>
            <a:r>
              <a:rPr lang="ja-JP" altLang="en-US" dirty="0"/>
              <a:t>の特徴量をたたみこんでいく</a:t>
            </a:r>
            <a:endParaRPr lang="en-US" altLang="ja-JP" dirty="0"/>
          </a:p>
          <a:p>
            <a:r>
              <a:rPr lang="ja-JP" altLang="en-US" dirty="0"/>
              <a:t>　すべての点で抽出した特徴量を合計している</a:t>
            </a:r>
            <a:endParaRPr lang="en-US" altLang="ja-JP" dirty="0"/>
          </a:p>
          <a:p>
            <a:endParaRPr lang="en-US" altLang="ja-JP" dirty="0"/>
          </a:p>
          <a:p>
            <a:endParaRPr lang="en-US" altLang="ja-JP" dirty="0"/>
          </a:p>
          <a:p>
            <a:endParaRPr lang="en-US" altLang="ja-JP" dirty="0"/>
          </a:p>
          <a:p>
            <a:endParaRPr lang="en-US" altLang="ja-JP" baseline="-25000" dirty="0"/>
          </a:p>
          <a:p>
            <a:endParaRPr lang="en-US" altLang="ja-JP" baseline="-25000" dirty="0"/>
          </a:p>
          <a:p>
            <a:r>
              <a:rPr lang="en-US" altLang="ja-JP" dirty="0"/>
              <a:t>g(x)</a:t>
            </a:r>
            <a:r>
              <a:rPr lang="ja-JP" altLang="en-US" dirty="0"/>
              <a:t>は下の式で表すことができる。</a:t>
            </a:r>
            <a:r>
              <a:rPr lang="en-US" altLang="ja-JP" dirty="0"/>
              <a:t>(</a:t>
            </a:r>
            <a:r>
              <a:rPr lang="en-US" altLang="ja-JP" dirty="0" err="1"/>
              <a:t>y</a:t>
            </a:r>
            <a:r>
              <a:rPr lang="en-US" altLang="ja-JP" baseline="-25000" dirty="0" err="1"/>
              <a:t>i</a:t>
            </a:r>
            <a:r>
              <a:rPr lang="en-US" altLang="ja-JP" dirty="0"/>
              <a:t>= x </a:t>
            </a:r>
            <a:r>
              <a:rPr lang="en-US" altLang="ja-JP" baseline="-25000" dirty="0" err="1"/>
              <a:t>i</a:t>
            </a:r>
            <a:r>
              <a:rPr lang="ja-JP" altLang="en-US" dirty="0"/>
              <a:t>ー</a:t>
            </a:r>
            <a:r>
              <a:rPr lang="en-US" altLang="ja-JP" dirty="0"/>
              <a:t>x)</a:t>
            </a:r>
          </a:p>
          <a:p>
            <a:r>
              <a:rPr lang="ja-JP" altLang="en-US" dirty="0"/>
              <a:t>カーネル内にはカーネルポイントとなる点が</a:t>
            </a:r>
            <a:r>
              <a:rPr lang="en-US" altLang="ja-JP" dirty="0"/>
              <a:t>K</a:t>
            </a:r>
            <a:r>
              <a:rPr lang="ja-JP" altLang="en-US" dirty="0"/>
              <a:t>個あり、それぞれのカーネルポイント</a:t>
            </a:r>
            <a:r>
              <a:rPr lang="en-US" altLang="ja-JP" dirty="0"/>
              <a:t>k</a:t>
            </a:r>
            <a:r>
              <a:rPr lang="ja-JP" altLang="en-US" dirty="0"/>
              <a:t>には、</a:t>
            </a:r>
            <a:endParaRPr lang="en-US" altLang="ja-JP" dirty="0"/>
          </a:p>
          <a:p>
            <a:r>
              <a:rPr lang="en-US" altLang="ja-JP" dirty="0" err="1"/>
              <a:t>W</a:t>
            </a:r>
            <a:r>
              <a:rPr lang="en-US" altLang="ja-JP" baseline="-25000" dirty="0" err="1"/>
              <a:t>k</a:t>
            </a:r>
            <a:r>
              <a:rPr lang="en-US" altLang="ja-JP" dirty="0"/>
              <a:t>⊂ R </a:t>
            </a:r>
            <a:r>
              <a:rPr lang="en-US" altLang="ja-JP" dirty="0" err="1"/>
              <a:t>D</a:t>
            </a:r>
            <a:r>
              <a:rPr lang="en-US" altLang="ja-JP" baseline="-25000" dirty="0" err="1"/>
              <a:t>in</a:t>
            </a:r>
            <a:r>
              <a:rPr lang="en-US" altLang="ja-JP" dirty="0" err="1"/>
              <a:t>×D</a:t>
            </a:r>
            <a:r>
              <a:rPr lang="en-US" altLang="ja-JP" baseline="-25000" dirty="0" err="1"/>
              <a:t>out</a:t>
            </a:r>
            <a:r>
              <a:rPr lang="ja-JP" altLang="en-US" baseline="-25000" dirty="0"/>
              <a:t>　</a:t>
            </a:r>
            <a:r>
              <a:rPr lang="ja-JP" altLang="en-US" dirty="0"/>
              <a:t>となる行列が設定されている、すべてのカーネルポイントで抽出した特徴量を、</a:t>
            </a:r>
            <a:r>
              <a:rPr lang="en-US" altLang="ja-JP" dirty="0"/>
              <a:t> </a:t>
            </a:r>
          </a:p>
          <a:p>
            <a:r>
              <a:rPr lang="en-US" altLang="ja-JP" dirty="0"/>
              <a:t>x </a:t>
            </a:r>
            <a:r>
              <a:rPr lang="en-US" altLang="ja-JP" baseline="-25000" dirty="0" err="1"/>
              <a:t>i</a:t>
            </a:r>
            <a:r>
              <a:rPr lang="en-US" altLang="ja-JP" baseline="-25000" dirty="0"/>
              <a:t> </a:t>
            </a:r>
            <a:r>
              <a:rPr lang="ja-JP" altLang="en-US" dirty="0"/>
              <a:t>とカーネルポイントとの距離で重みづけして合計</a:t>
            </a:r>
            <a:endParaRPr lang="en-US" altLang="ja-JP" dirty="0"/>
          </a:p>
          <a:p>
            <a:endParaRPr lang="en-US" altLang="ja-JP" baseline="-25000" dirty="0"/>
          </a:p>
          <a:p>
            <a:r>
              <a:rPr lang="ja-JP" altLang="en-US" baseline="-25000" dirty="0"/>
              <a:t>　　</a:t>
            </a:r>
            <a:endParaRPr lang="en-US" altLang="ja-JP" baseline="-25000" dirty="0"/>
          </a:p>
        </p:txBody>
      </p:sp>
      <p:pic>
        <p:nvPicPr>
          <p:cNvPr id="8" name="図 7">
            <a:extLst>
              <a:ext uri="{FF2B5EF4-FFF2-40B4-BE49-F238E27FC236}">
                <a16:creationId xmlns:a16="http://schemas.microsoft.com/office/drawing/2014/main" id="{81A57A9E-A8B5-082F-2602-C1407943A3BD}"/>
              </a:ext>
            </a:extLst>
          </p:cNvPr>
          <p:cNvPicPr>
            <a:picLocks noChangeAspect="1"/>
          </p:cNvPicPr>
          <p:nvPr/>
        </p:nvPicPr>
        <p:blipFill>
          <a:blip r:embed="rId2"/>
          <a:stretch>
            <a:fillRect/>
          </a:stretch>
        </p:blipFill>
        <p:spPr>
          <a:xfrm>
            <a:off x="845979" y="2700490"/>
            <a:ext cx="3952875" cy="978435"/>
          </a:xfrm>
          <a:prstGeom prst="rect">
            <a:avLst/>
          </a:prstGeom>
        </p:spPr>
      </p:pic>
      <p:pic>
        <p:nvPicPr>
          <p:cNvPr id="11" name="図 10">
            <a:extLst>
              <a:ext uri="{FF2B5EF4-FFF2-40B4-BE49-F238E27FC236}">
                <a16:creationId xmlns:a16="http://schemas.microsoft.com/office/drawing/2014/main" id="{207B5B9C-41E5-A3E1-1B94-5DEC147B8057}"/>
              </a:ext>
            </a:extLst>
          </p:cNvPr>
          <p:cNvPicPr>
            <a:picLocks noChangeAspect="1"/>
          </p:cNvPicPr>
          <p:nvPr/>
        </p:nvPicPr>
        <p:blipFill>
          <a:blip r:embed="rId3"/>
          <a:stretch>
            <a:fillRect/>
          </a:stretch>
        </p:blipFill>
        <p:spPr>
          <a:xfrm>
            <a:off x="845978" y="5163555"/>
            <a:ext cx="3952875" cy="1057275"/>
          </a:xfrm>
          <a:prstGeom prst="rect">
            <a:avLst/>
          </a:prstGeom>
        </p:spPr>
      </p:pic>
      <p:pic>
        <p:nvPicPr>
          <p:cNvPr id="15" name="図 14">
            <a:extLst>
              <a:ext uri="{FF2B5EF4-FFF2-40B4-BE49-F238E27FC236}">
                <a16:creationId xmlns:a16="http://schemas.microsoft.com/office/drawing/2014/main" id="{BC25003B-9823-A995-B8E6-7C9F27B4BFF4}"/>
              </a:ext>
            </a:extLst>
          </p:cNvPr>
          <p:cNvPicPr>
            <a:picLocks noChangeAspect="1"/>
          </p:cNvPicPr>
          <p:nvPr/>
        </p:nvPicPr>
        <p:blipFill>
          <a:blip r:embed="rId4"/>
          <a:stretch>
            <a:fillRect/>
          </a:stretch>
        </p:blipFill>
        <p:spPr>
          <a:xfrm>
            <a:off x="5375892" y="5073956"/>
            <a:ext cx="5372100" cy="1066800"/>
          </a:xfrm>
          <a:prstGeom prst="rect">
            <a:avLst/>
          </a:prstGeom>
        </p:spPr>
      </p:pic>
      <p:pic>
        <p:nvPicPr>
          <p:cNvPr id="17" name="図 16">
            <a:extLst>
              <a:ext uri="{FF2B5EF4-FFF2-40B4-BE49-F238E27FC236}">
                <a16:creationId xmlns:a16="http://schemas.microsoft.com/office/drawing/2014/main" id="{D9875091-4251-87AF-A624-8E1E110AD992}"/>
              </a:ext>
            </a:extLst>
          </p:cNvPr>
          <p:cNvPicPr>
            <a:picLocks noChangeAspect="1"/>
          </p:cNvPicPr>
          <p:nvPr/>
        </p:nvPicPr>
        <p:blipFill>
          <a:blip r:embed="rId5"/>
          <a:stretch>
            <a:fillRect/>
          </a:stretch>
        </p:blipFill>
        <p:spPr>
          <a:xfrm>
            <a:off x="7260364" y="2377808"/>
            <a:ext cx="801578" cy="1539873"/>
          </a:xfrm>
          <a:prstGeom prst="rect">
            <a:avLst/>
          </a:prstGeom>
        </p:spPr>
      </p:pic>
      <p:sp>
        <p:nvSpPr>
          <p:cNvPr id="18" name="吹き出し: 線 17">
            <a:extLst>
              <a:ext uri="{FF2B5EF4-FFF2-40B4-BE49-F238E27FC236}">
                <a16:creationId xmlns:a16="http://schemas.microsoft.com/office/drawing/2014/main" id="{59048DDB-67C0-CEB8-D47F-96F04BE03B96}"/>
              </a:ext>
            </a:extLst>
          </p:cNvPr>
          <p:cNvSpPr/>
          <p:nvPr/>
        </p:nvSpPr>
        <p:spPr>
          <a:xfrm>
            <a:off x="5375891" y="6010515"/>
            <a:ext cx="4697623" cy="742410"/>
          </a:xfrm>
          <a:prstGeom prst="borderCallout1">
            <a:avLst>
              <a:gd name="adj1" fmla="val -52226"/>
              <a:gd name="adj2" fmla="val 79886"/>
              <a:gd name="adj3" fmla="val -435"/>
              <a:gd name="adj4" fmla="val 86192"/>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mj-ea"/>
                <a:ea typeface="+mj-ea"/>
              </a:rPr>
              <a:t>カーネルポイントの距離によって重みが変化、</a:t>
            </a:r>
            <a:r>
              <a:rPr lang="en-US" altLang="ja-JP" dirty="0">
                <a:solidFill>
                  <a:schemeClr val="tx1"/>
                </a:solidFill>
                <a:latin typeface="+mj-ea"/>
                <a:ea typeface="+mj-ea"/>
              </a:rPr>
              <a:t>σ</a:t>
            </a:r>
            <a:r>
              <a:rPr lang="ja-JP" altLang="en-US" dirty="0">
                <a:solidFill>
                  <a:schemeClr val="tx1"/>
                </a:solidFill>
                <a:latin typeface="+mj-ea"/>
                <a:ea typeface="+mj-ea"/>
              </a:rPr>
              <a:t>以上はなれると</a:t>
            </a:r>
            <a:r>
              <a:rPr lang="en-US" altLang="ja-JP" dirty="0">
                <a:solidFill>
                  <a:schemeClr val="tx1"/>
                </a:solidFill>
                <a:latin typeface="+mj-ea"/>
                <a:ea typeface="+mj-ea"/>
              </a:rPr>
              <a:t>0</a:t>
            </a:r>
            <a:r>
              <a:rPr lang="ja-JP" altLang="en-US" dirty="0">
                <a:solidFill>
                  <a:schemeClr val="tx1"/>
                </a:solidFill>
                <a:latin typeface="+mj-ea"/>
                <a:ea typeface="+mj-ea"/>
              </a:rPr>
              <a:t>になる</a:t>
            </a:r>
            <a:endParaRPr kumimoji="1" lang="en-US" altLang="ja-JP" dirty="0">
              <a:solidFill>
                <a:schemeClr val="tx1"/>
              </a:solidFill>
              <a:latin typeface="+mj-ea"/>
              <a:ea typeface="+mj-ea"/>
            </a:endParaRPr>
          </a:p>
        </p:txBody>
      </p:sp>
      <p:sp>
        <p:nvSpPr>
          <p:cNvPr id="19" name="吹き出し: 線 18">
            <a:extLst>
              <a:ext uri="{FF2B5EF4-FFF2-40B4-BE49-F238E27FC236}">
                <a16:creationId xmlns:a16="http://schemas.microsoft.com/office/drawing/2014/main" id="{86825C5D-E116-9D91-AC97-E1FFF24FCF41}"/>
              </a:ext>
            </a:extLst>
          </p:cNvPr>
          <p:cNvSpPr/>
          <p:nvPr/>
        </p:nvSpPr>
        <p:spPr>
          <a:xfrm>
            <a:off x="8849500" y="2377808"/>
            <a:ext cx="2286001" cy="500073"/>
          </a:xfrm>
          <a:prstGeom prst="borderCallout1">
            <a:avLst>
              <a:gd name="adj1" fmla="val 189559"/>
              <a:gd name="adj2" fmla="val -51039"/>
              <a:gd name="adj3" fmla="val 49744"/>
              <a:gd name="adj4" fmla="val -3"/>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mj-ea"/>
                <a:ea typeface="+mj-ea"/>
              </a:rPr>
              <a:t>カーネルポイント</a:t>
            </a:r>
            <a:endParaRPr kumimoji="1" lang="en-US" altLang="ja-JP" dirty="0">
              <a:solidFill>
                <a:schemeClr val="tx1"/>
              </a:solidFill>
              <a:latin typeface="+mj-ea"/>
              <a:ea typeface="+mj-ea"/>
            </a:endParaRPr>
          </a:p>
        </p:txBody>
      </p:sp>
    </p:spTree>
    <p:extLst>
      <p:ext uri="{BB962C8B-B14F-4D97-AF65-F5344CB8AC3E}">
        <p14:creationId xmlns:p14="http://schemas.microsoft.com/office/powerpoint/2010/main" val="26481399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471A62-EA85-5330-BBD7-ACD4FA74DED5}"/>
              </a:ext>
            </a:extLst>
          </p:cNvPr>
          <p:cNvSpPr>
            <a:spLocks noGrp="1"/>
          </p:cNvSpPr>
          <p:nvPr>
            <p:ph type="title"/>
          </p:nvPr>
        </p:nvSpPr>
        <p:spPr/>
        <p:txBody>
          <a:bodyPr/>
          <a:lstStyle/>
          <a:p>
            <a:r>
              <a:rPr kumimoji="1" lang="en-US" altLang="ja-JP" dirty="0"/>
              <a:t>6.</a:t>
            </a:r>
            <a:r>
              <a:rPr kumimoji="1" lang="ja-JP" altLang="en-US" dirty="0"/>
              <a:t>セグメンテーション</a:t>
            </a:r>
            <a:r>
              <a:rPr lang="ja-JP" altLang="en-US" dirty="0"/>
              <a:t>・トラッキング</a:t>
            </a:r>
            <a:endParaRPr kumimoji="1" lang="ja-JP" altLang="en-US" dirty="0"/>
          </a:p>
        </p:txBody>
      </p:sp>
      <p:sp>
        <p:nvSpPr>
          <p:cNvPr id="6" name="テキスト ボックス 5">
            <a:extLst>
              <a:ext uri="{FF2B5EF4-FFF2-40B4-BE49-F238E27FC236}">
                <a16:creationId xmlns:a16="http://schemas.microsoft.com/office/drawing/2014/main" id="{E291720E-DAD2-B2BC-35DF-861F710D2C6C}"/>
              </a:ext>
            </a:extLst>
          </p:cNvPr>
          <p:cNvSpPr txBox="1"/>
          <p:nvPr/>
        </p:nvSpPr>
        <p:spPr>
          <a:xfrm>
            <a:off x="138546" y="782346"/>
            <a:ext cx="12053455" cy="2213555"/>
          </a:xfrm>
          <a:prstGeom prst="rect">
            <a:avLst/>
          </a:prstGeom>
          <a:noFill/>
        </p:spPr>
        <p:txBody>
          <a:bodyPr wrap="square">
            <a:spAutoFit/>
          </a:bodyPr>
          <a:lstStyle/>
          <a:p>
            <a:r>
              <a:rPr lang="ja-JP" altLang="en-US" b="1" dirty="0"/>
              <a:t>インスタンスセグメンテーションネットワーク④　</a:t>
            </a:r>
            <a:r>
              <a:rPr lang="en-US" altLang="ja-JP" b="1" dirty="0" err="1"/>
              <a:t>KPConv</a:t>
            </a:r>
            <a:r>
              <a:rPr lang="ja-JP" altLang="en-US" b="1" dirty="0"/>
              <a:t>　</a:t>
            </a:r>
            <a:r>
              <a:rPr lang="en-US" altLang="ja-JP" b="1" dirty="0"/>
              <a:t>Rigid or Deformable Kernel</a:t>
            </a:r>
          </a:p>
          <a:p>
            <a:r>
              <a:rPr lang="ja-JP" altLang="en-US" dirty="0"/>
              <a:t>　基準となるカーネルポイントは固定されているものと、流動的に動くバージョンがある。</a:t>
            </a:r>
            <a:endParaRPr lang="en-US" altLang="ja-JP" dirty="0"/>
          </a:p>
          <a:p>
            <a:r>
              <a:rPr lang="ja-JP" altLang="en-US" dirty="0"/>
              <a:t>　カーネルポイントの数が多い場合は固定されていても問題ないが、すくない場合は流動的にした方が</a:t>
            </a:r>
            <a:endParaRPr lang="en-US" altLang="ja-JP" dirty="0"/>
          </a:p>
          <a:p>
            <a:r>
              <a:rPr lang="ja-JP" altLang="en-US" dirty="0"/>
              <a:t>　柔軟に対応が可能、以下の損失関数を定義することで、カーネルポイントに動きを与える</a:t>
            </a:r>
            <a:endParaRPr lang="en-US" altLang="ja-JP" dirty="0"/>
          </a:p>
          <a:p>
            <a:r>
              <a:rPr lang="ja-JP" altLang="en-US" dirty="0"/>
              <a:t>　∆</a:t>
            </a:r>
            <a:r>
              <a:rPr lang="ja-JP" altLang="en-US" baseline="-25000" dirty="0"/>
              <a:t>ｋ</a:t>
            </a:r>
            <a:r>
              <a:rPr lang="ja-JP" altLang="en-US" dirty="0"/>
              <a:t>はカーネルポイントのオフセット</a:t>
            </a:r>
            <a:endParaRPr lang="en-US" altLang="ja-JP" dirty="0"/>
          </a:p>
          <a:p>
            <a:r>
              <a:rPr lang="ja-JP" altLang="en-US" dirty="0"/>
              <a:t>　</a:t>
            </a:r>
            <a:endParaRPr lang="en-US" altLang="ja-JP" dirty="0"/>
          </a:p>
          <a:p>
            <a:endParaRPr lang="en-US" altLang="ja-JP" b="1" dirty="0"/>
          </a:p>
        </p:txBody>
      </p:sp>
      <p:pic>
        <p:nvPicPr>
          <p:cNvPr id="5" name="図 4">
            <a:extLst>
              <a:ext uri="{FF2B5EF4-FFF2-40B4-BE49-F238E27FC236}">
                <a16:creationId xmlns:a16="http://schemas.microsoft.com/office/drawing/2014/main" id="{12F961AA-A671-40A2-B07C-F6A81E78B23E}"/>
              </a:ext>
            </a:extLst>
          </p:cNvPr>
          <p:cNvPicPr>
            <a:picLocks noChangeAspect="1"/>
          </p:cNvPicPr>
          <p:nvPr/>
        </p:nvPicPr>
        <p:blipFill>
          <a:blip r:embed="rId2"/>
          <a:stretch>
            <a:fillRect/>
          </a:stretch>
        </p:blipFill>
        <p:spPr>
          <a:xfrm>
            <a:off x="6937952" y="3554873"/>
            <a:ext cx="4133850" cy="2332115"/>
          </a:xfrm>
          <a:prstGeom prst="rect">
            <a:avLst/>
          </a:prstGeom>
        </p:spPr>
      </p:pic>
      <p:pic>
        <p:nvPicPr>
          <p:cNvPr id="12" name="図 11">
            <a:extLst>
              <a:ext uri="{FF2B5EF4-FFF2-40B4-BE49-F238E27FC236}">
                <a16:creationId xmlns:a16="http://schemas.microsoft.com/office/drawing/2014/main" id="{E411EE75-90D2-8FE4-A753-079821D0F265}"/>
              </a:ext>
            </a:extLst>
          </p:cNvPr>
          <p:cNvPicPr>
            <a:picLocks noChangeAspect="1"/>
          </p:cNvPicPr>
          <p:nvPr/>
        </p:nvPicPr>
        <p:blipFill>
          <a:blip r:embed="rId3"/>
          <a:stretch>
            <a:fillRect/>
          </a:stretch>
        </p:blipFill>
        <p:spPr>
          <a:xfrm>
            <a:off x="1120198" y="3390327"/>
            <a:ext cx="5045075" cy="2187640"/>
          </a:xfrm>
          <a:prstGeom prst="rect">
            <a:avLst/>
          </a:prstGeom>
        </p:spPr>
      </p:pic>
      <p:sp>
        <p:nvSpPr>
          <p:cNvPr id="13" name="吹き出し: 線 12">
            <a:extLst>
              <a:ext uri="{FF2B5EF4-FFF2-40B4-BE49-F238E27FC236}">
                <a16:creationId xmlns:a16="http://schemas.microsoft.com/office/drawing/2014/main" id="{7796E508-56EB-7F24-5AFE-782612C9175D}"/>
              </a:ext>
            </a:extLst>
          </p:cNvPr>
          <p:cNvSpPr/>
          <p:nvPr/>
        </p:nvSpPr>
        <p:spPr>
          <a:xfrm>
            <a:off x="392287" y="2548027"/>
            <a:ext cx="4286808" cy="732895"/>
          </a:xfrm>
          <a:prstGeom prst="borderCallout1">
            <a:avLst>
              <a:gd name="adj1" fmla="val 249889"/>
              <a:gd name="adj2" fmla="val 29129"/>
              <a:gd name="adj3" fmla="val 102197"/>
              <a:gd name="adj4" fmla="val 10309"/>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mj-ea"/>
                <a:ea typeface="+mj-ea"/>
              </a:rPr>
              <a:t>カーネルポイントとカーネル内の点ができるだけ近いように</a:t>
            </a:r>
            <a:endParaRPr kumimoji="1" lang="en-US" altLang="ja-JP" dirty="0">
              <a:solidFill>
                <a:schemeClr val="tx1"/>
              </a:solidFill>
              <a:latin typeface="+mj-ea"/>
              <a:ea typeface="+mj-ea"/>
            </a:endParaRPr>
          </a:p>
        </p:txBody>
      </p:sp>
      <p:sp>
        <p:nvSpPr>
          <p:cNvPr id="14" name="吹き出し: 線 13">
            <a:extLst>
              <a:ext uri="{FF2B5EF4-FFF2-40B4-BE49-F238E27FC236}">
                <a16:creationId xmlns:a16="http://schemas.microsoft.com/office/drawing/2014/main" id="{D2C2F6B8-B4F7-68EE-9C9B-03072B53F22F}"/>
              </a:ext>
            </a:extLst>
          </p:cNvPr>
          <p:cNvSpPr/>
          <p:nvPr/>
        </p:nvSpPr>
        <p:spPr>
          <a:xfrm>
            <a:off x="1712352" y="5616210"/>
            <a:ext cx="8119596" cy="918887"/>
          </a:xfrm>
          <a:prstGeom prst="borderCallout1">
            <a:avLst>
              <a:gd name="adj1" fmla="val -57857"/>
              <a:gd name="adj2" fmla="val -1908"/>
              <a:gd name="adj3" fmla="val 21808"/>
              <a:gd name="adj4" fmla="val 322"/>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mj-ea"/>
                <a:ea typeface="+mj-ea"/>
              </a:rPr>
              <a:t>h()</a:t>
            </a:r>
            <a:r>
              <a:rPr kumimoji="1" lang="ja-JP" altLang="en-US" dirty="0">
                <a:solidFill>
                  <a:schemeClr val="tx1"/>
                </a:solidFill>
                <a:latin typeface="+mj-ea"/>
                <a:ea typeface="+mj-ea"/>
              </a:rPr>
              <a:t>は前回定義した距離に応じて減少する関数</a:t>
            </a:r>
            <a:endParaRPr kumimoji="1" lang="en-US" altLang="ja-JP" dirty="0">
              <a:solidFill>
                <a:schemeClr val="tx1"/>
              </a:solidFill>
              <a:latin typeface="+mj-ea"/>
              <a:ea typeface="+mj-ea"/>
            </a:endParaRPr>
          </a:p>
          <a:p>
            <a:pPr algn="ctr"/>
            <a:r>
              <a:rPr kumimoji="1" lang="ja-JP" altLang="en-US" dirty="0">
                <a:solidFill>
                  <a:schemeClr val="tx1"/>
                </a:solidFill>
                <a:latin typeface="+mj-ea"/>
                <a:ea typeface="+mj-ea"/>
              </a:rPr>
              <a:t>それぞれのカーネルポイントができるだけ離れるように</a:t>
            </a:r>
            <a:endParaRPr kumimoji="1" lang="en-US" altLang="ja-JP" dirty="0">
              <a:solidFill>
                <a:schemeClr val="tx1"/>
              </a:solidFill>
              <a:latin typeface="+mj-ea"/>
              <a:ea typeface="+mj-ea"/>
            </a:endParaRPr>
          </a:p>
        </p:txBody>
      </p:sp>
      <p:sp>
        <p:nvSpPr>
          <p:cNvPr id="20" name="楕円 19">
            <a:extLst>
              <a:ext uri="{FF2B5EF4-FFF2-40B4-BE49-F238E27FC236}">
                <a16:creationId xmlns:a16="http://schemas.microsoft.com/office/drawing/2014/main" id="{CB020B94-5F01-86DD-B179-70D62075B77F}"/>
              </a:ext>
            </a:extLst>
          </p:cNvPr>
          <p:cNvSpPr/>
          <p:nvPr/>
        </p:nvSpPr>
        <p:spPr>
          <a:xfrm>
            <a:off x="7868507" y="3483391"/>
            <a:ext cx="2570893" cy="14769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1" name="吹き出し: 線 20">
            <a:extLst>
              <a:ext uri="{FF2B5EF4-FFF2-40B4-BE49-F238E27FC236}">
                <a16:creationId xmlns:a16="http://schemas.microsoft.com/office/drawing/2014/main" id="{AD8CEAE2-EFE2-015C-44A9-53F97D565152}"/>
              </a:ext>
            </a:extLst>
          </p:cNvPr>
          <p:cNvSpPr/>
          <p:nvPr/>
        </p:nvSpPr>
        <p:spPr>
          <a:xfrm>
            <a:off x="6590742" y="2108200"/>
            <a:ext cx="4286808" cy="1046519"/>
          </a:xfrm>
          <a:prstGeom prst="borderCallout1">
            <a:avLst>
              <a:gd name="adj1" fmla="val 155232"/>
              <a:gd name="adj2" fmla="val 39202"/>
              <a:gd name="adj3" fmla="val 98556"/>
              <a:gd name="adj4" fmla="val 21863"/>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mj-ea"/>
                <a:ea typeface="+mj-ea"/>
              </a:rPr>
              <a:t>カーネルポイントが流動的に動く</a:t>
            </a:r>
            <a:endParaRPr lang="en-US" altLang="ja-JP" dirty="0">
              <a:solidFill>
                <a:schemeClr val="tx1"/>
              </a:solidFill>
              <a:latin typeface="+mj-ea"/>
              <a:ea typeface="+mj-ea"/>
            </a:endParaRPr>
          </a:p>
          <a:p>
            <a:pPr algn="ctr"/>
            <a:r>
              <a:rPr kumimoji="1" lang="ja-JP" altLang="en-US" dirty="0">
                <a:solidFill>
                  <a:schemeClr val="tx1"/>
                </a:solidFill>
                <a:latin typeface="+mj-ea"/>
                <a:ea typeface="+mj-ea"/>
              </a:rPr>
              <a:t>ただし中心は不変</a:t>
            </a:r>
            <a:endParaRPr kumimoji="1" lang="en-US" altLang="ja-JP" dirty="0">
              <a:solidFill>
                <a:schemeClr val="tx1"/>
              </a:solidFill>
              <a:latin typeface="+mj-ea"/>
              <a:ea typeface="+mj-ea"/>
            </a:endParaRPr>
          </a:p>
          <a:p>
            <a:pPr algn="ctr"/>
            <a:r>
              <a:rPr lang="ja-JP" altLang="en-US" dirty="0">
                <a:solidFill>
                  <a:schemeClr val="tx1"/>
                </a:solidFill>
                <a:latin typeface="+mj-ea"/>
                <a:ea typeface="+mj-ea"/>
              </a:rPr>
              <a:t>カーネルの外からは外れない</a:t>
            </a:r>
            <a:endParaRPr kumimoji="1" lang="en-US" altLang="ja-JP" dirty="0">
              <a:solidFill>
                <a:schemeClr val="tx1"/>
              </a:solidFill>
              <a:latin typeface="+mj-ea"/>
              <a:ea typeface="+mj-ea"/>
            </a:endParaRPr>
          </a:p>
        </p:txBody>
      </p:sp>
    </p:spTree>
    <p:extLst>
      <p:ext uri="{BB962C8B-B14F-4D97-AF65-F5344CB8AC3E}">
        <p14:creationId xmlns:p14="http://schemas.microsoft.com/office/powerpoint/2010/main" val="29148532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471A62-EA85-5330-BBD7-ACD4FA74DED5}"/>
              </a:ext>
            </a:extLst>
          </p:cNvPr>
          <p:cNvSpPr>
            <a:spLocks noGrp="1"/>
          </p:cNvSpPr>
          <p:nvPr>
            <p:ph type="title"/>
          </p:nvPr>
        </p:nvSpPr>
        <p:spPr/>
        <p:txBody>
          <a:bodyPr/>
          <a:lstStyle/>
          <a:p>
            <a:r>
              <a:rPr kumimoji="1" lang="en-US" altLang="ja-JP" dirty="0"/>
              <a:t>6.</a:t>
            </a:r>
            <a:r>
              <a:rPr kumimoji="1" lang="ja-JP" altLang="en-US" dirty="0"/>
              <a:t>セグメンテーション</a:t>
            </a:r>
            <a:r>
              <a:rPr lang="ja-JP" altLang="en-US" dirty="0"/>
              <a:t>・トラッキング</a:t>
            </a:r>
            <a:endParaRPr kumimoji="1" lang="ja-JP" altLang="en-US" dirty="0"/>
          </a:p>
        </p:txBody>
      </p:sp>
      <p:sp>
        <p:nvSpPr>
          <p:cNvPr id="6" name="テキスト ボックス 5">
            <a:extLst>
              <a:ext uri="{FF2B5EF4-FFF2-40B4-BE49-F238E27FC236}">
                <a16:creationId xmlns:a16="http://schemas.microsoft.com/office/drawing/2014/main" id="{E291720E-DAD2-B2BC-35DF-861F710D2C6C}"/>
              </a:ext>
            </a:extLst>
          </p:cNvPr>
          <p:cNvSpPr txBox="1"/>
          <p:nvPr/>
        </p:nvSpPr>
        <p:spPr>
          <a:xfrm>
            <a:off x="138546" y="782346"/>
            <a:ext cx="12053455" cy="1304460"/>
          </a:xfrm>
          <a:prstGeom prst="rect">
            <a:avLst/>
          </a:prstGeom>
          <a:noFill/>
        </p:spPr>
        <p:txBody>
          <a:bodyPr wrap="square">
            <a:spAutoFit/>
          </a:bodyPr>
          <a:lstStyle/>
          <a:p>
            <a:r>
              <a:rPr lang="ja-JP" altLang="en-US" b="1" dirty="0"/>
              <a:t>インスタンスセグメンテーションネットワーク⑤　</a:t>
            </a:r>
            <a:r>
              <a:rPr lang="en-US" altLang="ja-JP" b="1" dirty="0"/>
              <a:t> 4D-PLS</a:t>
            </a:r>
            <a:r>
              <a:rPr lang="ja-JP" altLang="en-US" b="1" dirty="0"/>
              <a:t>　デコーダー</a:t>
            </a:r>
            <a:endParaRPr lang="en-US" altLang="ja-JP" b="1" dirty="0"/>
          </a:p>
          <a:p>
            <a:r>
              <a:rPr lang="ja-JP" altLang="en-US" dirty="0"/>
              <a:t>　</a:t>
            </a:r>
            <a:r>
              <a:rPr lang="en-US" altLang="ja-JP" dirty="0" err="1"/>
              <a:t>KPConv</a:t>
            </a:r>
            <a:r>
              <a:rPr lang="ja-JP" altLang="en-US" dirty="0"/>
              <a:t>で</a:t>
            </a:r>
            <a:r>
              <a:rPr lang="en-US" altLang="ja-JP" dirty="0"/>
              <a:t>point</a:t>
            </a:r>
            <a:r>
              <a:rPr lang="ja-JP" altLang="en-US" dirty="0"/>
              <a:t>ごとに畳み込んだ特徴量に対して、</a:t>
            </a:r>
            <a:r>
              <a:rPr lang="en-US" altLang="ja-JP" dirty="0"/>
              <a:t>3</a:t>
            </a:r>
            <a:r>
              <a:rPr lang="ja-JP" altLang="en-US" dirty="0"/>
              <a:t>つのデコーダーを取り付ける</a:t>
            </a:r>
            <a:endParaRPr lang="en-US" altLang="ja-JP" dirty="0"/>
          </a:p>
          <a:p>
            <a:endParaRPr lang="en-US" altLang="ja-JP" dirty="0"/>
          </a:p>
          <a:p>
            <a:endParaRPr lang="en-US" altLang="ja-JP" b="1" dirty="0"/>
          </a:p>
        </p:txBody>
      </p:sp>
      <p:pic>
        <p:nvPicPr>
          <p:cNvPr id="4" name="図 3">
            <a:extLst>
              <a:ext uri="{FF2B5EF4-FFF2-40B4-BE49-F238E27FC236}">
                <a16:creationId xmlns:a16="http://schemas.microsoft.com/office/drawing/2014/main" id="{40ECA9BE-CAF5-5598-AB9C-5350CB4A41CA}"/>
              </a:ext>
            </a:extLst>
          </p:cNvPr>
          <p:cNvPicPr>
            <a:picLocks noChangeAspect="1"/>
          </p:cNvPicPr>
          <p:nvPr/>
        </p:nvPicPr>
        <p:blipFill>
          <a:blip r:embed="rId2"/>
          <a:stretch>
            <a:fillRect/>
          </a:stretch>
        </p:blipFill>
        <p:spPr>
          <a:xfrm>
            <a:off x="281640" y="2355636"/>
            <a:ext cx="3543300" cy="3991795"/>
          </a:xfrm>
          <a:prstGeom prst="rect">
            <a:avLst/>
          </a:prstGeom>
        </p:spPr>
      </p:pic>
      <p:sp>
        <p:nvSpPr>
          <p:cNvPr id="7" name="フローチャート: 代替処理 6">
            <a:extLst>
              <a:ext uri="{FF2B5EF4-FFF2-40B4-BE49-F238E27FC236}">
                <a16:creationId xmlns:a16="http://schemas.microsoft.com/office/drawing/2014/main" id="{0D97FC42-7465-90BC-7D8E-5C853E22B74E}"/>
              </a:ext>
            </a:extLst>
          </p:cNvPr>
          <p:cNvSpPr/>
          <p:nvPr/>
        </p:nvSpPr>
        <p:spPr>
          <a:xfrm>
            <a:off x="2573931" y="2819236"/>
            <a:ext cx="814071" cy="1910115"/>
          </a:xfrm>
          <a:prstGeom prst="flowChartAlternateProcess">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8" name="吹き出し: 線 7">
            <a:extLst>
              <a:ext uri="{FF2B5EF4-FFF2-40B4-BE49-F238E27FC236}">
                <a16:creationId xmlns:a16="http://schemas.microsoft.com/office/drawing/2014/main" id="{5384696C-CE91-4D34-0072-EE1A75F7D47D}"/>
              </a:ext>
            </a:extLst>
          </p:cNvPr>
          <p:cNvSpPr/>
          <p:nvPr/>
        </p:nvSpPr>
        <p:spPr>
          <a:xfrm>
            <a:off x="4396732" y="4692877"/>
            <a:ext cx="6593001" cy="500073"/>
          </a:xfrm>
          <a:prstGeom prst="borderCallout1">
            <a:avLst>
              <a:gd name="adj1" fmla="val -47474"/>
              <a:gd name="adj2" fmla="val -20269"/>
              <a:gd name="adj3" fmla="val 49744"/>
              <a:gd name="adj4" fmla="val -3"/>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latin typeface="+mj-ea"/>
                <a:ea typeface="+mj-ea"/>
              </a:rPr>
              <a:t>Embeddings</a:t>
            </a:r>
            <a:r>
              <a:rPr lang="ja-JP" altLang="en-US" dirty="0">
                <a:solidFill>
                  <a:schemeClr val="tx1"/>
                </a:solidFill>
                <a:latin typeface="+mj-ea"/>
                <a:ea typeface="+mj-ea"/>
              </a:rPr>
              <a:t>：</a:t>
            </a:r>
            <a:r>
              <a:rPr lang="en-US" altLang="ja-JP" dirty="0">
                <a:solidFill>
                  <a:schemeClr val="tx1"/>
                </a:solidFill>
                <a:latin typeface="+mj-ea"/>
                <a:ea typeface="+mj-ea"/>
              </a:rPr>
              <a:t>R</a:t>
            </a:r>
            <a:r>
              <a:rPr lang="en-US" altLang="ja-JP" baseline="30000" dirty="0">
                <a:solidFill>
                  <a:schemeClr val="tx1"/>
                </a:solidFill>
                <a:latin typeface="+mj-ea"/>
                <a:ea typeface="+mj-ea"/>
              </a:rPr>
              <a:t>N×D</a:t>
            </a:r>
            <a:r>
              <a:rPr lang="ja-JP" altLang="en-US" baseline="30000" dirty="0">
                <a:solidFill>
                  <a:schemeClr val="tx1"/>
                </a:solidFill>
                <a:latin typeface="+mj-ea"/>
                <a:ea typeface="+mj-ea"/>
              </a:rPr>
              <a:t>　</a:t>
            </a:r>
            <a:r>
              <a:rPr lang="ja-JP" altLang="en-US" dirty="0">
                <a:solidFill>
                  <a:schemeClr val="tx1"/>
                </a:solidFill>
                <a:latin typeface="+mj-ea"/>
                <a:ea typeface="+mj-ea"/>
              </a:rPr>
              <a:t>点ごとに埋め込み特徴量をとる</a:t>
            </a:r>
            <a:endParaRPr kumimoji="1" lang="en-US" altLang="ja-JP" baseline="30000" dirty="0">
              <a:solidFill>
                <a:schemeClr val="tx1"/>
              </a:solidFill>
              <a:latin typeface="+mj-ea"/>
              <a:ea typeface="+mj-ea"/>
            </a:endParaRPr>
          </a:p>
        </p:txBody>
      </p:sp>
      <p:sp>
        <p:nvSpPr>
          <p:cNvPr id="9" name="吹き出し: 線 8">
            <a:extLst>
              <a:ext uri="{FF2B5EF4-FFF2-40B4-BE49-F238E27FC236}">
                <a16:creationId xmlns:a16="http://schemas.microsoft.com/office/drawing/2014/main" id="{0E3C58DC-13C7-F77E-3D68-AADAC3FE8FD6}"/>
              </a:ext>
            </a:extLst>
          </p:cNvPr>
          <p:cNvSpPr/>
          <p:nvPr/>
        </p:nvSpPr>
        <p:spPr>
          <a:xfrm>
            <a:off x="4512847" y="3351736"/>
            <a:ext cx="6711535" cy="881400"/>
          </a:xfrm>
          <a:prstGeom prst="borderCallout1">
            <a:avLst>
              <a:gd name="adj1" fmla="val 61700"/>
              <a:gd name="adj2" fmla="val -20506"/>
              <a:gd name="adj3" fmla="val 49744"/>
              <a:gd name="adj4" fmla="val -3"/>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latin typeface="+mj-ea"/>
                <a:ea typeface="+mj-ea"/>
              </a:rPr>
              <a:t>point variance decoder</a:t>
            </a:r>
            <a:r>
              <a:rPr lang="ja-JP" altLang="en-US" dirty="0">
                <a:solidFill>
                  <a:schemeClr val="tx1"/>
                </a:solidFill>
                <a:latin typeface="+mj-ea"/>
                <a:ea typeface="+mj-ea"/>
              </a:rPr>
              <a:t>：</a:t>
            </a:r>
            <a:r>
              <a:rPr lang="en-US" altLang="ja-JP" dirty="0">
                <a:solidFill>
                  <a:schemeClr val="tx1"/>
                </a:solidFill>
                <a:latin typeface="+mj-ea"/>
                <a:ea typeface="+mj-ea"/>
              </a:rPr>
              <a:t>R</a:t>
            </a:r>
            <a:r>
              <a:rPr lang="en-US" altLang="ja-JP" baseline="30000" dirty="0">
                <a:solidFill>
                  <a:schemeClr val="tx1"/>
                </a:solidFill>
                <a:latin typeface="+mj-ea"/>
                <a:ea typeface="+mj-ea"/>
              </a:rPr>
              <a:t>N×D</a:t>
            </a:r>
            <a:r>
              <a:rPr lang="ja-JP" altLang="en-US" baseline="30000" dirty="0">
                <a:solidFill>
                  <a:schemeClr val="tx1"/>
                </a:solidFill>
                <a:latin typeface="+mj-ea"/>
                <a:ea typeface="+mj-ea"/>
              </a:rPr>
              <a:t>　</a:t>
            </a:r>
            <a:r>
              <a:rPr lang="ja-JP" altLang="en-US" dirty="0">
                <a:solidFill>
                  <a:schemeClr val="tx1"/>
                </a:solidFill>
                <a:latin typeface="+mj-ea"/>
                <a:ea typeface="+mj-ea"/>
              </a:rPr>
              <a:t>点ごとに分散を計算</a:t>
            </a:r>
            <a:endParaRPr lang="en-US" altLang="ja-JP" dirty="0">
              <a:solidFill>
                <a:schemeClr val="tx1"/>
              </a:solidFill>
              <a:latin typeface="+mj-ea"/>
              <a:ea typeface="+mj-ea"/>
            </a:endParaRPr>
          </a:p>
          <a:p>
            <a:pPr algn="ctr"/>
            <a:r>
              <a:rPr lang="en-US" altLang="ja-JP" dirty="0">
                <a:solidFill>
                  <a:schemeClr val="tx1"/>
                </a:solidFill>
                <a:latin typeface="+mj-ea"/>
                <a:ea typeface="+mj-ea"/>
              </a:rPr>
              <a:t>※</a:t>
            </a:r>
            <a:r>
              <a:rPr lang="ja-JP" altLang="en-US" dirty="0">
                <a:solidFill>
                  <a:schemeClr val="tx1"/>
                </a:solidFill>
                <a:latin typeface="+mj-ea"/>
                <a:ea typeface="+mj-ea"/>
              </a:rPr>
              <a:t>実際に分散を計算しているわけではなく、分散を予測</a:t>
            </a:r>
            <a:endParaRPr lang="en-US" altLang="ja-JP" dirty="0">
              <a:solidFill>
                <a:schemeClr val="tx1"/>
              </a:solidFill>
              <a:latin typeface="+mj-ea"/>
              <a:ea typeface="+mj-ea"/>
            </a:endParaRPr>
          </a:p>
        </p:txBody>
      </p:sp>
      <p:sp>
        <p:nvSpPr>
          <p:cNvPr id="10" name="吹き出し: 線 9">
            <a:extLst>
              <a:ext uri="{FF2B5EF4-FFF2-40B4-BE49-F238E27FC236}">
                <a16:creationId xmlns:a16="http://schemas.microsoft.com/office/drawing/2014/main" id="{E3896B34-2F60-7563-6856-A6B30B6CCE66}"/>
              </a:ext>
            </a:extLst>
          </p:cNvPr>
          <p:cNvSpPr/>
          <p:nvPr/>
        </p:nvSpPr>
        <p:spPr>
          <a:xfrm>
            <a:off x="4147228" y="2326627"/>
            <a:ext cx="7928658" cy="709127"/>
          </a:xfrm>
          <a:prstGeom prst="borderCallout1">
            <a:avLst>
              <a:gd name="adj1" fmla="val 136339"/>
              <a:gd name="adj2" fmla="val -13744"/>
              <a:gd name="adj3" fmla="val 59296"/>
              <a:gd name="adj4" fmla="val 83"/>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latin typeface="+mj-ea"/>
                <a:ea typeface="+mj-ea"/>
              </a:rPr>
              <a:t>object </a:t>
            </a:r>
            <a:r>
              <a:rPr lang="en-US" altLang="ja-JP" dirty="0" err="1">
                <a:solidFill>
                  <a:schemeClr val="tx1"/>
                </a:solidFill>
                <a:latin typeface="+mj-ea"/>
                <a:ea typeface="+mj-ea"/>
              </a:rPr>
              <a:t>centerness</a:t>
            </a:r>
            <a:r>
              <a:rPr lang="en-US" altLang="ja-JP" dirty="0">
                <a:solidFill>
                  <a:schemeClr val="tx1"/>
                </a:solidFill>
                <a:latin typeface="+mj-ea"/>
                <a:ea typeface="+mj-ea"/>
              </a:rPr>
              <a:t> decoder</a:t>
            </a:r>
            <a:r>
              <a:rPr lang="ja-JP" altLang="en-US" dirty="0">
                <a:solidFill>
                  <a:schemeClr val="tx1"/>
                </a:solidFill>
                <a:latin typeface="+mj-ea"/>
                <a:ea typeface="+mj-ea"/>
              </a:rPr>
              <a:t>：</a:t>
            </a:r>
            <a:r>
              <a:rPr lang="en-US" altLang="ja-JP" dirty="0">
                <a:solidFill>
                  <a:schemeClr val="tx1"/>
                </a:solidFill>
                <a:latin typeface="+mj-ea"/>
                <a:ea typeface="+mj-ea"/>
              </a:rPr>
              <a:t>R</a:t>
            </a:r>
            <a:r>
              <a:rPr lang="en-US" altLang="ja-JP" baseline="30000" dirty="0">
                <a:solidFill>
                  <a:schemeClr val="tx1"/>
                </a:solidFill>
                <a:latin typeface="+mj-ea"/>
                <a:ea typeface="+mj-ea"/>
              </a:rPr>
              <a:t>N×1</a:t>
            </a:r>
            <a:r>
              <a:rPr lang="ja-JP" altLang="en-US" baseline="30000" dirty="0">
                <a:solidFill>
                  <a:schemeClr val="tx1"/>
                </a:solidFill>
                <a:latin typeface="+mj-ea"/>
                <a:ea typeface="+mj-ea"/>
              </a:rPr>
              <a:t>　</a:t>
            </a:r>
            <a:r>
              <a:rPr lang="ja-JP" altLang="en-US" dirty="0">
                <a:solidFill>
                  <a:schemeClr val="tx1"/>
                </a:solidFill>
                <a:latin typeface="+mj-ea"/>
                <a:ea typeface="+mj-ea"/>
              </a:rPr>
              <a:t>点ごとに中心度合を計算</a:t>
            </a:r>
            <a:r>
              <a:rPr kumimoji="1" lang="en-US" altLang="ja-JP" dirty="0">
                <a:solidFill>
                  <a:schemeClr val="tx1"/>
                </a:solidFill>
                <a:latin typeface="+mj-ea"/>
                <a:ea typeface="+mj-ea"/>
              </a:rPr>
              <a:t> [0, 1] </a:t>
            </a:r>
          </a:p>
        </p:txBody>
      </p:sp>
      <p:sp>
        <p:nvSpPr>
          <p:cNvPr id="11" name="吹き出し: 線 10">
            <a:extLst>
              <a:ext uri="{FF2B5EF4-FFF2-40B4-BE49-F238E27FC236}">
                <a16:creationId xmlns:a16="http://schemas.microsoft.com/office/drawing/2014/main" id="{69B9AAD5-106A-1FCC-0412-312CD4EB6471}"/>
              </a:ext>
            </a:extLst>
          </p:cNvPr>
          <p:cNvSpPr/>
          <p:nvPr/>
        </p:nvSpPr>
        <p:spPr>
          <a:xfrm>
            <a:off x="4396732" y="5403763"/>
            <a:ext cx="5211509" cy="1032383"/>
          </a:xfrm>
          <a:prstGeom prst="borderCallout1">
            <a:avLst>
              <a:gd name="adj1" fmla="val -59798"/>
              <a:gd name="adj2" fmla="val -25663"/>
              <a:gd name="adj3" fmla="val 49744"/>
              <a:gd name="adj4" fmla="val -3"/>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mj-ea"/>
                <a:ea typeface="+mj-ea"/>
              </a:rPr>
              <a:t>もともとの</a:t>
            </a:r>
            <a:r>
              <a:rPr lang="en-US" altLang="ja-JP" dirty="0">
                <a:solidFill>
                  <a:schemeClr val="tx1"/>
                </a:solidFill>
                <a:latin typeface="+mj-ea"/>
                <a:ea typeface="+mj-ea"/>
              </a:rPr>
              <a:t>4D-PLS</a:t>
            </a:r>
            <a:r>
              <a:rPr lang="ja-JP" altLang="en-US" dirty="0">
                <a:solidFill>
                  <a:schemeClr val="tx1"/>
                </a:solidFill>
                <a:latin typeface="+mj-ea"/>
                <a:ea typeface="+mj-ea"/>
              </a:rPr>
              <a:t>には</a:t>
            </a:r>
            <a:r>
              <a:rPr lang="en-US" altLang="ja-JP" dirty="0">
                <a:solidFill>
                  <a:schemeClr val="tx1"/>
                </a:solidFill>
                <a:latin typeface="+mj-ea"/>
                <a:ea typeface="+mj-ea"/>
              </a:rPr>
              <a:t>R</a:t>
            </a:r>
            <a:r>
              <a:rPr lang="en-US" altLang="ja-JP" baseline="30000" dirty="0">
                <a:solidFill>
                  <a:schemeClr val="tx1"/>
                </a:solidFill>
                <a:latin typeface="+mj-ea"/>
                <a:ea typeface="+mj-ea"/>
              </a:rPr>
              <a:t>N×C</a:t>
            </a:r>
            <a:r>
              <a:rPr lang="ja-JP" altLang="en-US" dirty="0">
                <a:solidFill>
                  <a:schemeClr val="tx1"/>
                </a:solidFill>
                <a:latin typeface="+mj-ea"/>
                <a:ea typeface="+mj-ea"/>
              </a:rPr>
              <a:t>の点群ごとに</a:t>
            </a:r>
            <a:endParaRPr lang="en-US" altLang="ja-JP" dirty="0">
              <a:solidFill>
                <a:schemeClr val="tx1"/>
              </a:solidFill>
              <a:latin typeface="+mj-ea"/>
              <a:ea typeface="+mj-ea"/>
            </a:endParaRPr>
          </a:p>
          <a:p>
            <a:pPr algn="ctr"/>
            <a:r>
              <a:rPr lang="ja-JP" altLang="en-US" dirty="0">
                <a:solidFill>
                  <a:schemeClr val="tx1"/>
                </a:solidFill>
                <a:latin typeface="+mj-ea"/>
                <a:ea typeface="+mj-ea"/>
              </a:rPr>
              <a:t>クラス分類するデコーダーもそなわっている</a:t>
            </a:r>
            <a:endParaRPr kumimoji="1" lang="en-US" altLang="ja-JP" baseline="30000" dirty="0">
              <a:solidFill>
                <a:schemeClr val="tx1"/>
              </a:solidFill>
              <a:latin typeface="+mj-ea"/>
              <a:ea typeface="+mj-ea"/>
            </a:endParaRPr>
          </a:p>
        </p:txBody>
      </p:sp>
    </p:spTree>
    <p:extLst>
      <p:ext uri="{BB962C8B-B14F-4D97-AF65-F5344CB8AC3E}">
        <p14:creationId xmlns:p14="http://schemas.microsoft.com/office/powerpoint/2010/main" val="29524823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471A62-EA85-5330-BBD7-ACD4FA74DED5}"/>
              </a:ext>
            </a:extLst>
          </p:cNvPr>
          <p:cNvSpPr>
            <a:spLocks noGrp="1"/>
          </p:cNvSpPr>
          <p:nvPr>
            <p:ph type="title"/>
          </p:nvPr>
        </p:nvSpPr>
        <p:spPr/>
        <p:txBody>
          <a:bodyPr/>
          <a:lstStyle/>
          <a:p>
            <a:r>
              <a:rPr kumimoji="1" lang="en-US" altLang="ja-JP" dirty="0"/>
              <a:t>6.</a:t>
            </a:r>
            <a:r>
              <a:rPr kumimoji="1" lang="ja-JP" altLang="en-US" dirty="0"/>
              <a:t>セグメンテーション</a:t>
            </a:r>
            <a:r>
              <a:rPr lang="ja-JP" altLang="en-US" dirty="0"/>
              <a:t>・トラッキング</a:t>
            </a:r>
            <a:endParaRPr kumimoji="1" lang="ja-JP" altLang="en-US" dirty="0"/>
          </a:p>
        </p:txBody>
      </p:sp>
      <p:sp>
        <p:nvSpPr>
          <p:cNvPr id="6" name="テキスト ボックス 5">
            <a:extLst>
              <a:ext uri="{FF2B5EF4-FFF2-40B4-BE49-F238E27FC236}">
                <a16:creationId xmlns:a16="http://schemas.microsoft.com/office/drawing/2014/main" id="{E291720E-DAD2-B2BC-35DF-861F710D2C6C}"/>
              </a:ext>
            </a:extLst>
          </p:cNvPr>
          <p:cNvSpPr txBox="1"/>
          <p:nvPr/>
        </p:nvSpPr>
        <p:spPr>
          <a:xfrm>
            <a:off x="138546" y="782346"/>
            <a:ext cx="12053455" cy="5546903"/>
          </a:xfrm>
          <a:prstGeom prst="rect">
            <a:avLst/>
          </a:prstGeom>
          <a:noFill/>
        </p:spPr>
        <p:txBody>
          <a:bodyPr wrap="square">
            <a:spAutoFit/>
          </a:bodyPr>
          <a:lstStyle/>
          <a:p>
            <a:r>
              <a:rPr lang="ja-JP" altLang="en-US" b="1" dirty="0"/>
              <a:t>インスタンスセグメンテーションネットワーク⑥　</a:t>
            </a:r>
            <a:r>
              <a:rPr lang="en-US" altLang="ja-JP" b="1" dirty="0"/>
              <a:t> 4D-PLS</a:t>
            </a:r>
            <a:r>
              <a:rPr lang="ja-JP" altLang="en-US" b="1" dirty="0"/>
              <a:t>　</a:t>
            </a:r>
            <a:r>
              <a:rPr lang="en-US" altLang="ja-JP" b="1" dirty="0"/>
              <a:t>4D</a:t>
            </a:r>
            <a:r>
              <a:rPr lang="ja-JP" altLang="en-US" b="1" dirty="0"/>
              <a:t>クラスタリング</a:t>
            </a:r>
            <a:endParaRPr lang="en-US" altLang="ja-JP" b="1" dirty="0"/>
          </a:p>
          <a:p>
            <a:endParaRPr lang="en-US" altLang="ja-JP" b="1" dirty="0"/>
          </a:p>
          <a:p>
            <a:r>
              <a:rPr lang="ja-JP" altLang="en-US" dirty="0"/>
              <a:t>　①</a:t>
            </a:r>
            <a:r>
              <a:rPr lang="en-US" altLang="ja-JP" dirty="0"/>
              <a:t>object </a:t>
            </a:r>
            <a:r>
              <a:rPr lang="en-US" altLang="ja-JP" dirty="0" err="1"/>
              <a:t>centerness</a:t>
            </a:r>
            <a:r>
              <a:rPr lang="en-US" altLang="ja-JP" dirty="0"/>
              <a:t> decoder</a:t>
            </a:r>
            <a:r>
              <a:rPr lang="ja-JP" altLang="en-US" dirty="0"/>
              <a:t>でインスタンスの中心度合を予想した中で、一番スコアが高い点を</a:t>
            </a:r>
            <a:endParaRPr lang="en-US" altLang="ja-JP" dirty="0"/>
          </a:p>
          <a:p>
            <a:r>
              <a:rPr lang="ja-JP" altLang="en-US" dirty="0"/>
              <a:t>　　インスタンスの中心 </a:t>
            </a:r>
            <a:r>
              <a:rPr lang="en-US" altLang="ja-JP" dirty="0"/>
              <a:t>(seed point P </a:t>
            </a:r>
            <a:r>
              <a:rPr lang="en-US" altLang="ja-JP" baseline="-25000" dirty="0"/>
              <a:t>I </a:t>
            </a:r>
            <a:r>
              <a:rPr lang="en-US" altLang="ja-JP" dirty="0"/>
              <a:t>)</a:t>
            </a:r>
            <a:r>
              <a:rPr lang="ja-JP" altLang="en-US" dirty="0"/>
              <a:t>に設定する</a:t>
            </a:r>
            <a:endParaRPr lang="en-US" altLang="ja-JP" dirty="0"/>
          </a:p>
          <a:p>
            <a:endParaRPr lang="en-US" altLang="ja-JP" dirty="0"/>
          </a:p>
          <a:p>
            <a:endParaRPr lang="en-US" altLang="ja-JP" dirty="0"/>
          </a:p>
          <a:p>
            <a:r>
              <a:rPr lang="ja-JP" altLang="en-US" dirty="0"/>
              <a:t>　②次の式の値が閾値を超える点を同じインスタンスに設定する</a:t>
            </a:r>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r>
              <a:rPr lang="ja-JP" altLang="en-US" dirty="0"/>
              <a:t>　③クラスタリングした点を除いて、残る点で、①、②のクラスタリングを繰り返す</a:t>
            </a:r>
            <a:endParaRPr lang="en-US" altLang="ja-JP" dirty="0"/>
          </a:p>
          <a:p>
            <a:r>
              <a:rPr lang="ja-JP" altLang="en-US" dirty="0"/>
              <a:t>　</a:t>
            </a:r>
            <a:endParaRPr lang="en-US" altLang="ja-JP" dirty="0"/>
          </a:p>
        </p:txBody>
      </p:sp>
      <p:pic>
        <p:nvPicPr>
          <p:cNvPr id="14" name="図 13">
            <a:extLst>
              <a:ext uri="{FF2B5EF4-FFF2-40B4-BE49-F238E27FC236}">
                <a16:creationId xmlns:a16="http://schemas.microsoft.com/office/drawing/2014/main" id="{A74D5E4E-37A4-087A-08CD-41BD44D3DA3C}"/>
              </a:ext>
            </a:extLst>
          </p:cNvPr>
          <p:cNvPicPr>
            <a:picLocks noChangeAspect="1"/>
          </p:cNvPicPr>
          <p:nvPr/>
        </p:nvPicPr>
        <p:blipFill>
          <a:blip r:embed="rId2"/>
          <a:stretch>
            <a:fillRect/>
          </a:stretch>
        </p:blipFill>
        <p:spPr>
          <a:xfrm>
            <a:off x="863600" y="3068718"/>
            <a:ext cx="6096000" cy="980701"/>
          </a:xfrm>
          <a:prstGeom prst="rect">
            <a:avLst/>
          </a:prstGeom>
        </p:spPr>
      </p:pic>
      <p:sp>
        <p:nvSpPr>
          <p:cNvPr id="15" name="吹き出し: 線 14">
            <a:extLst>
              <a:ext uri="{FF2B5EF4-FFF2-40B4-BE49-F238E27FC236}">
                <a16:creationId xmlns:a16="http://schemas.microsoft.com/office/drawing/2014/main" id="{21D21C45-E0A4-D81E-66B3-7E31501029CA}"/>
              </a:ext>
            </a:extLst>
          </p:cNvPr>
          <p:cNvSpPr/>
          <p:nvPr/>
        </p:nvSpPr>
        <p:spPr>
          <a:xfrm>
            <a:off x="2846634" y="4049419"/>
            <a:ext cx="8752699" cy="1166048"/>
          </a:xfrm>
          <a:prstGeom prst="borderCallout1">
            <a:avLst>
              <a:gd name="adj1" fmla="val -17610"/>
              <a:gd name="adj2" fmla="val -5443"/>
              <a:gd name="adj3" fmla="val 49744"/>
              <a:gd name="adj4" fmla="val -3"/>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mj-ea"/>
                <a:ea typeface="+mj-ea"/>
              </a:rPr>
              <a:t>同じインスタンスの特徴量が正規分布にのるように計算している</a:t>
            </a:r>
            <a:endParaRPr lang="en-US" altLang="ja-JP" dirty="0">
              <a:solidFill>
                <a:schemeClr val="tx1"/>
              </a:solidFill>
              <a:latin typeface="+mj-ea"/>
              <a:ea typeface="+mj-ea"/>
            </a:endParaRPr>
          </a:p>
          <a:p>
            <a:pPr algn="ctr"/>
            <a:r>
              <a:rPr lang="en-US" altLang="ja-JP" dirty="0">
                <a:solidFill>
                  <a:schemeClr val="tx1"/>
                </a:solidFill>
                <a:latin typeface="+mj-ea"/>
                <a:ea typeface="+mj-ea"/>
              </a:rPr>
              <a:t>Σ</a:t>
            </a:r>
            <a:r>
              <a:rPr lang="ja-JP" altLang="en-US" dirty="0">
                <a:solidFill>
                  <a:schemeClr val="tx1"/>
                </a:solidFill>
                <a:latin typeface="+mj-ea"/>
                <a:ea typeface="+mj-ea"/>
              </a:rPr>
              <a:t>は</a:t>
            </a:r>
            <a:r>
              <a:rPr lang="en-US" altLang="ja-JP" dirty="0">
                <a:solidFill>
                  <a:schemeClr val="tx1"/>
                </a:solidFill>
                <a:latin typeface="+mj-ea"/>
                <a:ea typeface="+mj-ea"/>
              </a:rPr>
              <a:t>point variance decoder</a:t>
            </a:r>
            <a:r>
              <a:rPr lang="ja-JP" altLang="en-US" dirty="0">
                <a:solidFill>
                  <a:schemeClr val="tx1"/>
                </a:solidFill>
                <a:latin typeface="+mj-ea"/>
                <a:ea typeface="+mj-ea"/>
              </a:rPr>
              <a:t>で予想した</a:t>
            </a:r>
            <a:r>
              <a:rPr lang="en-US" altLang="ja-JP" dirty="0">
                <a:solidFill>
                  <a:schemeClr val="tx1"/>
                </a:solidFill>
                <a:latin typeface="+mj-ea"/>
                <a:ea typeface="+mj-ea"/>
              </a:rPr>
              <a:t>point</a:t>
            </a:r>
            <a:r>
              <a:rPr lang="ja-JP" altLang="en-US" dirty="0">
                <a:solidFill>
                  <a:schemeClr val="tx1"/>
                </a:solidFill>
                <a:latin typeface="+mj-ea"/>
                <a:ea typeface="+mj-ea"/>
              </a:rPr>
              <a:t>ごとの分散を対角化した行列</a:t>
            </a:r>
            <a:endParaRPr lang="en-US" altLang="ja-JP" dirty="0">
              <a:solidFill>
                <a:schemeClr val="tx1"/>
              </a:solidFill>
              <a:latin typeface="+mj-ea"/>
              <a:ea typeface="+mj-ea"/>
            </a:endParaRPr>
          </a:p>
        </p:txBody>
      </p:sp>
    </p:spTree>
    <p:extLst>
      <p:ext uri="{BB962C8B-B14F-4D97-AF65-F5344CB8AC3E}">
        <p14:creationId xmlns:p14="http://schemas.microsoft.com/office/powerpoint/2010/main" val="3889088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471A62-EA85-5330-BBD7-ACD4FA74DED5}"/>
              </a:ext>
            </a:extLst>
          </p:cNvPr>
          <p:cNvSpPr>
            <a:spLocks noGrp="1"/>
          </p:cNvSpPr>
          <p:nvPr>
            <p:ph type="title"/>
          </p:nvPr>
        </p:nvSpPr>
        <p:spPr/>
        <p:txBody>
          <a:bodyPr/>
          <a:lstStyle/>
          <a:p>
            <a:r>
              <a:rPr kumimoji="1" lang="en-US" altLang="ja-JP" dirty="0"/>
              <a:t>6.</a:t>
            </a:r>
            <a:r>
              <a:rPr kumimoji="1" lang="ja-JP" altLang="en-US" dirty="0"/>
              <a:t>セグメンテーション</a:t>
            </a:r>
            <a:r>
              <a:rPr lang="ja-JP" altLang="en-US" dirty="0"/>
              <a:t>・トラッキング</a:t>
            </a:r>
            <a:endParaRPr kumimoji="1" lang="ja-JP" altLang="en-US" dirty="0"/>
          </a:p>
        </p:txBody>
      </p:sp>
      <p:sp>
        <p:nvSpPr>
          <p:cNvPr id="6" name="テキスト ボックス 5">
            <a:extLst>
              <a:ext uri="{FF2B5EF4-FFF2-40B4-BE49-F238E27FC236}">
                <a16:creationId xmlns:a16="http://schemas.microsoft.com/office/drawing/2014/main" id="{E291720E-DAD2-B2BC-35DF-861F710D2C6C}"/>
              </a:ext>
            </a:extLst>
          </p:cNvPr>
          <p:cNvSpPr txBox="1"/>
          <p:nvPr/>
        </p:nvSpPr>
        <p:spPr>
          <a:xfrm>
            <a:off x="138546" y="782346"/>
            <a:ext cx="12053455" cy="698396"/>
          </a:xfrm>
          <a:prstGeom prst="rect">
            <a:avLst/>
          </a:prstGeom>
          <a:noFill/>
        </p:spPr>
        <p:txBody>
          <a:bodyPr wrap="square">
            <a:spAutoFit/>
          </a:bodyPr>
          <a:lstStyle/>
          <a:p>
            <a:r>
              <a:rPr lang="ja-JP" altLang="en-US" b="1" dirty="0"/>
              <a:t>インスタンスセグメンテーションネットワーク⑦　</a:t>
            </a:r>
            <a:r>
              <a:rPr lang="en-US" altLang="ja-JP" b="1" dirty="0"/>
              <a:t> 4D-PLS</a:t>
            </a:r>
            <a:r>
              <a:rPr lang="ja-JP" altLang="en-US" b="1" dirty="0"/>
              <a:t>　</a:t>
            </a:r>
            <a:r>
              <a:rPr lang="en-US" altLang="ja-JP" b="1" dirty="0"/>
              <a:t>4D</a:t>
            </a:r>
            <a:r>
              <a:rPr lang="ja-JP" altLang="en-US" b="1" dirty="0"/>
              <a:t>クラスタリング　損失関数</a:t>
            </a:r>
            <a:endParaRPr lang="en-US" altLang="ja-JP" b="1" dirty="0"/>
          </a:p>
          <a:p>
            <a:r>
              <a:rPr lang="ja-JP" altLang="en-US" dirty="0"/>
              <a:t>　クラスタリングに際して</a:t>
            </a:r>
            <a:r>
              <a:rPr lang="en-US" altLang="ja-JP" dirty="0"/>
              <a:t>3</a:t>
            </a:r>
            <a:r>
              <a:rPr lang="ja-JP" altLang="en-US" dirty="0"/>
              <a:t>つの損失関数を設定する</a:t>
            </a:r>
            <a:endParaRPr lang="en-US" altLang="ja-JP" dirty="0"/>
          </a:p>
        </p:txBody>
      </p:sp>
      <p:pic>
        <p:nvPicPr>
          <p:cNvPr id="5" name="図 4">
            <a:extLst>
              <a:ext uri="{FF2B5EF4-FFF2-40B4-BE49-F238E27FC236}">
                <a16:creationId xmlns:a16="http://schemas.microsoft.com/office/drawing/2014/main" id="{45CB7EF2-CD5C-7931-E2CB-3D466B1960AF}"/>
              </a:ext>
            </a:extLst>
          </p:cNvPr>
          <p:cNvPicPr>
            <a:picLocks noChangeAspect="1"/>
          </p:cNvPicPr>
          <p:nvPr/>
        </p:nvPicPr>
        <p:blipFill>
          <a:blip r:embed="rId2"/>
          <a:stretch>
            <a:fillRect/>
          </a:stretch>
        </p:blipFill>
        <p:spPr>
          <a:xfrm>
            <a:off x="581025" y="3454647"/>
            <a:ext cx="4675206" cy="1034969"/>
          </a:xfrm>
          <a:prstGeom prst="rect">
            <a:avLst/>
          </a:prstGeom>
        </p:spPr>
      </p:pic>
      <p:pic>
        <p:nvPicPr>
          <p:cNvPr id="8" name="図 7">
            <a:extLst>
              <a:ext uri="{FF2B5EF4-FFF2-40B4-BE49-F238E27FC236}">
                <a16:creationId xmlns:a16="http://schemas.microsoft.com/office/drawing/2014/main" id="{AF7B6A43-396F-D5B6-6E4B-C366F477F501}"/>
              </a:ext>
            </a:extLst>
          </p:cNvPr>
          <p:cNvPicPr>
            <a:picLocks noChangeAspect="1"/>
          </p:cNvPicPr>
          <p:nvPr/>
        </p:nvPicPr>
        <p:blipFill>
          <a:blip r:embed="rId3"/>
          <a:stretch>
            <a:fillRect/>
          </a:stretch>
        </p:blipFill>
        <p:spPr>
          <a:xfrm>
            <a:off x="581025" y="1784040"/>
            <a:ext cx="4675206" cy="828674"/>
          </a:xfrm>
          <a:prstGeom prst="rect">
            <a:avLst/>
          </a:prstGeom>
        </p:spPr>
      </p:pic>
      <p:pic>
        <p:nvPicPr>
          <p:cNvPr id="10" name="図 9">
            <a:extLst>
              <a:ext uri="{FF2B5EF4-FFF2-40B4-BE49-F238E27FC236}">
                <a16:creationId xmlns:a16="http://schemas.microsoft.com/office/drawing/2014/main" id="{95793FE7-4132-4832-70BB-5EE71809FFAC}"/>
              </a:ext>
            </a:extLst>
          </p:cNvPr>
          <p:cNvPicPr>
            <a:picLocks noChangeAspect="1"/>
          </p:cNvPicPr>
          <p:nvPr/>
        </p:nvPicPr>
        <p:blipFill>
          <a:blip r:embed="rId4"/>
          <a:stretch>
            <a:fillRect/>
          </a:stretch>
        </p:blipFill>
        <p:spPr>
          <a:xfrm>
            <a:off x="581025" y="4798397"/>
            <a:ext cx="5514975" cy="971550"/>
          </a:xfrm>
          <a:prstGeom prst="rect">
            <a:avLst/>
          </a:prstGeom>
        </p:spPr>
      </p:pic>
      <p:sp>
        <p:nvSpPr>
          <p:cNvPr id="11" name="吹き出し: 線 10">
            <a:extLst>
              <a:ext uri="{FF2B5EF4-FFF2-40B4-BE49-F238E27FC236}">
                <a16:creationId xmlns:a16="http://schemas.microsoft.com/office/drawing/2014/main" id="{EE6174CB-0439-0830-DCF0-1EC76A34CA01}"/>
              </a:ext>
            </a:extLst>
          </p:cNvPr>
          <p:cNvSpPr/>
          <p:nvPr/>
        </p:nvSpPr>
        <p:spPr>
          <a:xfrm>
            <a:off x="5469466" y="1480647"/>
            <a:ext cx="7013480" cy="1495730"/>
          </a:xfrm>
          <a:prstGeom prst="borderCallout1">
            <a:avLst>
              <a:gd name="adj1" fmla="val 35047"/>
              <a:gd name="adj2" fmla="val -10875"/>
              <a:gd name="adj3" fmla="val 9150"/>
              <a:gd name="adj4" fmla="val -193"/>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j-ea"/>
                <a:ea typeface="+mj-ea"/>
              </a:rPr>
              <a:t>すべての点の中心度合に関する損失関数、</a:t>
            </a:r>
            <a:endParaRPr kumimoji="1" lang="en-US" altLang="ja-JP" dirty="0">
              <a:solidFill>
                <a:schemeClr val="tx1"/>
              </a:solidFill>
              <a:latin typeface="+mj-ea"/>
              <a:ea typeface="+mj-ea"/>
            </a:endParaRPr>
          </a:p>
          <a:p>
            <a:pPr algn="ctr"/>
            <a:r>
              <a:rPr kumimoji="1" lang="en-US" altLang="ja-JP" dirty="0">
                <a:solidFill>
                  <a:schemeClr val="tx1"/>
                </a:solidFill>
                <a:latin typeface="+mj-ea"/>
                <a:ea typeface="+mj-ea"/>
              </a:rPr>
              <a:t>GT</a:t>
            </a:r>
            <a:r>
              <a:rPr kumimoji="1" lang="ja-JP" altLang="en-US" dirty="0">
                <a:solidFill>
                  <a:schemeClr val="tx1"/>
                </a:solidFill>
                <a:latin typeface="+mj-ea"/>
                <a:ea typeface="+mj-ea"/>
              </a:rPr>
              <a:t>のインスタンスの重心を中心度合</a:t>
            </a:r>
            <a:r>
              <a:rPr kumimoji="1" lang="en-US" altLang="ja-JP" dirty="0">
                <a:solidFill>
                  <a:schemeClr val="tx1"/>
                </a:solidFill>
                <a:latin typeface="+mj-ea"/>
                <a:ea typeface="+mj-ea"/>
              </a:rPr>
              <a:t>1</a:t>
            </a:r>
            <a:r>
              <a:rPr kumimoji="1" lang="ja-JP" altLang="en-US" dirty="0">
                <a:solidFill>
                  <a:schemeClr val="tx1"/>
                </a:solidFill>
                <a:latin typeface="+mj-ea"/>
                <a:ea typeface="+mj-ea"/>
              </a:rPr>
              <a:t>としたときに、</a:t>
            </a:r>
            <a:endParaRPr kumimoji="1" lang="en-US" altLang="ja-JP" dirty="0">
              <a:solidFill>
                <a:schemeClr val="tx1"/>
              </a:solidFill>
              <a:latin typeface="+mj-ea"/>
              <a:ea typeface="+mj-ea"/>
            </a:endParaRPr>
          </a:p>
          <a:p>
            <a:pPr algn="ctr"/>
            <a:r>
              <a:rPr kumimoji="1" lang="ja-JP" altLang="en-US" dirty="0">
                <a:solidFill>
                  <a:schemeClr val="tx1"/>
                </a:solidFill>
                <a:latin typeface="+mj-ea"/>
                <a:ea typeface="+mj-ea"/>
              </a:rPr>
              <a:t>重心からの距離に応じて中心度合をガウス近似して各点の</a:t>
            </a:r>
            <a:r>
              <a:rPr kumimoji="1" lang="en-US" altLang="ja-JP" dirty="0">
                <a:solidFill>
                  <a:schemeClr val="tx1"/>
                </a:solidFill>
                <a:latin typeface="+mj-ea"/>
                <a:ea typeface="+mj-ea"/>
              </a:rPr>
              <a:t>GT</a:t>
            </a:r>
            <a:r>
              <a:rPr kumimoji="1" lang="ja-JP" altLang="en-US" dirty="0">
                <a:solidFill>
                  <a:schemeClr val="tx1"/>
                </a:solidFill>
                <a:latin typeface="+mj-ea"/>
                <a:ea typeface="+mj-ea"/>
              </a:rPr>
              <a:t>の中心度合を算出</a:t>
            </a:r>
            <a:endParaRPr kumimoji="1" lang="en-US" altLang="ja-JP" dirty="0">
              <a:solidFill>
                <a:schemeClr val="tx1"/>
              </a:solidFill>
              <a:latin typeface="+mj-ea"/>
              <a:ea typeface="+mj-ea"/>
            </a:endParaRPr>
          </a:p>
        </p:txBody>
      </p:sp>
      <p:sp>
        <p:nvSpPr>
          <p:cNvPr id="12" name="吹き出し: 線 11">
            <a:extLst>
              <a:ext uri="{FF2B5EF4-FFF2-40B4-BE49-F238E27FC236}">
                <a16:creationId xmlns:a16="http://schemas.microsoft.com/office/drawing/2014/main" id="{FC27429A-173A-5D34-E887-F36F06B771B2}"/>
              </a:ext>
            </a:extLst>
          </p:cNvPr>
          <p:cNvSpPr/>
          <p:nvPr/>
        </p:nvSpPr>
        <p:spPr>
          <a:xfrm>
            <a:off x="5843539" y="3282263"/>
            <a:ext cx="6265334" cy="904362"/>
          </a:xfrm>
          <a:prstGeom prst="borderCallout1">
            <a:avLst>
              <a:gd name="adj1" fmla="val 35047"/>
              <a:gd name="adj2" fmla="val -10875"/>
              <a:gd name="adj3" fmla="val 9150"/>
              <a:gd name="adj4" fmla="val -193"/>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j-ea"/>
                <a:ea typeface="+mj-ea"/>
              </a:rPr>
              <a:t>おなじインスタンスの点の分散は均一になるように、分散の二乗平均が小さくなるようにする</a:t>
            </a:r>
            <a:endParaRPr kumimoji="1" lang="en-US" altLang="ja-JP" dirty="0">
              <a:solidFill>
                <a:schemeClr val="tx1"/>
              </a:solidFill>
              <a:latin typeface="+mj-ea"/>
              <a:ea typeface="+mj-ea"/>
            </a:endParaRPr>
          </a:p>
        </p:txBody>
      </p:sp>
      <p:sp>
        <p:nvSpPr>
          <p:cNvPr id="17" name="吹き出し: 線 16">
            <a:extLst>
              <a:ext uri="{FF2B5EF4-FFF2-40B4-BE49-F238E27FC236}">
                <a16:creationId xmlns:a16="http://schemas.microsoft.com/office/drawing/2014/main" id="{60F92E5A-6554-F582-A0D5-4A603EE129F7}"/>
              </a:ext>
            </a:extLst>
          </p:cNvPr>
          <p:cNvSpPr/>
          <p:nvPr/>
        </p:nvSpPr>
        <p:spPr>
          <a:xfrm>
            <a:off x="6390926" y="4643184"/>
            <a:ext cx="5170560" cy="904362"/>
          </a:xfrm>
          <a:prstGeom prst="borderCallout1">
            <a:avLst>
              <a:gd name="adj1" fmla="val 35047"/>
              <a:gd name="adj2" fmla="val -10875"/>
              <a:gd name="adj3" fmla="val 9150"/>
              <a:gd name="adj4" fmla="val -193"/>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mj-ea"/>
                <a:ea typeface="+mj-ea"/>
              </a:rPr>
              <a:t>インスタンスの中心点</a:t>
            </a:r>
            <a:r>
              <a:rPr lang="en-US" altLang="ja-JP" dirty="0" err="1">
                <a:solidFill>
                  <a:schemeClr val="tx1"/>
                </a:solidFill>
                <a:latin typeface="+mj-ea"/>
                <a:ea typeface="+mj-ea"/>
              </a:rPr>
              <a:t>i</a:t>
            </a:r>
            <a:r>
              <a:rPr lang="en-US" altLang="ja-JP" dirty="0">
                <a:solidFill>
                  <a:schemeClr val="tx1"/>
                </a:solidFill>
                <a:latin typeface="+mj-ea"/>
                <a:ea typeface="+mj-ea"/>
              </a:rPr>
              <a:t> </a:t>
            </a:r>
            <a:r>
              <a:rPr lang="ja-JP" altLang="en-US" dirty="0">
                <a:solidFill>
                  <a:schemeClr val="tx1"/>
                </a:solidFill>
                <a:latin typeface="+mj-ea"/>
                <a:ea typeface="+mj-ea"/>
              </a:rPr>
              <a:t>と同じインスタンスに属する点の</a:t>
            </a:r>
            <a:r>
              <a:rPr lang="en-US" altLang="ja-JP" dirty="0">
                <a:solidFill>
                  <a:schemeClr val="tx1"/>
                </a:solidFill>
                <a:latin typeface="+mj-ea"/>
                <a:ea typeface="+mj-ea"/>
              </a:rPr>
              <a:t>p </a:t>
            </a:r>
            <a:r>
              <a:rPr lang="en-US" altLang="ja-JP" baseline="-25000" dirty="0" err="1">
                <a:solidFill>
                  <a:schemeClr val="tx1"/>
                </a:solidFill>
                <a:latin typeface="+mj-ea"/>
                <a:ea typeface="+mj-ea"/>
              </a:rPr>
              <a:t>ij</a:t>
            </a:r>
            <a:r>
              <a:rPr lang="en-US" altLang="ja-JP" baseline="-25000" dirty="0">
                <a:solidFill>
                  <a:schemeClr val="tx1"/>
                </a:solidFill>
                <a:latin typeface="+mj-ea"/>
                <a:ea typeface="+mj-ea"/>
              </a:rPr>
              <a:t> </a:t>
            </a:r>
            <a:r>
              <a:rPr lang="ja-JP" altLang="en-US" dirty="0">
                <a:solidFill>
                  <a:schemeClr val="tx1"/>
                </a:solidFill>
                <a:latin typeface="+mj-ea"/>
                <a:ea typeface="+mj-ea"/>
              </a:rPr>
              <a:t>の値が</a:t>
            </a:r>
            <a:r>
              <a:rPr lang="en-US" altLang="ja-JP" dirty="0">
                <a:solidFill>
                  <a:schemeClr val="tx1"/>
                </a:solidFill>
                <a:latin typeface="+mj-ea"/>
                <a:ea typeface="+mj-ea"/>
              </a:rPr>
              <a:t>1</a:t>
            </a:r>
            <a:r>
              <a:rPr lang="ja-JP" altLang="en-US" dirty="0">
                <a:solidFill>
                  <a:schemeClr val="tx1"/>
                </a:solidFill>
                <a:latin typeface="+mj-ea"/>
                <a:ea typeface="+mj-ea"/>
              </a:rPr>
              <a:t>に近づく</a:t>
            </a:r>
            <a:endParaRPr kumimoji="1" lang="en-US" altLang="ja-JP" baseline="30000" dirty="0">
              <a:solidFill>
                <a:schemeClr val="tx1"/>
              </a:solidFill>
              <a:latin typeface="+mj-ea"/>
              <a:ea typeface="+mj-ea"/>
            </a:endParaRPr>
          </a:p>
        </p:txBody>
      </p:sp>
    </p:spTree>
    <p:extLst>
      <p:ext uri="{BB962C8B-B14F-4D97-AF65-F5344CB8AC3E}">
        <p14:creationId xmlns:p14="http://schemas.microsoft.com/office/powerpoint/2010/main" val="34307176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471A62-EA85-5330-BBD7-ACD4FA74DED5}"/>
              </a:ext>
            </a:extLst>
          </p:cNvPr>
          <p:cNvSpPr>
            <a:spLocks noGrp="1"/>
          </p:cNvSpPr>
          <p:nvPr>
            <p:ph type="title"/>
          </p:nvPr>
        </p:nvSpPr>
        <p:spPr/>
        <p:txBody>
          <a:bodyPr/>
          <a:lstStyle/>
          <a:p>
            <a:r>
              <a:rPr kumimoji="1" lang="en-US" altLang="ja-JP" dirty="0"/>
              <a:t>6.</a:t>
            </a:r>
            <a:r>
              <a:rPr kumimoji="1" lang="ja-JP" altLang="en-US" dirty="0"/>
              <a:t>セグメンテーション</a:t>
            </a:r>
            <a:r>
              <a:rPr lang="ja-JP" altLang="en-US" dirty="0"/>
              <a:t>・トラッキング</a:t>
            </a:r>
            <a:endParaRPr kumimoji="1" lang="ja-JP" altLang="en-US" dirty="0"/>
          </a:p>
        </p:txBody>
      </p:sp>
      <p:sp>
        <p:nvSpPr>
          <p:cNvPr id="6" name="テキスト ボックス 5">
            <a:extLst>
              <a:ext uri="{FF2B5EF4-FFF2-40B4-BE49-F238E27FC236}">
                <a16:creationId xmlns:a16="http://schemas.microsoft.com/office/drawing/2014/main" id="{E291720E-DAD2-B2BC-35DF-861F710D2C6C}"/>
              </a:ext>
            </a:extLst>
          </p:cNvPr>
          <p:cNvSpPr txBox="1"/>
          <p:nvPr/>
        </p:nvSpPr>
        <p:spPr>
          <a:xfrm>
            <a:off x="138546" y="782346"/>
            <a:ext cx="12053455" cy="2516586"/>
          </a:xfrm>
          <a:prstGeom prst="rect">
            <a:avLst/>
          </a:prstGeom>
          <a:noFill/>
        </p:spPr>
        <p:txBody>
          <a:bodyPr wrap="square">
            <a:spAutoFit/>
          </a:bodyPr>
          <a:lstStyle/>
          <a:p>
            <a:r>
              <a:rPr lang="ja-JP" altLang="en-US" b="1" dirty="0"/>
              <a:t>インスタンスセグメンテーションネットワーク⑧　</a:t>
            </a:r>
            <a:r>
              <a:rPr lang="en-US" altLang="ja-JP" b="1" dirty="0"/>
              <a:t> contrastive learning</a:t>
            </a:r>
            <a:r>
              <a:rPr lang="ja-JP" altLang="en-US" b="1" dirty="0"/>
              <a:t>　の応用</a:t>
            </a:r>
            <a:endParaRPr lang="en-US" altLang="ja-JP" b="1" dirty="0"/>
          </a:p>
          <a:p>
            <a:r>
              <a:rPr lang="ja-JP" altLang="en-US" dirty="0"/>
              <a:t>　今回はセマンティックな情報に頼ることができないので</a:t>
            </a:r>
            <a:r>
              <a:rPr lang="en-US" altLang="ja-JP" dirty="0"/>
              <a:t>contrastive learning</a:t>
            </a:r>
          </a:p>
          <a:p>
            <a:r>
              <a:rPr lang="ja-JP" altLang="en-US" dirty="0"/>
              <a:t>　を応用して同じインスタンスはポジティブ、それ以外の点をネガティブに設定する</a:t>
            </a:r>
            <a:endParaRPr lang="en-US" altLang="ja-JP" dirty="0"/>
          </a:p>
          <a:p>
            <a:endParaRPr lang="en-US" altLang="ja-JP" dirty="0"/>
          </a:p>
          <a:p>
            <a:endParaRPr lang="en-US" altLang="ja-JP" dirty="0"/>
          </a:p>
          <a:p>
            <a:r>
              <a:rPr lang="ja-JP" altLang="en-US" b="1" dirty="0"/>
              <a:t>そもそも</a:t>
            </a:r>
            <a:r>
              <a:rPr lang="en-US" altLang="ja-JP" b="1" dirty="0"/>
              <a:t>contrastive learning</a:t>
            </a:r>
            <a:r>
              <a:rPr lang="ja-JP" altLang="en-US" b="1" dirty="0"/>
              <a:t>　とは</a:t>
            </a:r>
            <a:endParaRPr lang="en-US" altLang="ja-JP" b="1" dirty="0"/>
          </a:p>
          <a:p>
            <a:r>
              <a:rPr lang="ja-JP" altLang="en-US" b="1" dirty="0"/>
              <a:t>　</a:t>
            </a:r>
            <a:r>
              <a:rPr lang="ja-JP" altLang="en-US" dirty="0"/>
              <a:t>似ているデータは潜在空間でも似た埋め込みベクトルになり、異なるデータは潜在空間でも異なる埋め込みベクトルになるように訓練すること</a:t>
            </a:r>
            <a:endParaRPr lang="en-US" altLang="ja-JP" dirty="0"/>
          </a:p>
        </p:txBody>
      </p:sp>
      <p:pic>
        <p:nvPicPr>
          <p:cNvPr id="7" name="図 6">
            <a:extLst>
              <a:ext uri="{FF2B5EF4-FFF2-40B4-BE49-F238E27FC236}">
                <a16:creationId xmlns:a16="http://schemas.microsoft.com/office/drawing/2014/main" id="{99AFC80B-9F74-C4B9-1B94-B38CB8FA05AA}"/>
              </a:ext>
            </a:extLst>
          </p:cNvPr>
          <p:cNvPicPr>
            <a:picLocks noChangeAspect="1"/>
          </p:cNvPicPr>
          <p:nvPr/>
        </p:nvPicPr>
        <p:blipFill>
          <a:blip r:embed="rId2"/>
          <a:stretch>
            <a:fillRect/>
          </a:stretch>
        </p:blipFill>
        <p:spPr>
          <a:xfrm>
            <a:off x="343808" y="3429000"/>
            <a:ext cx="3757224" cy="2128032"/>
          </a:xfrm>
          <a:prstGeom prst="rect">
            <a:avLst/>
          </a:prstGeom>
        </p:spPr>
      </p:pic>
      <p:pic>
        <p:nvPicPr>
          <p:cNvPr id="13" name="図 12">
            <a:extLst>
              <a:ext uri="{FF2B5EF4-FFF2-40B4-BE49-F238E27FC236}">
                <a16:creationId xmlns:a16="http://schemas.microsoft.com/office/drawing/2014/main" id="{2DF30AC8-2B76-0502-7393-BF82A933AEB2}"/>
              </a:ext>
            </a:extLst>
          </p:cNvPr>
          <p:cNvPicPr>
            <a:picLocks noChangeAspect="1"/>
          </p:cNvPicPr>
          <p:nvPr/>
        </p:nvPicPr>
        <p:blipFill>
          <a:blip r:embed="rId3"/>
          <a:stretch>
            <a:fillRect/>
          </a:stretch>
        </p:blipFill>
        <p:spPr>
          <a:xfrm>
            <a:off x="4515983" y="3298932"/>
            <a:ext cx="2842759" cy="2246782"/>
          </a:xfrm>
          <a:prstGeom prst="rect">
            <a:avLst/>
          </a:prstGeom>
        </p:spPr>
      </p:pic>
      <p:sp>
        <p:nvSpPr>
          <p:cNvPr id="16" name="吹き出し: 線 15">
            <a:extLst>
              <a:ext uri="{FF2B5EF4-FFF2-40B4-BE49-F238E27FC236}">
                <a16:creationId xmlns:a16="http://schemas.microsoft.com/office/drawing/2014/main" id="{C327C8DB-F1FD-7CD3-8581-BC721534C1E9}"/>
              </a:ext>
            </a:extLst>
          </p:cNvPr>
          <p:cNvSpPr/>
          <p:nvPr/>
        </p:nvSpPr>
        <p:spPr>
          <a:xfrm>
            <a:off x="4101032" y="5595864"/>
            <a:ext cx="5809806" cy="904362"/>
          </a:xfrm>
          <a:prstGeom prst="borderCallout1">
            <a:avLst>
              <a:gd name="adj1" fmla="val -173592"/>
              <a:gd name="adj2" fmla="val 7090"/>
              <a:gd name="adj3" fmla="val 1125"/>
              <a:gd name="adj4" fmla="val 5702"/>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j-ea"/>
                <a:ea typeface="+mj-ea"/>
              </a:rPr>
              <a:t>似ている画像の埋め込みベクトルを近い値にする</a:t>
            </a:r>
            <a:endParaRPr kumimoji="1" lang="en-US" altLang="ja-JP" dirty="0">
              <a:solidFill>
                <a:schemeClr val="tx1"/>
              </a:solidFill>
              <a:latin typeface="+mj-ea"/>
              <a:ea typeface="+mj-ea"/>
            </a:endParaRPr>
          </a:p>
          <a:p>
            <a:pPr algn="ctr"/>
            <a:r>
              <a:rPr lang="ja-JP" altLang="en-US" dirty="0">
                <a:solidFill>
                  <a:schemeClr val="tx1"/>
                </a:solidFill>
                <a:latin typeface="+mj-ea"/>
                <a:ea typeface="+mj-ea"/>
              </a:rPr>
              <a:t>→内積を大きくする</a:t>
            </a:r>
            <a:endParaRPr kumimoji="1" lang="en-US" altLang="ja-JP" dirty="0">
              <a:solidFill>
                <a:schemeClr val="tx1"/>
              </a:solidFill>
              <a:latin typeface="+mj-ea"/>
              <a:ea typeface="+mj-ea"/>
            </a:endParaRPr>
          </a:p>
        </p:txBody>
      </p:sp>
      <p:sp>
        <p:nvSpPr>
          <p:cNvPr id="18" name="楕円 17">
            <a:extLst>
              <a:ext uri="{FF2B5EF4-FFF2-40B4-BE49-F238E27FC236}">
                <a16:creationId xmlns:a16="http://schemas.microsoft.com/office/drawing/2014/main" id="{40B26DA8-FFBB-2FA5-495F-413AD9ABFA38}"/>
              </a:ext>
            </a:extLst>
          </p:cNvPr>
          <p:cNvSpPr/>
          <p:nvPr/>
        </p:nvSpPr>
        <p:spPr>
          <a:xfrm>
            <a:off x="4077846" y="3060792"/>
            <a:ext cx="3984096" cy="12354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Tree>
    <p:extLst>
      <p:ext uri="{BB962C8B-B14F-4D97-AF65-F5344CB8AC3E}">
        <p14:creationId xmlns:p14="http://schemas.microsoft.com/office/powerpoint/2010/main" val="2285964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FB25B5-EBB9-B44A-A843-E382749F3333}"/>
              </a:ext>
            </a:extLst>
          </p:cNvPr>
          <p:cNvSpPr>
            <a:spLocks noGrp="1"/>
          </p:cNvSpPr>
          <p:nvPr>
            <p:ph type="title"/>
          </p:nvPr>
        </p:nvSpPr>
        <p:spPr/>
        <p:txBody>
          <a:bodyPr/>
          <a:lstStyle/>
          <a:p>
            <a:r>
              <a:rPr lang="en-US" altLang="ja-JP" dirty="0"/>
              <a:t>1. </a:t>
            </a:r>
            <a:r>
              <a:rPr lang="ja-JP" altLang="en-US" dirty="0"/>
              <a:t>路面分離</a:t>
            </a:r>
            <a:r>
              <a:rPr lang="en-US" altLang="ja-JP" dirty="0"/>
              <a:t>/Patchwork, Patchwork++</a:t>
            </a:r>
            <a:endParaRPr kumimoji="1" lang="ja-JP" altLang="en-US" dirty="0"/>
          </a:p>
        </p:txBody>
      </p:sp>
      <p:sp>
        <p:nvSpPr>
          <p:cNvPr id="4" name="テキスト ボックス 3">
            <a:extLst>
              <a:ext uri="{FF2B5EF4-FFF2-40B4-BE49-F238E27FC236}">
                <a16:creationId xmlns:a16="http://schemas.microsoft.com/office/drawing/2014/main" id="{3418731E-27D8-4237-2C49-0067EE592248}"/>
              </a:ext>
            </a:extLst>
          </p:cNvPr>
          <p:cNvSpPr txBox="1"/>
          <p:nvPr/>
        </p:nvSpPr>
        <p:spPr>
          <a:xfrm>
            <a:off x="138546" y="898218"/>
            <a:ext cx="10811521" cy="698396"/>
          </a:xfrm>
          <a:prstGeom prst="rect">
            <a:avLst/>
          </a:prstGeom>
          <a:noFill/>
        </p:spPr>
        <p:txBody>
          <a:bodyPr wrap="square" rtlCol="0">
            <a:spAutoFit/>
          </a:bodyPr>
          <a:lstStyle/>
          <a:p>
            <a:r>
              <a:rPr lang="en-US" altLang="ja-JP" b="1" dirty="0"/>
              <a:t>b</a:t>
            </a:r>
            <a:r>
              <a:rPr lang="ja-JP" altLang="en-US" b="1" dirty="0"/>
              <a:t>）</a:t>
            </a:r>
            <a:r>
              <a:rPr lang="en-US" altLang="ja-JP" b="1" dirty="0" err="1"/>
              <a:t>CZM:Concentric</a:t>
            </a:r>
            <a:r>
              <a:rPr lang="en-US" altLang="ja-JP" b="1" dirty="0"/>
              <a:t> Zone Model</a:t>
            </a:r>
            <a:r>
              <a:rPr lang="ja-JP" altLang="en-US" b="1" dirty="0"/>
              <a:t>②</a:t>
            </a:r>
            <a:endParaRPr lang="en-US" altLang="ja-JP" b="1" dirty="0"/>
          </a:p>
          <a:p>
            <a:endParaRPr lang="ja-JP" altLang="en-US" b="1" dirty="0"/>
          </a:p>
        </p:txBody>
      </p:sp>
      <p:sp>
        <p:nvSpPr>
          <p:cNvPr id="12" name="テキスト ボックス 11">
            <a:extLst>
              <a:ext uri="{FF2B5EF4-FFF2-40B4-BE49-F238E27FC236}">
                <a16:creationId xmlns:a16="http://schemas.microsoft.com/office/drawing/2014/main" id="{8ED2663C-D7C2-98AD-B5A1-E3F09350A215}"/>
              </a:ext>
            </a:extLst>
          </p:cNvPr>
          <p:cNvSpPr txBox="1"/>
          <p:nvPr/>
        </p:nvSpPr>
        <p:spPr>
          <a:xfrm>
            <a:off x="607606" y="1305516"/>
            <a:ext cx="11267070" cy="707886"/>
          </a:xfrm>
          <a:prstGeom prst="rect">
            <a:avLst/>
          </a:prstGeom>
          <a:noFill/>
        </p:spPr>
        <p:txBody>
          <a:bodyPr wrap="square">
            <a:spAutoFit/>
          </a:bodyPr>
          <a:lstStyle/>
          <a:p>
            <a:r>
              <a:rPr lang="ja-JP" altLang="en-US" sz="2000" dirty="0"/>
              <a:t>各</a:t>
            </a:r>
            <a:r>
              <a:rPr lang="en-US" altLang="ja-JP" sz="2000" dirty="0"/>
              <a:t>4</a:t>
            </a:r>
            <a:r>
              <a:rPr lang="ja-JP" altLang="en-US" sz="2000" dirty="0"/>
              <a:t>つの</a:t>
            </a:r>
            <a:r>
              <a:rPr lang="en-US" altLang="ja-JP" sz="2000" dirty="0"/>
              <a:t>ZONE</a:t>
            </a:r>
            <a:r>
              <a:rPr lang="ja-JP" altLang="en-US" sz="2000" dirty="0"/>
              <a:t>の定義　</a:t>
            </a:r>
            <a:endParaRPr lang="en-US" altLang="ja-JP" sz="2000" dirty="0"/>
          </a:p>
          <a:p>
            <a:endParaRPr lang="en-US" altLang="ja-JP" sz="2000" dirty="0"/>
          </a:p>
        </p:txBody>
      </p:sp>
      <p:pic>
        <p:nvPicPr>
          <p:cNvPr id="9" name="図 8">
            <a:extLst>
              <a:ext uri="{FF2B5EF4-FFF2-40B4-BE49-F238E27FC236}">
                <a16:creationId xmlns:a16="http://schemas.microsoft.com/office/drawing/2014/main" id="{44351120-205A-25B9-8FC9-22C216F662EF}"/>
              </a:ext>
            </a:extLst>
          </p:cNvPr>
          <p:cNvPicPr>
            <a:picLocks noChangeAspect="1"/>
          </p:cNvPicPr>
          <p:nvPr/>
        </p:nvPicPr>
        <p:blipFill>
          <a:blip r:embed="rId2"/>
          <a:stretch>
            <a:fillRect/>
          </a:stretch>
        </p:blipFill>
        <p:spPr>
          <a:xfrm>
            <a:off x="845771" y="2597573"/>
            <a:ext cx="6867251" cy="1403358"/>
          </a:xfrm>
          <a:prstGeom prst="rect">
            <a:avLst/>
          </a:prstGeom>
        </p:spPr>
      </p:pic>
      <p:pic>
        <p:nvPicPr>
          <p:cNvPr id="11" name="図 10">
            <a:extLst>
              <a:ext uri="{FF2B5EF4-FFF2-40B4-BE49-F238E27FC236}">
                <a16:creationId xmlns:a16="http://schemas.microsoft.com/office/drawing/2014/main" id="{DF84F4AA-0E16-0DB2-D28F-EFD5522D1AFD}"/>
              </a:ext>
            </a:extLst>
          </p:cNvPr>
          <p:cNvPicPr>
            <a:picLocks noChangeAspect="1"/>
          </p:cNvPicPr>
          <p:nvPr/>
        </p:nvPicPr>
        <p:blipFill>
          <a:blip r:embed="rId3"/>
          <a:stretch>
            <a:fillRect/>
          </a:stretch>
        </p:blipFill>
        <p:spPr>
          <a:xfrm>
            <a:off x="845771" y="4015068"/>
            <a:ext cx="4248150" cy="409575"/>
          </a:xfrm>
          <a:prstGeom prst="rect">
            <a:avLst/>
          </a:prstGeom>
        </p:spPr>
      </p:pic>
      <p:pic>
        <p:nvPicPr>
          <p:cNvPr id="14" name="図 13">
            <a:extLst>
              <a:ext uri="{FF2B5EF4-FFF2-40B4-BE49-F238E27FC236}">
                <a16:creationId xmlns:a16="http://schemas.microsoft.com/office/drawing/2014/main" id="{44501961-F851-58FD-B008-B8EE38CEAD95}"/>
              </a:ext>
            </a:extLst>
          </p:cNvPr>
          <p:cNvPicPr>
            <a:picLocks noChangeAspect="1"/>
          </p:cNvPicPr>
          <p:nvPr/>
        </p:nvPicPr>
        <p:blipFill>
          <a:blip r:embed="rId4"/>
          <a:stretch>
            <a:fillRect/>
          </a:stretch>
        </p:blipFill>
        <p:spPr>
          <a:xfrm>
            <a:off x="607606" y="4873629"/>
            <a:ext cx="7777271" cy="736169"/>
          </a:xfrm>
          <a:prstGeom prst="rect">
            <a:avLst/>
          </a:prstGeom>
        </p:spPr>
      </p:pic>
      <p:sp>
        <p:nvSpPr>
          <p:cNvPr id="15" name="テキスト ボックス 14">
            <a:extLst>
              <a:ext uri="{FF2B5EF4-FFF2-40B4-BE49-F238E27FC236}">
                <a16:creationId xmlns:a16="http://schemas.microsoft.com/office/drawing/2014/main" id="{9D256E0B-0654-05B2-634F-AE611A16A55F}"/>
              </a:ext>
            </a:extLst>
          </p:cNvPr>
          <p:cNvSpPr txBox="1"/>
          <p:nvPr/>
        </p:nvSpPr>
        <p:spPr>
          <a:xfrm>
            <a:off x="845771" y="1888735"/>
            <a:ext cx="11267070" cy="1015663"/>
          </a:xfrm>
          <a:prstGeom prst="rect">
            <a:avLst/>
          </a:prstGeom>
          <a:noFill/>
        </p:spPr>
        <p:txBody>
          <a:bodyPr wrap="square">
            <a:spAutoFit/>
          </a:bodyPr>
          <a:lstStyle/>
          <a:p>
            <a:r>
              <a:rPr lang="en-US" altLang="ja-JP" sz="2000" dirty="0"/>
              <a:t>m:ZONE</a:t>
            </a:r>
            <a:r>
              <a:rPr lang="ja-JP" altLang="en-US" sz="2000" dirty="0"/>
              <a:t>の番号　</a:t>
            </a:r>
            <a:r>
              <a:rPr lang="en-US" altLang="ja-JP" sz="2000" dirty="0"/>
              <a:t>m=1,2,3,4</a:t>
            </a:r>
          </a:p>
          <a:p>
            <a:r>
              <a:rPr lang="ja-JP" altLang="en-US" sz="2000" dirty="0"/>
              <a:t>各</a:t>
            </a:r>
            <a:r>
              <a:rPr lang="en-US" altLang="ja-JP" sz="2000" dirty="0"/>
              <a:t>ZONE</a:t>
            </a:r>
            <a:r>
              <a:rPr lang="ja-JP" altLang="en-US" sz="2000" dirty="0"/>
              <a:t>を</a:t>
            </a:r>
            <a:r>
              <a:rPr lang="en-US" altLang="ja-JP" sz="2000" dirty="0"/>
              <a:t>bin</a:t>
            </a:r>
            <a:r>
              <a:rPr lang="ja-JP" altLang="en-US" sz="2000" dirty="0"/>
              <a:t>を区切る半径の大きさが違う極座標表現　</a:t>
            </a:r>
            <a:r>
              <a:rPr lang="en-US" altLang="ja-JP" sz="2000" dirty="0"/>
              <a:t>Z</a:t>
            </a:r>
            <a:r>
              <a:rPr lang="ja-JP" altLang="en-US" sz="2000" baseline="-25000" dirty="0"/>
              <a:t>ｍ</a:t>
            </a:r>
            <a:r>
              <a:rPr lang="ja-JP" altLang="en-US" sz="2000" dirty="0"/>
              <a:t>の</a:t>
            </a:r>
            <a:r>
              <a:rPr lang="en-US" altLang="ja-JP" sz="2000" dirty="0"/>
              <a:t>ZONE</a:t>
            </a:r>
            <a:r>
              <a:rPr lang="ja-JP" altLang="en-US" sz="2000" dirty="0"/>
              <a:t>を</a:t>
            </a:r>
            <a:r>
              <a:rPr lang="en-US" altLang="ja-JP" sz="2000" dirty="0"/>
              <a:t>N</a:t>
            </a:r>
            <a:r>
              <a:rPr lang="ja-JP" altLang="en-US" sz="2000" baseline="-25000" dirty="0"/>
              <a:t>ｒ</a:t>
            </a:r>
            <a:r>
              <a:rPr lang="en-US" altLang="ja-JP" sz="2000" baseline="-25000" dirty="0"/>
              <a:t>,m</a:t>
            </a:r>
            <a:r>
              <a:rPr lang="en-US" altLang="ja-JP" sz="2000" dirty="0"/>
              <a:t>× N</a:t>
            </a:r>
            <a:r>
              <a:rPr lang="el-GR" altLang="ja-JP" sz="2000" baseline="-25000" dirty="0"/>
              <a:t>θ,</a:t>
            </a:r>
            <a:r>
              <a:rPr lang="en-US" altLang="ja-JP" sz="2000" baseline="-25000" dirty="0"/>
              <a:t>m</a:t>
            </a:r>
            <a:r>
              <a:rPr lang="ja-JP" altLang="en-US" sz="2000" dirty="0"/>
              <a:t>に分割</a:t>
            </a:r>
            <a:endParaRPr lang="en-US" altLang="ja-JP" sz="2000" dirty="0"/>
          </a:p>
          <a:p>
            <a:endParaRPr lang="en-US" altLang="ja-JP" sz="2000" dirty="0"/>
          </a:p>
        </p:txBody>
      </p:sp>
      <p:pic>
        <p:nvPicPr>
          <p:cNvPr id="17" name="図 16">
            <a:extLst>
              <a:ext uri="{FF2B5EF4-FFF2-40B4-BE49-F238E27FC236}">
                <a16:creationId xmlns:a16="http://schemas.microsoft.com/office/drawing/2014/main" id="{7487E2FB-2F77-26BB-2C85-3DAD58B4B887}"/>
              </a:ext>
            </a:extLst>
          </p:cNvPr>
          <p:cNvPicPr>
            <a:picLocks noChangeAspect="1"/>
          </p:cNvPicPr>
          <p:nvPr/>
        </p:nvPicPr>
        <p:blipFill>
          <a:blip r:embed="rId5"/>
          <a:stretch>
            <a:fillRect/>
          </a:stretch>
        </p:blipFill>
        <p:spPr>
          <a:xfrm>
            <a:off x="9595136" y="2777102"/>
            <a:ext cx="1905000" cy="1895475"/>
          </a:xfrm>
          <a:prstGeom prst="rect">
            <a:avLst/>
          </a:prstGeom>
        </p:spPr>
      </p:pic>
      <p:pic>
        <p:nvPicPr>
          <p:cNvPr id="19" name="図 18">
            <a:extLst>
              <a:ext uri="{FF2B5EF4-FFF2-40B4-BE49-F238E27FC236}">
                <a16:creationId xmlns:a16="http://schemas.microsoft.com/office/drawing/2014/main" id="{16A336E8-DFBB-9F62-579D-3E567CB21433}"/>
              </a:ext>
            </a:extLst>
          </p:cNvPr>
          <p:cNvPicPr>
            <a:picLocks noChangeAspect="1"/>
          </p:cNvPicPr>
          <p:nvPr/>
        </p:nvPicPr>
        <p:blipFill>
          <a:blip r:embed="rId6"/>
          <a:stretch>
            <a:fillRect/>
          </a:stretch>
        </p:blipFill>
        <p:spPr>
          <a:xfrm>
            <a:off x="607606" y="4534895"/>
            <a:ext cx="3281074" cy="338734"/>
          </a:xfrm>
          <a:prstGeom prst="rect">
            <a:avLst/>
          </a:prstGeom>
        </p:spPr>
      </p:pic>
      <p:pic>
        <p:nvPicPr>
          <p:cNvPr id="21" name="図 20">
            <a:extLst>
              <a:ext uri="{FF2B5EF4-FFF2-40B4-BE49-F238E27FC236}">
                <a16:creationId xmlns:a16="http://schemas.microsoft.com/office/drawing/2014/main" id="{671124CE-118F-6D58-3090-D49FDA806588}"/>
              </a:ext>
            </a:extLst>
          </p:cNvPr>
          <p:cNvPicPr>
            <a:picLocks noChangeAspect="1"/>
          </p:cNvPicPr>
          <p:nvPr/>
        </p:nvPicPr>
        <p:blipFill>
          <a:blip r:embed="rId7"/>
          <a:stretch>
            <a:fillRect/>
          </a:stretch>
        </p:blipFill>
        <p:spPr>
          <a:xfrm>
            <a:off x="3989768" y="4518319"/>
            <a:ext cx="2752140" cy="364570"/>
          </a:xfrm>
          <a:prstGeom prst="rect">
            <a:avLst/>
          </a:prstGeom>
        </p:spPr>
      </p:pic>
      <p:pic>
        <p:nvPicPr>
          <p:cNvPr id="23" name="図 22">
            <a:extLst>
              <a:ext uri="{FF2B5EF4-FFF2-40B4-BE49-F238E27FC236}">
                <a16:creationId xmlns:a16="http://schemas.microsoft.com/office/drawing/2014/main" id="{0BF51312-03DA-F4CC-56C7-EAD7613F92A5}"/>
              </a:ext>
            </a:extLst>
          </p:cNvPr>
          <p:cNvPicPr>
            <a:picLocks noChangeAspect="1"/>
          </p:cNvPicPr>
          <p:nvPr/>
        </p:nvPicPr>
        <p:blipFill>
          <a:blip r:embed="rId8"/>
          <a:stretch>
            <a:fillRect/>
          </a:stretch>
        </p:blipFill>
        <p:spPr>
          <a:xfrm>
            <a:off x="607606" y="5639965"/>
            <a:ext cx="4283708" cy="398142"/>
          </a:xfrm>
          <a:prstGeom prst="rect">
            <a:avLst/>
          </a:prstGeom>
        </p:spPr>
      </p:pic>
      <p:sp>
        <p:nvSpPr>
          <p:cNvPr id="24" name="フローチャート: 代替処理 23">
            <a:extLst>
              <a:ext uri="{FF2B5EF4-FFF2-40B4-BE49-F238E27FC236}">
                <a16:creationId xmlns:a16="http://schemas.microsoft.com/office/drawing/2014/main" id="{22243177-D529-97F4-2BC2-CA67F30AAAD5}"/>
              </a:ext>
            </a:extLst>
          </p:cNvPr>
          <p:cNvSpPr/>
          <p:nvPr/>
        </p:nvSpPr>
        <p:spPr>
          <a:xfrm>
            <a:off x="477489" y="4522866"/>
            <a:ext cx="7907388" cy="1436916"/>
          </a:xfrm>
          <a:prstGeom prst="flowChartAlternateProcess">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 name="吹き出し: 線 24">
            <a:extLst>
              <a:ext uri="{FF2B5EF4-FFF2-40B4-BE49-F238E27FC236}">
                <a16:creationId xmlns:a16="http://schemas.microsoft.com/office/drawing/2014/main" id="{EE02C5D7-B82D-2B4E-E6D7-6AB008E859AD}"/>
              </a:ext>
            </a:extLst>
          </p:cNvPr>
          <p:cNvSpPr/>
          <p:nvPr/>
        </p:nvSpPr>
        <p:spPr>
          <a:xfrm>
            <a:off x="9110052" y="4894763"/>
            <a:ext cx="3199517" cy="1143344"/>
          </a:xfrm>
          <a:prstGeom prst="borderCallout1">
            <a:avLst>
              <a:gd name="adj1" fmla="val 58619"/>
              <a:gd name="adj2" fmla="val -2227"/>
              <a:gd name="adj3" fmla="val 24949"/>
              <a:gd name="adj4" fmla="val -21527"/>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ZONE</a:t>
            </a:r>
            <a:r>
              <a:rPr lang="ja-JP" altLang="en-US" dirty="0">
                <a:solidFill>
                  <a:schemeClr val="tx1"/>
                </a:solidFill>
              </a:rPr>
              <a:t>によって</a:t>
            </a:r>
            <a:r>
              <a:rPr lang="en-US" altLang="ja-JP" dirty="0">
                <a:solidFill>
                  <a:schemeClr val="tx1"/>
                </a:solidFill>
              </a:rPr>
              <a:t>bin</a:t>
            </a:r>
            <a:r>
              <a:rPr lang="ja-JP" altLang="en-US" dirty="0">
                <a:solidFill>
                  <a:schemeClr val="tx1"/>
                </a:solidFill>
              </a:rPr>
              <a:t>の半径が徐々に大きくなる</a:t>
            </a:r>
            <a:endParaRPr kumimoji="1" lang="ja-JP" altLang="en-US" dirty="0">
              <a:solidFill>
                <a:schemeClr val="tx1"/>
              </a:solidFill>
            </a:endParaRPr>
          </a:p>
        </p:txBody>
      </p:sp>
    </p:spTree>
    <p:extLst>
      <p:ext uri="{BB962C8B-B14F-4D97-AF65-F5344CB8AC3E}">
        <p14:creationId xmlns:p14="http://schemas.microsoft.com/office/powerpoint/2010/main" val="1570805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471A62-EA85-5330-BBD7-ACD4FA74DED5}"/>
              </a:ext>
            </a:extLst>
          </p:cNvPr>
          <p:cNvSpPr>
            <a:spLocks noGrp="1"/>
          </p:cNvSpPr>
          <p:nvPr>
            <p:ph type="title"/>
          </p:nvPr>
        </p:nvSpPr>
        <p:spPr/>
        <p:txBody>
          <a:bodyPr/>
          <a:lstStyle/>
          <a:p>
            <a:r>
              <a:rPr kumimoji="1" lang="en-US" altLang="ja-JP" dirty="0"/>
              <a:t>6.</a:t>
            </a:r>
            <a:r>
              <a:rPr kumimoji="1" lang="ja-JP" altLang="en-US" dirty="0"/>
              <a:t>セグメンテーション</a:t>
            </a:r>
            <a:r>
              <a:rPr lang="ja-JP" altLang="en-US" dirty="0"/>
              <a:t>・トラッキング</a:t>
            </a:r>
            <a:endParaRPr kumimoji="1" lang="ja-JP" altLang="en-US" dirty="0"/>
          </a:p>
        </p:txBody>
      </p:sp>
      <p:sp>
        <p:nvSpPr>
          <p:cNvPr id="6" name="テキスト ボックス 5">
            <a:extLst>
              <a:ext uri="{FF2B5EF4-FFF2-40B4-BE49-F238E27FC236}">
                <a16:creationId xmlns:a16="http://schemas.microsoft.com/office/drawing/2014/main" id="{E291720E-DAD2-B2BC-35DF-861F710D2C6C}"/>
              </a:ext>
            </a:extLst>
          </p:cNvPr>
          <p:cNvSpPr txBox="1"/>
          <p:nvPr/>
        </p:nvSpPr>
        <p:spPr>
          <a:xfrm>
            <a:off x="138546" y="746916"/>
            <a:ext cx="12053455" cy="1304460"/>
          </a:xfrm>
          <a:prstGeom prst="rect">
            <a:avLst/>
          </a:prstGeom>
          <a:noFill/>
        </p:spPr>
        <p:txBody>
          <a:bodyPr wrap="square">
            <a:spAutoFit/>
          </a:bodyPr>
          <a:lstStyle/>
          <a:p>
            <a:r>
              <a:rPr lang="ja-JP" altLang="en-US" b="1" dirty="0"/>
              <a:t>インスタンスセグメンテーションネットワーク⑨　</a:t>
            </a:r>
            <a:r>
              <a:rPr lang="en-US" altLang="ja-JP" b="1" dirty="0"/>
              <a:t> contrastive learning</a:t>
            </a:r>
            <a:r>
              <a:rPr lang="ja-JP" altLang="en-US" b="1" dirty="0"/>
              <a:t>　の応用</a:t>
            </a:r>
            <a:endParaRPr lang="en-US" altLang="ja-JP" b="1" dirty="0"/>
          </a:p>
          <a:p>
            <a:r>
              <a:rPr lang="ja-JP" altLang="en-US" dirty="0"/>
              <a:t>　今回は同じインスタンスから出力した特徴量は各フレームで似たような値をとってほしい</a:t>
            </a:r>
            <a:endParaRPr lang="en-US" altLang="ja-JP" dirty="0"/>
          </a:p>
          <a:p>
            <a:r>
              <a:rPr lang="ja-JP" altLang="en-US" dirty="0"/>
              <a:t>　</a:t>
            </a:r>
            <a:endParaRPr lang="en-US" altLang="ja-JP" dirty="0"/>
          </a:p>
          <a:p>
            <a:r>
              <a:rPr lang="ja-JP" altLang="en-US" dirty="0"/>
              <a:t>　→各フレームのインスタンスごとに、埋め込みベクトルをポイントネットに通すことで特徴量を抽出</a:t>
            </a:r>
            <a:endParaRPr lang="en-US" altLang="ja-JP" dirty="0"/>
          </a:p>
        </p:txBody>
      </p:sp>
      <p:pic>
        <p:nvPicPr>
          <p:cNvPr id="9" name="図 8">
            <a:extLst>
              <a:ext uri="{FF2B5EF4-FFF2-40B4-BE49-F238E27FC236}">
                <a16:creationId xmlns:a16="http://schemas.microsoft.com/office/drawing/2014/main" id="{5D82B911-1026-1B9C-9038-41EDCB68E17A}"/>
              </a:ext>
            </a:extLst>
          </p:cNvPr>
          <p:cNvPicPr>
            <a:picLocks noChangeAspect="1"/>
          </p:cNvPicPr>
          <p:nvPr/>
        </p:nvPicPr>
        <p:blipFill>
          <a:blip r:embed="rId2"/>
          <a:stretch>
            <a:fillRect/>
          </a:stretch>
        </p:blipFill>
        <p:spPr>
          <a:xfrm>
            <a:off x="572887" y="2404684"/>
            <a:ext cx="4524375" cy="514350"/>
          </a:xfrm>
          <a:prstGeom prst="rect">
            <a:avLst/>
          </a:prstGeom>
        </p:spPr>
      </p:pic>
      <p:sp>
        <p:nvSpPr>
          <p:cNvPr id="10" name="吹き出し: 線 9">
            <a:extLst>
              <a:ext uri="{FF2B5EF4-FFF2-40B4-BE49-F238E27FC236}">
                <a16:creationId xmlns:a16="http://schemas.microsoft.com/office/drawing/2014/main" id="{29CB5441-FBBD-477E-AA6A-9FAC4EE4E82B}"/>
              </a:ext>
            </a:extLst>
          </p:cNvPr>
          <p:cNvSpPr/>
          <p:nvPr/>
        </p:nvSpPr>
        <p:spPr>
          <a:xfrm>
            <a:off x="5771516" y="2156104"/>
            <a:ext cx="5934683" cy="800684"/>
          </a:xfrm>
          <a:prstGeom prst="borderCallout1">
            <a:avLst>
              <a:gd name="adj1" fmla="val 47340"/>
              <a:gd name="adj2" fmla="val -16217"/>
              <a:gd name="adj3" fmla="val 49744"/>
              <a:gd name="adj4" fmla="val -3"/>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mj-ea"/>
                <a:ea typeface="+mj-ea"/>
              </a:rPr>
              <a:t>同じインスタンスなら異なるフレームでも</a:t>
            </a:r>
            <a:endParaRPr lang="en-US" altLang="ja-JP" dirty="0">
              <a:solidFill>
                <a:schemeClr val="tx1"/>
              </a:solidFill>
              <a:latin typeface="+mj-ea"/>
              <a:ea typeface="+mj-ea"/>
            </a:endParaRPr>
          </a:p>
          <a:p>
            <a:pPr algn="ctr"/>
            <a:r>
              <a:rPr lang="ja-JP" altLang="en-US" dirty="0">
                <a:solidFill>
                  <a:schemeClr val="tx1"/>
                </a:solidFill>
                <a:latin typeface="+mj-ea"/>
                <a:ea typeface="+mj-ea"/>
              </a:rPr>
              <a:t>このベクトルが似た値になってほしい</a:t>
            </a:r>
            <a:endParaRPr kumimoji="1" lang="en-US" altLang="ja-JP" dirty="0">
              <a:solidFill>
                <a:schemeClr val="tx1"/>
              </a:solidFill>
              <a:latin typeface="+mj-ea"/>
              <a:ea typeface="+mj-ea"/>
            </a:endParaRPr>
          </a:p>
        </p:txBody>
      </p:sp>
      <p:pic>
        <p:nvPicPr>
          <p:cNvPr id="12" name="図 11">
            <a:extLst>
              <a:ext uri="{FF2B5EF4-FFF2-40B4-BE49-F238E27FC236}">
                <a16:creationId xmlns:a16="http://schemas.microsoft.com/office/drawing/2014/main" id="{A4D29FE8-7CB9-CD01-8D72-D6867C17ADD0}"/>
              </a:ext>
            </a:extLst>
          </p:cNvPr>
          <p:cNvPicPr>
            <a:picLocks noChangeAspect="1"/>
          </p:cNvPicPr>
          <p:nvPr/>
        </p:nvPicPr>
        <p:blipFill>
          <a:blip r:embed="rId3"/>
          <a:stretch>
            <a:fillRect/>
          </a:stretch>
        </p:blipFill>
        <p:spPr>
          <a:xfrm>
            <a:off x="572887" y="4303928"/>
            <a:ext cx="6143625" cy="1133475"/>
          </a:xfrm>
          <a:prstGeom prst="rect">
            <a:avLst/>
          </a:prstGeom>
        </p:spPr>
      </p:pic>
      <p:sp>
        <p:nvSpPr>
          <p:cNvPr id="14" name="吹き出し: 線 13">
            <a:extLst>
              <a:ext uri="{FF2B5EF4-FFF2-40B4-BE49-F238E27FC236}">
                <a16:creationId xmlns:a16="http://schemas.microsoft.com/office/drawing/2014/main" id="{AB242DCB-AFFF-D698-5C1D-E99950BAF5E5}"/>
              </a:ext>
            </a:extLst>
          </p:cNvPr>
          <p:cNvSpPr/>
          <p:nvPr/>
        </p:nvSpPr>
        <p:spPr>
          <a:xfrm>
            <a:off x="4084320" y="3296252"/>
            <a:ext cx="7905265" cy="800684"/>
          </a:xfrm>
          <a:prstGeom prst="borderCallout1">
            <a:avLst>
              <a:gd name="adj1" fmla="val 159730"/>
              <a:gd name="adj2" fmla="val 970"/>
              <a:gd name="adj3" fmla="val 100500"/>
              <a:gd name="adj4" fmla="val 2802"/>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mj-ea"/>
                <a:ea typeface="+mj-ea"/>
              </a:rPr>
              <a:t>P(</a:t>
            </a:r>
            <a:r>
              <a:rPr kumimoji="1" lang="en-US" altLang="ja-JP" dirty="0" err="1">
                <a:solidFill>
                  <a:schemeClr val="tx1"/>
                </a:solidFill>
                <a:latin typeface="+mj-ea"/>
                <a:ea typeface="+mj-ea"/>
              </a:rPr>
              <a:t>i</a:t>
            </a:r>
            <a:r>
              <a:rPr kumimoji="1" lang="en-US" altLang="ja-JP" dirty="0">
                <a:solidFill>
                  <a:schemeClr val="tx1"/>
                </a:solidFill>
                <a:latin typeface="+mj-ea"/>
                <a:ea typeface="+mj-ea"/>
              </a:rPr>
              <a:t>) </a:t>
            </a:r>
            <a:r>
              <a:rPr kumimoji="1" lang="ja-JP" altLang="en-US" dirty="0">
                <a:solidFill>
                  <a:schemeClr val="tx1"/>
                </a:solidFill>
                <a:latin typeface="+mj-ea"/>
                <a:ea typeface="+mj-ea"/>
              </a:rPr>
              <a:t>：すべてのフレームでの同じインスタンスのクラスターの集合</a:t>
            </a:r>
            <a:endParaRPr kumimoji="1" lang="en-US" altLang="ja-JP" dirty="0">
              <a:solidFill>
                <a:schemeClr val="tx1"/>
              </a:solidFill>
              <a:latin typeface="+mj-ea"/>
              <a:ea typeface="+mj-ea"/>
            </a:endParaRPr>
          </a:p>
          <a:p>
            <a:pPr algn="ctr"/>
            <a:r>
              <a:rPr lang="en-US" altLang="ja-JP" dirty="0">
                <a:solidFill>
                  <a:schemeClr val="tx1"/>
                </a:solidFill>
                <a:latin typeface="+mj-ea"/>
                <a:ea typeface="+mj-ea"/>
              </a:rPr>
              <a:t>A(</a:t>
            </a:r>
            <a:r>
              <a:rPr lang="en-US" altLang="ja-JP" dirty="0" err="1">
                <a:solidFill>
                  <a:schemeClr val="tx1"/>
                </a:solidFill>
                <a:latin typeface="+mj-ea"/>
                <a:ea typeface="+mj-ea"/>
              </a:rPr>
              <a:t>i</a:t>
            </a:r>
            <a:r>
              <a:rPr lang="en-US" altLang="ja-JP" dirty="0">
                <a:solidFill>
                  <a:schemeClr val="tx1"/>
                </a:solidFill>
                <a:latin typeface="+mj-ea"/>
                <a:ea typeface="+mj-ea"/>
              </a:rPr>
              <a:t>)</a:t>
            </a:r>
            <a:r>
              <a:rPr lang="ja-JP" altLang="en-US" dirty="0">
                <a:solidFill>
                  <a:schemeClr val="tx1"/>
                </a:solidFill>
                <a:latin typeface="+mj-ea"/>
                <a:ea typeface="+mj-ea"/>
              </a:rPr>
              <a:t>：すべてのフレームのクラスターの集合</a:t>
            </a:r>
            <a:endParaRPr kumimoji="1" lang="en-US" altLang="ja-JP" dirty="0">
              <a:solidFill>
                <a:schemeClr val="tx1"/>
              </a:solidFill>
              <a:latin typeface="+mj-ea"/>
              <a:ea typeface="+mj-ea"/>
            </a:endParaRPr>
          </a:p>
        </p:txBody>
      </p:sp>
      <p:sp>
        <p:nvSpPr>
          <p:cNvPr id="15" name="吹き出し: 線 14">
            <a:extLst>
              <a:ext uri="{FF2B5EF4-FFF2-40B4-BE49-F238E27FC236}">
                <a16:creationId xmlns:a16="http://schemas.microsoft.com/office/drawing/2014/main" id="{EEE393EF-CF56-7CE6-1318-F4626B72CA81}"/>
              </a:ext>
            </a:extLst>
          </p:cNvPr>
          <p:cNvSpPr/>
          <p:nvPr/>
        </p:nvSpPr>
        <p:spPr>
          <a:xfrm>
            <a:off x="1236144" y="5726289"/>
            <a:ext cx="5832313" cy="800684"/>
          </a:xfrm>
          <a:prstGeom prst="borderCallout1">
            <a:avLst>
              <a:gd name="adj1" fmla="val -74113"/>
              <a:gd name="adj2" fmla="val 12240"/>
              <a:gd name="adj3" fmla="val 2612"/>
              <a:gd name="adj4" fmla="val 14744"/>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mj-ea"/>
                <a:ea typeface="+mj-ea"/>
              </a:rPr>
              <a:t>大域的特徴量ベクトルの内積のソフトマックスを同じインスタンスで平均している</a:t>
            </a:r>
            <a:endParaRPr kumimoji="1" lang="en-US" altLang="ja-JP" dirty="0">
              <a:solidFill>
                <a:schemeClr val="tx1"/>
              </a:solidFill>
              <a:latin typeface="+mj-ea"/>
              <a:ea typeface="+mj-ea"/>
            </a:endParaRPr>
          </a:p>
        </p:txBody>
      </p:sp>
      <p:sp>
        <p:nvSpPr>
          <p:cNvPr id="17" name="テキスト ボックス 16">
            <a:extLst>
              <a:ext uri="{FF2B5EF4-FFF2-40B4-BE49-F238E27FC236}">
                <a16:creationId xmlns:a16="http://schemas.microsoft.com/office/drawing/2014/main" id="{46E4CE79-F20E-E5CB-148D-E23234D7E3A6}"/>
              </a:ext>
            </a:extLst>
          </p:cNvPr>
          <p:cNvSpPr txBox="1"/>
          <p:nvPr/>
        </p:nvSpPr>
        <p:spPr>
          <a:xfrm>
            <a:off x="572887" y="3696594"/>
            <a:ext cx="4281714" cy="395365"/>
          </a:xfrm>
          <a:prstGeom prst="rect">
            <a:avLst/>
          </a:prstGeom>
          <a:noFill/>
        </p:spPr>
        <p:txBody>
          <a:bodyPr wrap="square" rtlCol="0">
            <a:spAutoFit/>
          </a:bodyPr>
          <a:lstStyle/>
          <a:p>
            <a:r>
              <a:rPr kumimoji="1" lang="ja-JP" altLang="en-US" dirty="0"/>
              <a:t>損失関数は次のようになる</a:t>
            </a:r>
          </a:p>
        </p:txBody>
      </p:sp>
    </p:spTree>
    <p:extLst>
      <p:ext uri="{BB962C8B-B14F-4D97-AF65-F5344CB8AC3E}">
        <p14:creationId xmlns:p14="http://schemas.microsoft.com/office/powerpoint/2010/main" val="4640344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471A62-EA85-5330-BBD7-ACD4FA74DED5}"/>
              </a:ext>
            </a:extLst>
          </p:cNvPr>
          <p:cNvSpPr>
            <a:spLocks noGrp="1"/>
          </p:cNvSpPr>
          <p:nvPr>
            <p:ph type="title"/>
          </p:nvPr>
        </p:nvSpPr>
        <p:spPr/>
        <p:txBody>
          <a:bodyPr/>
          <a:lstStyle/>
          <a:p>
            <a:r>
              <a:rPr kumimoji="1" lang="en-US" altLang="ja-JP" dirty="0"/>
              <a:t>6.</a:t>
            </a:r>
            <a:r>
              <a:rPr kumimoji="1" lang="ja-JP" altLang="en-US" dirty="0"/>
              <a:t>セグメンテーション</a:t>
            </a:r>
            <a:r>
              <a:rPr lang="ja-JP" altLang="en-US" dirty="0"/>
              <a:t>・トラッキング</a:t>
            </a:r>
            <a:endParaRPr kumimoji="1" lang="ja-JP" altLang="en-US" dirty="0"/>
          </a:p>
        </p:txBody>
      </p:sp>
      <p:sp>
        <p:nvSpPr>
          <p:cNvPr id="6" name="テキスト ボックス 5">
            <a:extLst>
              <a:ext uri="{FF2B5EF4-FFF2-40B4-BE49-F238E27FC236}">
                <a16:creationId xmlns:a16="http://schemas.microsoft.com/office/drawing/2014/main" id="{E291720E-DAD2-B2BC-35DF-861F710D2C6C}"/>
              </a:ext>
            </a:extLst>
          </p:cNvPr>
          <p:cNvSpPr txBox="1"/>
          <p:nvPr/>
        </p:nvSpPr>
        <p:spPr>
          <a:xfrm>
            <a:off x="138546" y="880266"/>
            <a:ext cx="12053455" cy="698396"/>
          </a:xfrm>
          <a:prstGeom prst="rect">
            <a:avLst/>
          </a:prstGeom>
          <a:noFill/>
        </p:spPr>
        <p:txBody>
          <a:bodyPr wrap="square">
            <a:spAutoFit/>
          </a:bodyPr>
          <a:lstStyle/>
          <a:p>
            <a:r>
              <a:rPr lang="ja-JP" altLang="en-US" b="1" dirty="0"/>
              <a:t>インスタンスセグメンテーションネットワーク⑩　</a:t>
            </a:r>
            <a:r>
              <a:rPr lang="en-US" altLang="ja-JP" b="1" dirty="0"/>
              <a:t> </a:t>
            </a:r>
            <a:r>
              <a:rPr lang="ja-JP" altLang="en-US" b="1" dirty="0"/>
              <a:t>損失関数のまとめ</a:t>
            </a:r>
            <a:endParaRPr lang="en-US" altLang="ja-JP" dirty="0"/>
          </a:p>
          <a:p>
            <a:r>
              <a:rPr lang="ja-JP" altLang="en-US" dirty="0"/>
              <a:t>　　</a:t>
            </a:r>
            <a:endParaRPr lang="en-US" altLang="ja-JP" dirty="0"/>
          </a:p>
        </p:txBody>
      </p:sp>
      <p:pic>
        <p:nvPicPr>
          <p:cNvPr id="5" name="図 4">
            <a:extLst>
              <a:ext uri="{FF2B5EF4-FFF2-40B4-BE49-F238E27FC236}">
                <a16:creationId xmlns:a16="http://schemas.microsoft.com/office/drawing/2014/main" id="{648B5345-943A-82CE-F5ED-6ECAC42F7940}"/>
              </a:ext>
            </a:extLst>
          </p:cNvPr>
          <p:cNvPicPr>
            <a:picLocks noChangeAspect="1"/>
          </p:cNvPicPr>
          <p:nvPr/>
        </p:nvPicPr>
        <p:blipFill>
          <a:blip r:embed="rId2"/>
          <a:stretch>
            <a:fillRect/>
          </a:stretch>
        </p:blipFill>
        <p:spPr>
          <a:xfrm>
            <a:off x="1753442" y="2790825"/>
            <a:ext cx="6143625" cy="638175"/>
          </a:xfrm>
          <a:prstGeom prst="rect">
            <a:avLst/>
          </a:prstGeom>
        </p:spPr>
      </p:pic>
      <p:sp>
        <p:nvSpPr>
          <p:cNvPr id="7" name="吹き出し: 線 6">
            <a:extLst>
              <a:ext uri="{FF2B5EF4-FFF2-40B4-BE49-F238E27FC236}">
                <a16:creationId xmlns:a16="http://schemas.microsoft.com/office/drawing/2014/main" id="{F2B9F305-52ED-2CB8-2494-CF18E585D63E}"/>
              </a:ext>
            </a:extLst>
          </p:cNvPr>
          <p:cNvSpPr/>
          <p:nvPr/>
        </p:nvSpPr>
        <p:spPr>
          <a:xfrm>
            <a:off x="1753442" y="1485027"/>
            <a:ext cx="5832313" cy="800684"/>
          </a:xfrm>
          <a:prstGeom prst="borderCallout1">
            <a:avLst>
              <a:gd name="adj1" fmla="val 161543"/>
              <a:gd name="adj2" fmla="val 18213"/>
              <a:gd name="adj3" fmla="val 100500"/>
              <a:gd name="adj4" fmla="val 16486"/>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j-ea"/>
                <a:ea typeface="+mj-ea"/>
              </a:rPr>
              <a:t>同じインスタンスの</a:t>
            </a:r>
            <a:r>
              <a:rPr kumimoji="1" lang="en-US" altLang="ja-JP" dirty="0">
                <a:solidFill>
                  <a:schemeClr val="tx1"/>
                </a:solidFill>
                <a:latin typeface="+mj-ea"/>
                <a:ea typeface="+mj-ea"/>
              </a:rPr>
              <a:t>contrastive learning</a:t>
            </a:r>
            <a:r>
              <a:rPr kumimoji="1" lang="ja-JP" altLang="en-US" dirty="0">
                <a:solidFill>
                  <a:schemeClr val="tx1"/>
                </a:solidFill>
                <a:latin typeface="+mj-ea"/>
                <a:ea typeface="+mj-ea"/>
              </a:rPr>
              <a:t>　</a:t>
            </a:r>
            <a:endParaRPr kumimoji="1" lang="en-US" altLang="ja-JP" dirty="0">
              <a:solidFill>
                <a:schemeClr val="tx1"/>
              </a:solidFill>
              <a:latin typeface="+mj-ea"/>
              <a:ea typeface="+mj-ea"/>
            </a:endParaRPr>
          </a:p>
        </p:txBody>
      </p:sp>
      <p:sp>
        <p:nvSpPr>
          <p:cNvPr id="8" name="フローチャート: 代替処理 7">
            <a:extLst>
              <a:ext uri="{FF2B5EF4-FFF2-40B4-BE49-F238E27FC236}">
                <a16:creationId xmlns:a16="http://schemas.microsoft.com/office/drawing/2014/main" id="{A9B47744-7E07-C249-CC9A-017B5C814595}"/>
              </a:ext>
            </a:extLst>
          </p:cNvPr>
          <p:cNvSpPr/>
          <p:nvPr/>
        </p:nvSpPr>
        <p:spPr>
          <a:xfrm>
            <a:off x="2383642" y="2790825"/>
            <a:ext cx="736930" cy="638175"/>
          </a:xfrm>
          <a:prstGeom prst="flowChartAlternateProcess">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1" name="フローチャート: 代替処理 10">
            <a:extLst>
              <a:ext uri="{FF2B5EF4-FFF2-40B4-BE49-F238E27FC236}">
                <a16:creationId xmlns:a16="http://schemas.microsoft.com/office/drawing/2014/main" id="{98700E43-EB51-18FB-8E1F-3D637CF09306}"/>
              </a:ext>
            </a:extLst>
          </p:cNvPr>
          <p:cNvSpPr/>
          <p:nvPr/>
        </p:nvSpPr>
        <p:spPr>
          <a:xfrm>
            <a:off x="3382307" y="2790824"/>
            <a:ext cx="3657122" cy="638175"/>
          </a:xfrm>
          <a:prstGeom prst="flowChartAlternateProcess">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3" name="吹き出し: 線 12">
            <a:extLst>
              <a:ext uri="{FF2B5EF4-FFF2-40B4-BE49-F238E27FC236}">
                <a16:creationId xmlns:a16="http://schemas.microsoft.com/office/drawing/2014/main" id="{F4690207-8C05-C715-0551-9D5B90845481}"/>
              </a:ext>
            </a:extLst>
          </p:cNvPr>
          <p:cNvSpPr/>
          <p:nvPr/>
        </p:nvSpPr>
        <p:spPr>
          <a:xfrm>
            <a:off x="2383642" y="4215489"/>
            <a:ext cx="3914821" cy="1561195"/>
          </a:xfrm>
          <a:prstGeom prst="borderCallout1">
            <a:avLst>
              <a:gd name="adj1" fmla="val -49428"/>
              <a:gd name="adj2" fmla="val 36522"/>
              <a:gd name="adj3" fmla="val 706"/>
              <a:gd name="adj4" fmla="val 25943"/>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j-ea"/>
                <a:ea typeface="+mj-ea"/>
              </a:rPr>
              <a:t>デコータの出力の損失関数</a:t>
            </a:r>
            <a:endParaRPr kumimoji="1" lang="en-US" altLang="ja-JP" dirty="0">
              <a:solidFill>
                <a:schemeClr val="tx1"/>
              </a:solidFill>
              <a:latin typeface="+mj-ea"/>
              <a:ea typeface="+mj-ea"/>
            </a:endParaRPr>
          </a:p>
          <a:p>
            <a:pPr algn="ctr"/>
            <a:r>
              <a:rPr kumimoji="1" lang="en-US" altLang="ja-JP" dirty="0" err="1">
                <a:solidFill>
                  <a:schemeClr val="tx1"/>
                </a:solidFill>
                <a:latin typeface="+mj-ea"/>
                <a:ea typeface="+mj-ea"/>
              </a:rPr>
              <a:t>L</a:t>
            </a:r>
            <a:r>
              <a:rPr kumimoji="1" lang="en-US" altLang="ja-JP" baseline="-25000" dirty="0" err="1">
                <a:solidFill>
                  <a:schemeClr val="tx1"/>
                </a:solidFill>
                <a:latin typeface="+mj-ea"/>
                <a:ea typeface="+mj-ea"/>
              </a:rPr>
              <a:t>ins</a:t>
            </a:r>
            <a:r>
              <a:rPr kumimoji="1" lang="en-US" altLang="ja-JP" dirty="0">
                <a:solidFill>
                  <a:schemeClr val="tx1"/>
                </a:solidFill>
                <a:latin typeface="+mj-ea"/>
                <a:ea typeface="+mj-ea"/>
              </a:rPr>
              <a:t>:</a:t>
            </a:r>
            <a:r>
              <a:rPr kumimoji="1" lang="ja-JP" altLang="en-US" dirty="0">
                <a:solidFill>
                  <a:schemeClr val="tx1"/>
                </a:solidFill>
                <a:latin typeface="+mj-ea"/>
                <a:ea typeface="+mj-ea"/>
              </a:rPr>
              <a:t>クラスタリング予想</a:t>
            </a:r>
            <a:r>
              <a:rPr kumimoji="1" lang="en-US" altLang="ja-JP" dirty="0" err="1">
                <a:solidFill>
                  <a:schemeClr val="tx1"/>
                </a:solidFill>
                <a:latin typeface="+mj-ea"/>
                <a:ea typeface="+mj-ea"/>
              </a:rPr>
              <a:t>Pij</a:t>
            </a:r>
            <a:endParaRPr kumimoji="1" lang="en-US" altLang="ja-JP" dirty="0">
              <a:solidFill>
                <a:schemeClr val="tx1"/>
              </a:solidFill>
              <a:latin typeface="+mj-ea"/>
              <a:ea typeface="+mj-ea"/>
            </a:endParaRPr>
          </a:p>
          <a:p>
            <a:pPr algn="ctr"/>
            <a:r>
              <a:rPr kumimoji="1" lang="en-US" altLang="ja-JP" dirty="0" err="1">
                <a:solidFill>
                  <a:schemeClr val="tx1"/>
                </a:solidFill>
                <a:latin typeface="+mj-ea"/>
                <a:ea typeface="+mj-ea"/>
              </a:rPr>
              <a:t>L</a:t>
            </a:r>
            <a:r>
              <a:rPr kumimoji="1" lang="en-US" altLang="ja-JP" baseline="-25000" dirty="0" err="1">
                <a:solidFill>
                  <a:schemeClr val="tx1"/>
                </a:solidFill>
                <a:latin typeface="+mj-ea"/>
                <a:ea typeface="+mj-ea"/>
              </a:rPr>
              <a:t>var</a:t>
            </a:r>
            <a:r>
              <a:rPr kumimoji="1" lang="ja-JP" altLang="en-US" dirty="0">
                <a:solidFill>
                  <a:schemeClr val="tx1"/>
                </a:solidFill>
                <a:latin typeface="+mj-ea"/>
                <a:ea typeface="+mj-ea"/>
              </a:rPr>
              <a:t>：分散が同クラスタで均一</a:t>
            </a:r>
            <a:endParaRPr kumimoji="1" lang="en-US" altLang="ja-JP" dirty="0">
              <a:solidFill>
                <a:schemeClr val="tx1"/>
              </a:solidFill>
              <a:latin typeface="+mj-ea"/>
              <a:ea typeface="+mj-ea"/>
            </a:endParaRPr>
          </a:p>
          <a:p>
            <a:pPr algn="ctr"/>
            <a:r>
              <a:rPr lang="en-US" altLang="ja-JP" dirty="0" err="1">
                <a:solidFill>
                  <a:schemeClr val="tx1"/>
                </a:solidFill>
                <a:latin typeface="+mj-ea"/>
                <a:ea typeface="+mj-ea"/>
              </a:rPr>
              <a:t>L</a:t>
            </a:r>
            <a:r>
              <a:rPr lang="en-US" altLang="ja-JP" baseline="-25000" dirty="0" err="1">
                <a:solidFill>
                  <a:schemeClr val="tx1"/>
                </a:solidFill>
                <a:latin typeface="+mj-ea"/>
                <a:ea typeface="+mj-ea"/>
              </a:rPr>
              <a:t>obj</a:t>
            </a:r>
            <a:r>
              <a:rPr lang="ja-JP" altLang="en-US" dirty="0">
                <a:solidFill>
                  <a:schemeClr val="tx1"/>
                </a:solidFill>
                <a:latin typeface="+mj-ea"/>
                <a:ea typeface="+mj-ea"/>
              </a:rPr>
              <a:t>：クラスターの中心予想</a:t>
            </a:r>
            <a:endParaRPr kumimoji="1" lang="en-US" altLang="ja-JP" dirty="0">
              <a:solidFill>
                <a:schemeClr val="tx1"/>
              </a:solidFill>
              <a:latin typeface="+mj-ea"/>
              <a:ea typeface="+mj-ea"/>
            </a:endParaRPr>
          </a:p>
        </p:txBody>
      </p:sp>
      <p:sp>
        <p:nvSpPr>
          <p:cNvPr id="16" name="フローチャート: 代替処理 15">
            <a:extLst>
              <a:ext uri="{FF2B5EF4-FFF2-40B4-BE49-F238E27FC236}">
                <a16:creationId xmlns:a16="http://schemas.microsoft.com/office/drawing/2014/main" id="{24F1670B-1C0B-52C6-AD3E-3CA504176C5F}"/>
              </a:ext>
            </a:extLst>
          </p:cNvPr>
          <p:cNvSpPr/>
          <p:nvPr/>
        </p:nvSpPr>
        <p:spPr>
          <a:xfrm>
            <a:off x="7258427" y="2762974"/>
            <a:ext cx="736930" cy="638175"/>
          </a:xfrm>
          <a:prstGeom prst="flowChartAlternateProcess">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8" name="吹き出し: 線 17">
            <a:extLst>
              <a:ext uri="{FF2B5EF4-FFF2-40B4-BE49-F238E27FC236}">
                <a16:creationId xmlns:a16="http://schemas.microsoft.com/office/drawing/2014/main" id="{3EF32E46-47AE-1874-CEEB-0AD16FB49B9D}"/>
              </a:ext>
            </a:extLst>
          </p:cNvPr>
          <p:cNvSpPr/>
          <p:nvPr/>
        </p:nvSpPr>
        <p:spPr>
          <a:xfrm>
            <a:off x="6571013" y="4077603"/>
            <a:ext cx="3914821" cy="1001429"/>
          </a:xfrm>
          <a:prstGeom prst="borderCallout1">
            <a:avLst>
              <a:gd name="adj1" fmla="val -62692"/>
              <a:gd name="adj2" fmla="val 29848"/>
              <a:gd name="adj3" fmla="val 706"/>
              <a:gd name="adj4" fmla="val 25943"/>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err="1">
                <a:solidFill>
                  <a:schemeClr val="tx1"/>
                </a:solidFill>
                <a:latin typeface="+mj-ea"/>
                <a:ea typeface="+mj-ea"/>
              </a:rPr>
              <a:t>KPConv</a:t>
            </a:r>
            <a:r>
              <a:rPr lang="ja-JP" altLang="en-US" dirty="0">
                <a:solidFill>
                  <a:schemeClr val="tx1"/>
                </a:solidFill>
                <a:latin typeface="+mj-ea"/>
                <a:ea typeface="+mj-ea"/>
              </a:rPr>
              <a:t>のカーネルポイントの位置を調整する</a:t>
            </a:r>
            <a:endParaRPr kumimoji="1" lang="en-US" altLang="ja-JP" dirty="0">
              <a:solidFill>
                <a:schemeClr val="tx1"/>
              </a:solidFill>
              <a:latin typeface="+mj-ea"/>
              <a:ea typeface="+mj-ea"/>
            </a:endParaRPr>
          </a:p>
        </p:txBody>
      </p:sp>
    </p:spTree>
    <p:extLst>
      <p:ext uri="{BB962C8B-B14F-4D97-AF65-F5344CB8AC3E}">
        <p14:creationId xmlns:p14="http://schemas.microsoft.com/office/powerpoint/2010/main" val="5828757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471A62-EA85-5330-BBD7-ACD4FA74DED5}"/>
              </a:ext>
            </a:extLst>
          </p:cNvPr>
          <p:cNvSpPr>
            <a:spLocks noGrp="1"/>
          </p:cNvSpPr>
          <p:nvPr>
            <p:ph type="title"/>
          </p:nvPr>
        </p:nvSpPr>
        <p:spPr/>
        <p:txBody>
          <a:bodyPr/>
          <a:lstStyle/>
          <a:p>
            <a:r>
              <a:rPr kumimoji="1" lang="en-US" altLang="ja-JP" dirty="0"/>
              <a:t>6.</a:t>
            </a:r>
            <a:r>
              <a:rPr kumimoji="1" lang="ja-JP" altLang="en-US" dirty="0"/>
              <a:t>セグメンテーション</a:t>
            </a:r>
            <a:r>
              <a:rPr lang="ja-JP" altLang="en-US" dirty="0"/>
              <a:t>・トラッキング</a:t>
            </a:r>
            <a:endParaRPr kumimoji="1" lang="ja-JP" altLang="en-US" dirty="0"/>
          </a:p>
        </p:txBody>
      </p:sp>
      <p:sp>
        <p:nvSpPr>
          <p:cNvPr id="6" name="テキスト ボックス 5">
            <a:extLst>
              <a:ext uri="{FF2B5EF4-FFF2-40B4-BE49-F238E27FC236}">
                <a16:creationId xmlns:a16="http://schemas.microsoft.com/office/drawing/2014/main" id="{E291720E-DAD2-B2BC-35DF-861F710D2C6C}"/>
              </a:ext>
            </a:extLst>
          </p:cNvPr>
          <p:cNvSpPr txBox="1"/>
          <p:nvPr/>
        </p:nvSpPr>
        <p:spPr>
          <a:xfrm>
            <a:off x="138546" y="908841"/>
            <a:ext cx="12053455" cy="3122650"/>
          </a:xfrm>
          <a:prstGeom prst="rect">
            <a:avLst/>
          </a:prstGeom>
          <a:noFill/>
        </p:spPr>
        <p:txBody>
          <a:bodyPr wrap="square">
            <a:spAutoFit/>
          </a:bodyPr>
          <a:lstStyle/>
          <a:p>
            <a:r>
              <a:rPr lang="ja-JP" altLang="en-US" b="1" dirty="0"/>
              <a:t>インスタンスセグメンテーションネットワーク⑪　</a:t>
            </a:r>
            <a:r>
              <a:rPr lang="en-US" altLang="ja-JP" b="1" dirty="0"/>
              <a:t>inference</a:t>
            </a:r>
            <a:r>
              <a:rPr lang="ja-JP" altLang="en-US" b="1" dirty="0"/>
              <a:t>での</a:t>
            </a:r>
            <a:r>
              <a:rPr lang="en-US" altLang="ja-JP" b="1" dirty="0"/>
              <a:t>ID</a:t>
            </a:r>
            <a:r>
              <a:rPr lang="ja-JP" altLang="en-US" b="1" dirty="0"/>
              <a:t>付与アルゴリズム</a:t>
            </a:r>
            <a:endParaRPr lang="en-US" altLang="ja-JP" b="1" dirty="0"/>
          </a:p>
          <a:p>
            <a:r>
              <a:rPr lang="ja-JP" altLang="en-US" dirty="0"/>
              <a:t>　同じインスタンスの物体は前のフレームと近い位置にいる</a:t>
            </a:r>
            <a:endParaRPr lang="en-US" altLang="ja-JP" dirty="0"/>
          </a:p>
          <a:p>
            <a:endParaRPr lang="en-US" altLang="ja-JP" dirty="0"/>
          </a:p>
          <a:p>
            <a:r>
              <a:rPr lang="ja-JP" altLang="en-US" dirty="0"/>
              <a:t>　①最初に、中心度スコアが一番高い点シードポイントを検出する</a:t>
            </a:r>
            <a:endParaRPr lang="en-US" altLang="ja-JP" dirty="0"/>
          </a:p>
          <a:p>
            <a:endParaRPr lang="en-US" altLang="ja-JP" dirty="0"/>
          </a:p>
          <a:p>
            <a:r>
              <a:rPr lang="ja-JP" altLang="en-US" dirty="0"/>
              <a:t>　②</a:t>
            </a:r>
            <a:r>
              <a:rPr lang="en-US" altLang="ja-JP" dirty="0" err="1"/>
              <a:t>p</a:t>
            </a:r>
            <a:r>
              <a:rPr lang="en-US" altLang="ja-JP" baseline="-25000" dirty="0" err="1"/>
              <a:t>ij</a:t>
            </a:r>
            <a:r>
              <a:rPr lang="ja-JP" altLang="en-US" dirty="0"/>
              <a:t>の値が閾値以上の点をクラスタリングする</a:t>
            </a:r>
            <a:endParaRPr lang="en-US" altLang="ja-JP" dirty="0"/>
          </a:p>
          <a:p>
            <a:endParaRPr lang="en-US" altLang="ja-JP" dirty="0"/>
          </a:p>
          <a:p>
            <a:r>
              <a:rPr lang="ja-JP" altLang="en-US" dirty="0"/>
              <a:t>　③</a:t>
            </a:r>
            <a:r>
              <a:rPr lang="en-US" altLang="ja-JP" dirty="0"/>
              <a:t>SLAM</a:t>
            </a:r>
            <a:r>
              <a:rPr lang="ja-JP" altLang="en-US" dirty="0"/>
              <a:t>のアルゴリズムを使用して前のフレームのクラスタとのオーバーラップスコアを算出</a:t>
            </a:r>
            <a:endParaRPr lang="en-US" altLang="ja-JP" dirty="0"/>
          </a:p>
          <a:p>
            <a:r>
              <a:rPr lang="ja-JP" altLang="en-US" dirty="0"/>
              <a:t>　　オーバーラップスコアが閾値以下の場合は新しい</a:t>
            </a:r>
            <a:r>
              <a:rPr lang="en-US" altLang="ja-JP" dirty="0"/>
              <a:t>ID</a:t>
            </a:r>
            <a:r>
              <a:rPr lang="ja-JP" altLang="en-US" dirty="0"/>
              <a:t>を付与する</a:t>
            </a:r>
            <a:endParaRPr lang="en-US" altLang="ja-JP" dirty="0"/>
          </a:p>
          <a:p>
            <a:r>
              <a:rPr lang="ja-JP" altLang="en-US" dirty="0"/>
              <a:t>　　</a:t>
            </a:r>
            <a:endParaRPr lang="en-US" altLang="ja-JP" dirty="0"/>
          </a:p>
        </p:txBody>
      </p:sp>
    </p:spTree>
    <p:extLst>
      <p:ext uri="{BB962C8B-B14F-4D97-AF65-F5344CB8AC3E}">
        <p14:creationId xmlns:p14="http://schemas.microsoft.com/office/powerpoint/2010/main" val="14233544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471A62-EA85-5330-BBD7-ACD4FA74DED5}"/>
              </a:ext>
            </a:extLst>
          </p:cNvPr>
          <p:cNvSpPr>
            <a:spLocks noGrp="1"/>
          </p:cNvSpPr>
          <p:nvPr>
            <p:ph type="title"/>
          </p:nvPr>
        </p:nvSpPr>
        <p:spPr/>
        <p:txBody>
          <a:bodyPr/>
          <a:lstStyle/>
          <a:p>
            <a:r>
              <a:rPr kumimoji="1" lang="en-US" altLang="ja-JP" dirty="0"/>
              <a:t>6.</a:t>
            </a:r>
            <a:r>
              <a:rPr kumimoji="1" lang="ja-JP" altLang="en-US" dirty="0"/>
              <a:t>セグメンテーション</a:t>
            </a:r>
            <a:r>
              <a:rPr lang="ja-JP" altLang="en-US" dirty="0"/>
              <a:t>・トラッキング</a:t>
            </a:r>
            <a:endParaRPr kumimoji="1" lang="ja-JP" altLang="en-US" dirty="0"/>
          </a:p>
        </p:txBody>
      </p:sp>
      <p:sp>
        <p:nvSpPr>
          <p:cNvPr id="6" name="テキスト ボックス 5">
            <a:extLst>
              <a:ext uri="{FF2B5EF4-FFF2-40B4-BE49-F238E27FC236}">
                <a16:creationId xmlns:a16="http://schemas.microsoft.com/office/drawing/2014/main" id="{E291720E-DAD2-B2BC-35DF-861F710D2C6C}"/>
              </a:ext>
            </a:extLst>
          </p:cNvPr>
          <p:cNvSpPr txBox="1"/>
          <p:nvPr/>
        </p:nvSpPr>
        <p:spPr>
          <a:xfrm>
            <a:off x="138546" y="642141"/>
            <a:ext cx="12053455" cy="698396"/>
          </a:xfrm>
          <a:prstGeom prst="rect">
            <a:avLst/>
          </a:prstGeom>
          <a:noFill/>
        </p:spPr>
        <p:txBody>
          <a:bodyPr wrap="square">
            <a:spAutoFit/>
          </a:bodyPr>
          <a:lstStyle/>
          <a:p>
            <a:r>
              <a:rPr lang="ja-JP" altLang="en-US" b="1" dirty="0"/>
              <a:t>実験結果　</a:t>
            </a:r>
            <a:endParaRPr lang="en-US" altLang="ja-JP" b="1" dirty="0"/>
          </a:p>
          <a:p>
            <a:r>
              <a:rPr lang="ja-JP" altLang="en-US" b="1" dirty="0"/>
              <a:t>　</a:t>
            </a:r>
            <a:r>
              <a:rPr lang="ja-JP" altLang="en-US" dirty="0"/>
              <a:t>独自のデータセットで実験した結果</a:t>
            </a:r>
            <a:endParaRPr lang="en-US" altLang="ja-JP" dirty="0"/>
          </a:p>
        </p:txBody>
      </p:sp>
      <p:pic>
        <p:nvPicPr>
          <p:cNvPr id="5" name="図 4">
            <a:extLst>
              <a:ext uri="{FF2B5EF4-FFF2-40B4-BE49-F238E27FC236}">
                <a16:creationId xmlns:a16="http://schemas.microsoft.com/office/drawing/2014/main" id="{0A52EB60-0B6A-311E-CB08-632AA1C298E9}"/>
              </a:ext>
            </a:extLst>
          </p:cNvPr>
          <p:cNvPicPr>
            <a:picLocks noChangeAspect="1"/>
          </p:cNvPicPr>
          <p:nvPr/>
        </p:nvPicPr>
        <p:blipFill>
          <a:blip r:embed="rId2"/>
          <a:stretch>
            <a:fillRect/>
          </a:stretch>
        </p:blipFill>
        <p:spPr>
          <a:xfrm>
            <a:off x="1003917" y="1337313"/>
            <a:ext cx="7058025" cy="1628775"/>
          </a:xfrm>
          <a:prstGeom prst="rect">
            <a:avLst/>
          </a:prstGeom>
        </p:spPr>
      </p:pic>
      <p:pic>
        <p:nvPicPr>
          <p:cNvPr id="8" name="図 7">
            <a:extLst>
              <a:ext uri="{FF2B5EF4-FFF2-40B4-BE49-F238E27FC236}">
                <a16:creationId xmlns:a16="http://schemas.microsoft.com/office/drawing/2014/main" id="{C304B74F-4B37-9E9C-4302-121F358A145E}"/>
              </a:ext>
            </a:extLst>
          </p:cNvPr>
          <p:cNvPicPr>
            <a:picLocks noChangeAspect="1"/>
          </p:cNvPicPr>
          <p:nvPr/>
        </p:nvPicPr>
        <p:blipFill>
          <a:blip r:embed="rId3"/>
          <a:stretch>
            <a:fillRect/>
          </a:stretch>
        </p:blipFill>
        <p:spPr>
          <a:xfrm>
            <a:off x="799647" y="3972819"/>
            <a:ext cx="6267450" cy="1666875"/>
          </a:xfrm>
          <a:prstGeom prst="rect">
            <a:avLst/>
          </a:prstGeom>
        </p:spPr>
      </p:pic>
      <p:sp>
        <p:nvSpPr>
          <p:cNvPr id="9" name="吹き出し: 線 8">
            <a:extLst>
              <a:ext uri="{FF2B5EF4-FFF2-40B4-BE49-F238E27FC236}">
                <a16:creationId xmlns:a16="http://schemas.microsoft.com/office/drawing/2014/main" id="{0CE991EA-ADC6-9839-104C-B7A29FF111B5}"/>
              </a:ext>
            </a:extLst>
          </p:cNvPr>
          <p:cNvSpPr/>
          <p:nvPr/>
        </p:nvSpPr>
        <p:spPr>
          <a:xfrm>
            <a:off x="3879787" y="3172151"/>
            <a:ext cx="7013480" cy="674295"/>
          </a:xfrm>
          <a:prstGeom prst="borderCallout1">
            <a:avLst>
              <a:gd name="adj1" fmla="val -54624"/>
              <a:gd name="adj2" fmla="val -1562"/>
              <a:gd name="adj3" fmla="val 9150"/>
              <a:gd name="adj4" fmla="val -193"/>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mj-ea"/>
                <a:ea typeface="+mj-ea"/>
              </a:rPr>
              <a:t>4D-PLS</a:t>
            </a:r>
            <a:r>
              <a:rPr kumimoji="1" lang="ja-JP" altLang="en-US" dirty="0">
                <a:solidFill>
                  <a:schemeClr val="tx1"/>
                </a:solidFill>
                <a:latin typeface="+mj-ea"/>
                <a:ea typeface="+mj-ea"/>
              </a:rPr>
              <a:t>よりすべての指標が良い</a:t>
            </a:r>
            <a:endParaRPr kumimoji="1" lang="en-US" altLang="ja-JP" dirty="0">
              <a:solidFill>
                <a:schemeClr val="tx1"/>
              </a:solidFill>
              <a:latin typeface="+mj-ea"/>
              <a:ea typeface="+mj-ea"/>
            </a:endParaRPr>
          </a:p>
        </p:txBody>
      </p:sp>
      <p:sp>
        <p:nvSpPr>
          <p:cNvPr id="10" name="吹き出し: 線 9">
            <a:extLst>
              <a:ext uri="{FF2B5EF4-FFF2-40B4-BE49-F238E27FC236}">
                <a16:creationId xmlns:a16="http://schemas.microsoft.com/office/drawing/2014/main" id="{6CA0F436-837A-E560-9BE6-EF6BFFB60F3A}"/>
              </a:ext>
            </a:extLst>
          </p:cNvPr>
          <p:cNvSpPr/>
          <p:nvPr/>
        </p:nvSpPr>
        <p:spPr>
          <a:xfrm>
            <a:off x="3560357" y="5766067"/>
            <a:ext cx="7013480" cy="674295"/>
          </a:xfrm>
          <a:prstGeom prst="borderCallout1">
            <a:avLst>
              <a:gd name="adj1" fmla="val -54624"/>
              <a:gd name="adj2" fmla="val -1562"/>
              <a:gd name="adj3" fmla="val 9150"/>
              <a:gd name="adj4" fmla="val -193"/>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latin typeface="+mj-ea"/>
                <a:ea typeface="+mj-ea"/>
              </a:rPr>
              <a:t>4</a:t>
            </a:r>
            <a:r>
              <a:rPr lang="ja-JP" altLang="en-US" dirty="0">
                <a:solidFill>
                  <a:schemeClr val="tx1"/>
                </a:solidFill>
                <a:latin typeface="+mj-ea"/>
                <a:ea typeface="+mj-ea"/>
              </a:rPr>
              <a:t>フレームが優秀</a:t>
            </a:r>
            <a:endParaRPr kumimoji="1" lang="en-US" altLang="ja-JP" dirty="0">
              <a:solidFill>
                <a:schemeClr val="tx1"/>
              </a:solidFill>
              <a:latin typeface="+mj-ea"/>
              <a:ea typeface="+mj-ea"/>
            </a:endParaRPr>
          </a:p>
        </p:txBody>
      </p:sp>
    </p:spTree>
    <p:extLst>
      <p:ext uri="{BB962C8B-B14F-4D97-AF65-F5344CB8AC3E}">
        <p14:creationId xmlns:p14="http://schemas.microsoft.com/office/powerpoint/2010/main" val="16037733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4194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FB25B5-EBB9-B44A-A843-E382749F3333}"/>
              </a:ext>
            </a:extLst>
          </p:cNvPr>
          <p:cNvSpPr>
            <a:spLocks noGrp="1"/>
          </p:cNvSpPr>
          <p:nvPr>
            <p:ph type="title"/>
          </p:nvPr>
        </p:nvSpPr>
        <p:spPr/>
        <p:txBody>
          <a:bodyPr/>
          <a:lstStyle/>
          <a:p>
            <a:r>
              <a:rPr lang="en-US" altLang="ja-JP" dirty="0"/>
              <a:t>1. </a:t>
            </a:r>
            <a:r>
              <a:rPr lang="ja-JP" altLang="en-US" dirty="0"/>
              <a:t>路面分離</a:t>
            </a:r>
            <a:r>
              <a:rPr lang="en-US" altLang="ja-JP" dirty="0"/>
              <a:t>/Patchwork, Patchwork++</a:t>
            </a:r>
            <a:endParaRPr kumimoji="1" lang="ja-JP" altLang="en-US" dirty="0"/>
          </a:p>
        </p:txBody>
      </p:sp>
      <p:sp>
        <p:nvSpPr>
          <p:cNvPr id="4" name="テキスト ボックス 3">
            <a:extLst>
              <a:ext uri="{FF2B5EF4-FFF2-40B4-BE49-F238E27FC236}">
                <a16:creationId xmlns:a16="http://schemas.microsoft.com/office/drawing/2014/main" id="{3418731E-27D8-4237-2C49-0067EE592248}"/>
              </a:ext>
            </a:extLst>
          </p:cNvPr>
          <p:cNvSpPr txBox="1"/>
          <p:nvPr/>
        </p:nvSpPr>
        <p:spPr>
          <a:xfrm>
            <a:off x="138546" y="898218"/>
            <a:ext cx="10811521" cy="395365"/>
          </a:xfrm>
          <a:prstGeom prst="rect">
            <a:avLst/>
          </a:prstGeom>
          <a:noFill/>
        </p:spPr>
        <p:txBody>
          <a:bodyPr wrap="square" rtlCol="0">
            <a:spAutoFit/>
          </a:bodyPr>
          <a:lstStyle/>
          <a:p>
            <a:r>
              <a:rPr lang="en-US" altLang="ja-JP" b="1" dirty="0"/>
              <a:t> c</a:t>
            </a:r>
            <a:r>
              <a:rPr lang="ja-JP" altLang="en-US" b="1" dirty="0"/>
              <a:t>）</a:t>
            </a:r>
            <a:r>
              <a:rPr lang="en-US" altLang="ja-JP" b="1" dirty="0"/>
              <a:t>R-VPF: Region-wise Vertical Plane Fitting</a:t>
            </a:r>
            <a:endParaRPr lang="ja-JP" altLang="en-US" b="1" dirty="0"/>
          </a:p>
        </p:txBody>
      </p:sp>
      <p:sp>
        <p:nvSpPr>
          <p:cNvPr id="6" name="テキスト ボックス 5">
            <a:extLst>
              <a:ext uri="{FF2B5EF4-FFF2-40B4-BE49-F238E27FC236}">
                <a16:creationId xmlns:a16="http://schemas.microsoft.com/office/drawing/2014/main" id="{2BB361C2-1A0A-DD22-9700-2AB3C686D0AC}"/>
              </a:ext>
            </a:extLst>
          </p:cNvPr>
          <p:cNvSpPr txBox="1"/>
          <p:nvPr/>
        </p:nvSpPr>
        <p:spPr>
          <a:xfrm>
            <a:off x="609599" y="1359135"/>
            <a:ext cx="11393715" cy="2031325"/>
          </a:xfrm>
          <a:prstGeom prst="rect">
            <a:avLst/>
          </a:prstGeom>
          <a:noFill/>
        </p:spPr>
        <p:txBody>
          <a:bodyPr wrap="square">
            <a:spAutoFit/>
          </a:bodyPr>
          <a:lstStyle/>
          <a:p>
            <a:r>
              <a:rPr lang="ja-JP" altLang="en-US" sz="1800" dirty="0"/>
              <a:t>課題：次の</a:t>
            </a:r>
            <a:r>
              <a:rPr lang="en-US" altLang="ja-JP" sz="1800" dirty="0"/>
              <a:t>d:R-GPF</a:t>
            </a:r>
            <a:r>
              <a:rPr lang="ja-JP" altLang="en-US" sz="1800" dirty="0"/>
              <a:t>： </a:t>
            </a:r>
            <a:r>
              <a:rPr lang="en-US" altLang="ja-JP" sz="1800" dirty="0"/>
              <a:t>PCA</a:t>
            </a:r>
            <a:r>
              <a:rPr lang="ja-JP" altLang="en-US" sz="1800" dirty="0"/>
              <a:t>ベースで垂直の物体を検知して路面検知アルゴリズムだと</a:t>
            </a:r>
            <a:endParaRPr lang="en-US" altLang="ja-JP" sz="1800" dirty="0"/>
          </a:p>
          <a:p>
            <a:r>
              <a:rPr lang="ja-JP" altLang="en-US" sz="1800" dirty="0"/>
              <a:t>　　　若干盛り上がった路面を認識しない</a:t>
            </a:r>
            <a:endParaRPr lang="en-US" altLang="ja-JP" sz="1800" dirty="0"/>
          </a:p>
          <a:p>
            <a:r>
              <a:rPr lang="ja-JP" altLang="en-US" sz="1800" dirty="0"/>
              <a:t>　　　　　→</a:t>
            </a:r>
            <a:r>
              <a:rPr lang="en-US" altLang="ja-JP" sz="1800" dirty="0"/>
              <a:t> </a:t>
            </a:r>
            <a:r>
              <a:rPr lang="ja-JP" altLang="en-US" sz="1800" dirty="0"/>
              <a:t>若干盛り上がった部分の垂直面を除去することで</a:t>
            </a:r>
            <a:endParaRPr lang="en-US" altLang="ja-JP" sz="1800" dirty="0"/>
          </a:p>
          <a:p>
            <a:r>
              <a:rPr lang="ja-JP" altLang="en-US" sz="1800" dirty="0"/>
              <a:t>　　　　　　盛り上がった路面も検知できるようにするためのアルゴリズム</a:t>
            </a:r>
            <a:endParaRPr lang="en-US" altLang="ja-JP" sz="1800" dirty="0"/>
          </a:p>
          <a:p>
            <a:endParaRPr lang="en-US" altLang="ja-JP" sz="1800" dirty="0"/>
          </a:p>
          <a:p>
            <a:endParaRPr lang="en-US" altLang="ja-JP" sz="1800" dirty="0"/>
          </a:p>
          <a:p>
            <a:endParaRPr lang="en-US" altLang="ja-JP" sz="1800" dirty="0"/>
          </a:p>
        </p:txBody>
      </p:sp>
      <p:pic>
        <p:nvPicPr>
          <p:cNvPr id="10" name="図 9">
            <a:extLst>
              <a:ext uri="{FF2B5EF4-FFF2-40B4-BE49-F238E27FC236}">
                <a16:creationId xmlns:a16="http://schemas.microsoft.com/office/drawing/2014/main" id="{5D2FC097-ADFD-3372-D2F4-00564408CAB1}"/>
              </a:ext>
            </a:extLst>
          </p:cNvPr>
          <p:cNvPicPr>
            <a:picLocks noChangeAspect="1"/>
          </p:cNvPicPr>
          <p:nvPr/>
        </p:nvPicPr>
        <p:blipFill>
          <a:blip r:embed="rId2"/>
          <a:stretch>
            <a:fillRect/>
          </a:stretch>
        </p:blipFill>
        <p:spPr>
          <a:xfrm>
            <a:off x="2732568" y="3225820"/>
            <a:ext cx="4148820" cy="2578715"/>
          </a:xfrm>
          <a:prstGeom prst="rect">
            <a:avLst/>
          </a:prstGeom>
        </p:spPr>
      </p:pic>
      <p:sp>
        <p:nvSpPr>
          <p:cNvPr id="13" name="吹き出し: 線 12">
            <a:extLst>
              <a:ext uri="{FF2B5EF4-FFF2-40B4-BE49-F238E27FC236}">
                <a16:creationId xmlns:a16="http://schemas.microsoft.com/office/drawing/2014/main" id="{B139F310-99FA-A3CA-D873-0A0155C494A6}"/>
              </a:ext>
            </a:extLst>
          </p:cNvPr>
          <p:cNvSpPr/>
          <p:nvPr/>
        </p:nvSpPr>
        <p:spPr>
          <a:xfrm>
            <a:off x="6306456" y="2949181"/>
            <a:ext cx="2694667" cy="553279"/>
          </a:xfrm>
          <a:prstGeom prst="borderCallout1">
            <a:avLst>
              <a:gd name="adj1" fmla="val 58619"/>
              <a:gd name="adj2" fmla="val -2227"/>
              <a:gd name="adj3" fmla="val 108895"/>
              <a:gd name="adj4" fmla="val -17218"/>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若干盛り上がった地面</a:t>
            </a:r>
          </a:p>
        </p:txBody>
      </p:sp>
      <p:sp>
        <p:nvSpPr>
          <p:cNvPr id="18" name="フローチャート: 代替処理 17">
            <a:extLst>
              <a:ext uri="{FF2B5EF4-FFF2-40B4-BE49-F238E27FC236}">
                <a16:creationId xmlns:a16="http://schemas.microsoft.com/office/drawing/2014/main" id="{078E27ED-87FD-6BC7-3A73-23EA548B1D06}"/>
              </a:ext>
            </a:extLst>
          </p:cNvPr>
          <p:cNvSpPr/>
          <p:nvPr/>
        </p:nvSpPr>
        <p:spPr>
          <a:xfrm>
            <a:off x="2899482" y="3599477"/>
            <a:ext cx="3145718" cy="1070947"/>
          </a:xfrm>
          <a:prstGeom prst="flowChartAlternateProcess">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 name="フローチャート: 代替処理 18">
            <a:extLst>
              <a:ext uri="{FF2B5EF4-FFF2-40B4-BE49-F238E27FC236}">
                <a16:creationId xmlns:a16="http://schemas.microsoft.com/office/drawing/2014/main" id="{C04079A3-F06F-8D36-2DAB-E405E7B4CDB2}"/>
              </a:ext>
            </a:extLst>
          </p:cNvPr>
          <p:cNvSpPr/>
          <p:nvPr/>
        </p:nvSpPr>
        <p:spPr>
          <a:xfrm>
            <a:off x="2899482" y="4670424"/>
            <a:ext cx="1846689" cy="828441"/>
          </a:xfrm>
          <a:prstGeom prst="flowChartAlternateProcess">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20" name="吹き出し: 線 19">
            <a:extLst>
              <a:ext uri="{FF2B5EF4-FFF2-40B4-BE49-F238E27FC236}">
                <a16:creationId xmlns:a16="http://schemas.microsoft.com/office/drawing/2014/main" id="{D45E2107-EB51-15A0-8A92-1BA96500EB3A}"/>
              </a:ext>
            </a:extLst>
          </p:cNvPr>
          <p:cNvSpPr/>
          <p:nvPr/>
        </p:nvSpPr>
        <p:spPr>
          <a:xfrm>
            <a:off x="5246588" y="5748088"/>
            <a:ext cx="4664250" cy="553279"/>
          </a:xfrm>
          <a:prstGeom prst="borderCallout1">
            <a:avLst>
              <a:gd name="adj1" fmla="val 58619"/>
              <a:gd name="adj2" fmla="val -982"/>
              <a:gd name="adj3" fmla="val -48504"/>
              <a:gd name="adj4" fmla="val -18128"/>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地面より下にある垂直面を除去したい</a:t>
            </a:r>
          </a:p>
        </p:txBody>
      </p:sp>
    </p:spTree>
    <p:extLst>
      <p:ext uri="{BB962C8B-B14F-4D97-AF65-F5344CB8AC3E}">
        <p14:creationId xmlns:p14="http://schemas.microsoft.com/office/powerpoint/2010/main" val="1726924931"/>
      </p:ext>
    </p:extLst>
  </p:cSld>
  <p:clrMapOvr>
    <a:masterClrMapping/>
  </p:clrMapOvr>
</p:sld>
</file>

<file path=ppt/theme/theme1.xml><?xml version="1.0" encoding="utf-8"?>
<a:theme xmlns:a="http://schemas.openxmlformats.org/drawingml/2006/main" name="新デザイン">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1">
      <a:majorFont>
        <a:latin typeface="Tahoma"/>
        <a:ea typeface="メイリオ"/>
        <a:cs typeface=""/>
      </a:majorFont>
      <a:minorFont>
        <a:latin typeface="Tahoma"/>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chemeClr val="tx1"/>
          </a:solidFill>
        </a:ln>
      </a:spPr>
      <a:bodyPr rtlCol="0" anchor="ctr"/>
      <a:lstStyle>
        <a:defPPr algn="ctr">
          <a:defRPr kumimoji="1"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コニカミノルタ様_提案書.pptx" id="{39F39269-0EE2-4F15-ACD8-9AFDD1EC0825}" vid="{6A7AB3D3-3163-4F64-AA11-1C07A598312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73c21f4d-230a-473a-863d-699f8b49ac46">
      <Terms xmlns="http://schemas.microsoft.com/office/infopath/2007/PartnerControls"/>
    </lcf76f155ced4ddcb4097134ff3c332f>
    <TaxCatchAll xmlns="a214d142-8578-42a3-9363-11216e547f6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6C65C67959736146BE1A3B7BCB3354D6" ma:contentTypeVersion="10" ma:contentTypeDescription="新しいドキュメントを作成します。" ma:contentTypeScope="" ma:versionID="0669ee92e083e245f16f08a88fff7f4b">
  <xsd:schema xmlns:xsd="http://www.w3.org/2001/XMLSchema" xmlns:xs="http://www.w3.org/2001/XMLSchema" xmlns:p="http://schemas.microsoft.com/office/2006/metadata/properties" xmlns:ns2="73c21f4d-230a-473a-863d-699f8b49ac46" xmlns:ns3="a214d142-8578-42a3-9363-11216e547f6d" targetNamespace="http://schemas.microsoft.com/office/2006/metadata/properties" ma:root="true" ma:fieldsID="0f66285bfa6b351fe3ae8fb779a31469" ns2:_="" ns3:_="">
    <xsd:import namespace="73c21f4d-230a-473a-863d-699f8b49ac46"/>
    <xsd:import namespace="a214d142-8578-42a3-9363-11216e547f6d"/>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c21f4d-230a-473a-863d-699f8b49ac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画像タグ" ma:readOnly="false" ma:fieldId="{5cf76f15-5ced-4ddc-b409-7134ff3c332f}" ma:taxonomyMulti="true" ma:sspId="b773f143-6a25-46c3-98ba-15474a7ec3f3"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214d142-8578-42a3-9363-11216e547f6d"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2852b3b9-e6b6-4615-bf27-e1066f01be41}" ma:internalName="TaxCatchAll" ma:showField="CatchAllData" ma:web="a214d142-8578-42a3-9363-11216e547f6d">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共有相手の詳細情報"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7F8012A-2DB9-4021-B91B-417EEA5AA0AC}">
  <ds:schemaRefs>
    <ds:schemaRef ds:uri="http://schemas.microsoft.com/office/2006/metadata/properties"/>
    <ds:schemaRef ds:uri="http://purl.org/dc/elements/1.1/"/>
    <ds:schemaRef ds:uri="http://www.w3.org/XML/1998/namespace"/>
    <ds:schemaRef ds:uri="73c21f4d-230a-473a-863d-699f8b49ac46"/>
    <ds:schemaRef ds:uri="a214d142-8578-42a3-9363-11216e547f6d"/>
    <ds:schemaRef ds:uri="http://schemas.microsoft.com/office/2006/documentManagement/types"/>
    <ds:schemaRef ds:uri="http://schemas.microsoft.com/office/infopath/2007/PartnerControls"/>
    <ds:schemaRef ds:uri="http://purl.org/dc/terms/"/>
    <ds:schemaRef ds:uri="http://purl.org/dc/dcmitype/"/>
    <ds:schemaRef ds:uri="http://schemas.openxmlformats.org/package/2006/metadata/core-properties"/>
  </ds:schemaRefs>
</ds:datastoreItem>
</file>

<file path=customXml/itemProps2.xml><?xml version="1.0" encoding="utf-8"?>
<ds:datastoreItem xmlns:ds="http://schemas.openxmlformats.org/officeDocument/2006/customXml" ds:itemID="{21D26687-D054-4AC2-B60F-4AFCCC68FE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c21f4d-230a-473a-863d-699f8b49ac46"/>
    <ds:schemaRef ds:uri="a214d142-8578-42a3-9363-11216e547f6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002B8EF-24F7-4D3C-BE0F-20221463AF2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テンプレート</Template>
  <TotalTime>51889</TotalTime>
  <Words>7595</Words>
  <Application>Microsoft Office PowerPoint</Application>
  <PresentationFormat>ワイド画面</PresentationFormat>
  <Paragraphs>910</Paragraphs>
  <Slides>84</Slides>
  <Notes>6</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84</vt:i4>
      </vt:variant>
    </vt:vector>
  </HeadingPairs>
  <TitlesOfParts>
    <vt:vector size="92" baseType="lpstr">
      <vt:lpstr>-apple-system</vt:lpstr>
      <vt:lpstr>Noto Sans CJK JP</vt:lpstr>
      <vt:lpstr>メイリオ</vt:lpstr>
      <vt:lpstr>游ゴシック</vt:lpstr>
      <vt:lpstr>Arial</vt:lpstr>
      <vt:lpstr>Cambria Math</vt:lpstr>
      <vt:lpstr>Tahoma</vt:lpstr>
      <vt:lpstr>新デザイン</vt:lpstr>
      <vt:lpstr>点群による路面分離手法の調査報告書</vt:lpstr>
      <vt:lpstr>調査項目</vt:lpstr>
      <vt:lpstr>調査項目</vt:lpstr>
      <vt:lpstr>1. 路面分離/Patchwork, Patchwork++</vt:lpstr>
      <vt:lpstr>1. 路面分離/Patchwork, Patchwork++</vt:lpstr>
      <vt:lpstr>1. 路面分離/Patchwork, Patchwork++</vt:lpstr>
      <vt:lpstr>1. 路面分離/Patchwork, Patchwork++</vt:lpstr>
      <vt:lpstr>1. 路面分離/Patchwork, Patchwork++</vt:lpstr>
      <vt:lpstr>1. 路面分離/Patchwork, Patchwork++</vt:lpstr>
      <vt:lpstr>1. 路面分離/Patchwork, Patchwork++</vt:lpstr>
      <vt:lpstr>1. 路面分離/Patchwork, Patchwork++</vt:lpstr>
      <vt:lpstr>1. 路面分離/Patchwork, Patchwork++</vt:lpstr>
      <vt:lpstr>1. 路面分離/Patchwork、 Patchwork++</vt:lpstr>
      <vt:lpstr>1. 路面分離/Patchwork, Patchwork++</vt:lpstr>
      <vt:lpstr>1. 路面分離/Patchwork, Patchwork++</vt:lpstr>
      <vt:lpstr>1. 路面分離/Patchwork, Patchwork++</vt:lpstr>
      <vt:lpstr>1. 路面分離/Patchwork, Patchwork++</vt:lpstr>
      <vt:lpstr>1. 路面分離/Patchwork, Patchwork++</vt:lpstr>
      <vt:lpstr>2. 物体検出/SECOND</vt:lpstr>
      <vt:lpstr>2.物体検出/SECOND</vt:lpstr>
      <vt:lpstr>2.物体検出/SECOND</vt:lpstr>
      <vt:lpstr>2.物体検出/SECOND</vt:lpstr>
      <vt:lpstr>2.物体検出/SECOND</vt:lpstr>
      <vt:lpstr>2.物体検出/SECOND</vt:lpstr>
      <vt:lpstr>2.物体検出/SECOND</vt:lpstr>
      <vt:lpstr>2.物体検出/SECOND</vt:lpstr>
      <vt:lpstr>3. 物体検出/SE-SSD</vt:lpstr>
      <vt:lpstr>3.物体検出/SE-SSD</vt:lpstr>
      <vt:lpstr>3.物体検出/SE-SSD</vt:lpstr>
      <vt:lpstr>3.物体検出/SE-SSD</vt:lpstr>
      <vt:lpstr>3.物体検出/SE-SSD</vt:lpstr>
      <vt:lpstr>3.物体検出/SE-SSD</vt:lpstr>
      <vt:lpstr>3.物体検出/SE-SSD</vt:lpstr>
      <vt:lpstr>3.物体検出/SE-SSD</vt:lpstr>
      <vt:lpstr>3.物体検出/SE-SSD</vt:lpstr>
      <vt:lpstr>3.物体検出/SE-SSD</vt:lpstr>
      <vt:lpstr>3.物体検出/SE-SSD</vt:lpstr>
      <vt:lpstr>4. 物体検出/TED</vt:lpstr>
      <vt:lpstr>4.物体検出/TED</vt:lpstr>
      <vt:lpstr>4.物体検出/TED</vt:lpstr>
      <vt:lpstr>4.物体検出/TED</vt:lpstr>
      <vt:lpstr>4.物体検出/TED</vt:lpstr>
      <vt:lpstr>4.物体検出/TED</vt:lpstr>
      <vt:lpstr>4.物体検出/TED</vt:lpstr>
      <vt:lpstr>4.物体検出/TED</vt:lpstr>
      <vt:lpstr>4.物体検出/TED</vt:lpstr>
      <vt:lpstr>4.物体検出/TED</vt:lpstr>
      <vt:lpstr>4.物体検出/TED</vt:lpstr>
      <vt:lpstr>4.物体検出/TED</vt:lpstr>
      <vt:lpstr>4.物体検出/TED</vt:lpstr>
      <vt:lpstr>4.物体検出/TED</vt:lpstr>
      <vt:lpstr>4.物体検出/TED</vt:lpstr>
      <vt:lpstr>5. 4Dクラスタリング</vt:lpstr>
      <vt:lpstr>5.4Dクラスタリング/</vt:lpstr>
      <vt:lpstr>5.4Dクラスタリング/</vt:lpstr>
      <vt:lpstr>5.4Dクラスタリング/</vt:lpstr>
      <vt:lpstr>5.4Dクラスタリング/</vt:lpstr>
      <vt:lpstr>5.4Dクラスタリング/</vt:lpstr>
      <vt:lpstr>5.4Dラスタリング/</vt:lpstr>
      <vt:lpstr>5.4Dラスタリング/</vt:lpstr>
      <vt:lpstr>5.4Dラスタリング/</vt:lpstr>
      <vt:lpstr>5.4Dラスタリング/</vt:lpstr>
      <vt:lpstr>5.4Dラスタリング/</vt:lpstr>
      <vt:lpstr>6. セグメンテーション・トラッキング</vt:lpstr>
      <vt:lpstr>6.セグメンテーション・トラッキング</vt:lpstr>
      <vt:lpstr>6.セグメンテーション・トラッキング</vt:lpstr>
      <vt:lpstr>6.セグメンテーション・トラッキング</vt:lpstr>
      <vt:lpstr>6.セグメンテーション・トラッキング</vt:lpstr>
      <vt:lpstr>6.セグメンテーション・トラッキング</vt:lpstr>
      <vt:lpstr>6.セグメンテーション・トラッキング</vt:lpstr>
      <vt:lpstr>6.セグメンテーション・トラッキング</vt:lpstr>
      <vt:lpstr>6.セグメンテーション・トラッキング</vt:lpstr>
      <vt:lpstr>6.セグメンテーション・トラッキング</vt:lpstr>
      <vt:lpstr>6.セグメンテーション・トラッキング</vt:lpstr>
      <vt:lpstr>6.セグメンテーション・トラッキング</vt:lpstr>
      <vt:lpstr>6.セグメンテーション・トラッキング</vt:lpstr>
      <vt:lpstr>6.セグメンテーション・トラッキング</vt:lpstr>
      <vt:lpstr>6.セグメンテーション・トラッキング</vt:lpstr>
      <vt:lpstr>6.セグメンテーション・トラッキング</vt:lpstr>
      <vt:lpstr>6.セグメンテーション・トラッキング</vt:lpstr>
      <vt:lpstr>6.セグメンテーション・トラッキング</vt:lpstr>
      <vt:lpstr>6.セグメンテーション・トラッキング</vt:lpstr>
      <vt:lpstr>6.セグメンテーション・トラッキング</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学習・推論結果</dc:title>
  <dc:creator>minowa yoshiro</dc:creator>
  <cp:lastModifiedBy>晴哉 竹内</cp:lastModifiedBy>
  <cp:revision>205</cp:revision>
  <cp:lastPrinted>2017-09-09T03:04:02Z</cp:lastPrinted>
  <dcterms:created xsi:type="dcterms:W3CDTF">2017-08-17T08:13:19Z</dcterms:created>
  <dcterms:modified xsi:type="dcterms:W3CDTF">2023-04-28T05:09:04Z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0x0101006C65C67959736146BE1A3B7BCB3354D6</vt:lpwstr>
  </property>
</Properties>
</file>